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0ABBA-0464-474E-8E03-C10BD4EE6D09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DDAFB-6D16-489F-A762-A4FD4896F2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DDAFB-6D16-489F-A762-A4FD4896F26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7258-624D-415A-8262-0147A16425FA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6607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A4E2-53F5-4313-A096-D9F3A79A2A83}" type="datetimeFigureOut">
              <a:rPr lang="pt-BR" smtClean="0"/>
              <a:pPr/>
              <a:t>10/2/2015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D2D3E-C0F2-429A-866B-C61FACD64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0947" y="1988840"/>
            <a:ext cx="9144000" cy="27753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63C8DB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7" y="2708920"/>
            <a:ext cx="6430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 smtClean="0">
                <a:solidFill>
                  <a:srgbClr val="2622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TEOLOGIA </a:t>
            </a:r>
            <a:r>
              <a:rPr lang="pt-BR" sz="3600" b="1" dirty="0">
                <a:solidFill>
                  <a:srgbClr val="2622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&amp; PRÁTICA DE CULTO</a:t>
            </a:r>
          </a:p>
        </p:txBody>
      </p:sp>
      <p:sp>
        <p:nvSpPr>
          <p:cNvPr id="6" name="Rectangle 5"/>
          <p:cNvSpPr/>
          <p:nvPr/>
        </p:nvSpPr>
        <p:spPr>
          <a:xfrm>
            <a:off x="2605570" y="3306183"/>
            <a:ext cx="62869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spc="-150" dirty="0" smtClean="0">
                <a:solidFill>
                  <a:srgbClr val="2C91D0"/>
                </a:solidFill>
                <a:latin typeface="+mj-lt"/>
              </a:rPr>
              <a:t>As </a:t>
            </a:r>
            <a:r>
              <a:rPr lang="pt-BR" sz="2800" spc="-150" dirty="0">
                <a:solidFill>
                  <a:srgbClr val="2C91D0"/>
                </a:solidFill>
                <a:latin typeface="+mj-lt"/>
              </a:rPr>
              <a:t>crenças e o jeito presbiteriano de adoração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6746" y="5157192"/>
            <a:ext cx="86686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i="1" dirty="0" smtClean="0">
                <a:solidFill>
                  <a:schemeClr val="bg1"/>
                </a:solidFill>
                <a:latin typeface="+mj-lt"/>
              </a:rPr>
              <a:t>Eber </a:t>
            </a:r>
            <a:r>
              <a:rPr lang="pt-BR" sz="2800" i="1" dirty="0" err="1">
                <a:solidFill>
                  <a:schemeClr val="bg1"/>
                </a:solidFill>
                <a:latin typeface="+mj-lt"/>
              </a:rPr>
              <a:t>Hávila</a:t>
            </a:r>
            <a:r>
              <a:rPr lang="pt-BR" sz="2800" i="1" dirty="0">
                <a:solidFill>
                  <a:schemeClr val="bg1"/>
                </a:solidFill>
                <a:latin typeface="+mj-lt"/>
              </a:rPr>
              <a:t> Rose</a:t>
            </a:r>
            <a:br>
              <a:rPr lang="pt-BR" sz="2800" i="1" dirty="0">
                <a:solidFill>
                  <a:schemeClr val="bg1"/>
                </a:solidFill>
                <a:latin typeface="+mj-lt"/>
              </a:rPr>
            </a:br>
            <a:r>
              <a:rPr lang="pt-BR" sz="2800" i="1" dirty="0">
                <a:solidFill>
                  <a:schemeClr val="bg1"/>
                </a:solidFill>
                <a:latin typeface="+mj-lt"/>
              </a:rPr>
              <a:t>Cecília Finotti </a:t>
            </a:r>
            <a:r>
              <a:rPr lang="pt-BR" sz="2800" i="1" dirty="0" err="1">
                <a:solidFill>
                  <a:schemeClr val="bg1"/>
                </a:solidFill>
                <a:latin typeface="+mj-lt"/>
              </a:rPr>
              <a:t>Nishikawa</a:t>
            </a:r>
            <a:r>
              <a:rPr lang="pt-BR" sz="28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800" i="1" dirty="0" smtClean="0">
                <a:solidFill>
                  <a:schemeClr val="bg1"/>
                </a:solidFill>
                <a:latin typeface="+mj-lt"/>
              </a:rPr>
              <a:t>Almeida</a:t>
            </a:r>
            <a:endParaRPr lang="pt-BR" sz="2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844824" y="2093805"/>
            <a:ext cx="5120266" cy="25263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649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714480" y="214290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PROPÓSITO </a:t>
            </a:r>
            <a:r>
              <a:rPr lang="pt-BR" sz="3200" b="1" dirty="0">
                <a:solidFill>
                  <a:schemeClr val="bg1"/>
                </a:solidFill>
              </a:rPr>
              <a:t>BÁSICO DO CULTO </a:t>
            </a:r>
            <a:r>
              <a:rPr lang="pt-BR" sz="3200" b="1" dirty="0" smtClean="0">
                <a:solidFill>
                  <a:schemeClr val="bg1"/>
                </a:solidFill>
              </a:rPr>
              <a:t>PÚBLICO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864822" y="1671569"/>
            <a:ext cx="75648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Considerando os dois principais significados de </a:t>
            </a:r>
            <a:r>
              <a:rPr lang="pt-BR" sz="2400" dirty="0" smtClean="0"/>
              <a:t>culto:</a:t>
            </a:r>
          </a:p>
          <a:p>
            <a:pPr marL="914400" lvl="1" indent="-457200">
              <a:buAutoNum type="arabicParenBoth"/>
            </a:pPr>
            <a:r>
              <a:rPr lang="pt-BR" sz="2400" dirty="0" smtClean="0"/>
              <a:t>trabalho </a:t>
            </a:r>
            <a:r>
              <a:rPr lang="pt-BR" sz="2400" dirty="0"/>
              <a:t>ou </a:t>
            </a:r>
            <a:r>
              <a:rPr lang="pt-BR" sz="2400" dirty="0" smtClean="0"/>
              <a:t>serviço</a:t>
            </a:r>
          </a:p>
          <a:p>
            <a:pPr marL="914400" lvl="1" indent="-457200">
              <a:buAutoNum type="arabicParenBoth"/>
            </a:pPr>
            <a:r>
              <a:rPr lang="pt-BR" sz="2400" dirty="0" smtClean="0"/>
              <a:t>curvar-se </a:t>
            </a:r>
            <a:r>
              <a:rPr lang="pt-BR" sz="2400" dirty="0"/>
              <a:t>ou dobrar os </a:t>
            </a:r>
            <a:r>
              <a:rPr lang="pt-BR" sz="2400" dirty="0" smtClean="0"/>
              <a:t>joelhos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>
              <a:buFontTx/>
              <a:buChar char="-"/>
            </a:pPr>
            <a:endParaRPr lang="pt-BR" sz="2400" dirty="0" smtClean="0"/>
          </a:p>
        </p:txBody>
      </p:sp>
      <p:pic>
        <p:nvPicPr>
          <p:cNvPr id="16" name="Imagem 15" descr="escada para o céu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2926307"/>
            <a:ext cx="5214942" cy="3860279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857224" y="2857496"/>
            <a:ext cx="33575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O Culto deve ser centralizado em Deus</a:t>
            </a:r>
          </a:p>
          <a:p>
            <a:endParaRPr lang="pt-BR" sz="2400" dirty="0" smtClean="0"/>
          </a:p>
          <a:p>
            <a:r>
              <a:rPr lang="pt-BR" sz="2400" dirty="0" smtClean="0"/>
              <a:t>Três aspectos do senhorio existente no pacto de Deus com seu povo:</a:t>
            </a:r>
          </a:p>
          <a:p>
            <a:r>
              <a:rPr lang="pt-BR" sz="2400" dirty="0" smtClean="0"/>
              <a:t>	Controle</a:t>
            </a:r>
          </a:p>
          <a:p>
            <a:r>
              <a:rPr lang="pt-BR" sz="2400" dirty="0" smtClean="0"/>
              <a:t>	Autoridade </a:t>
            </a:r>
          </a:p>
          <a:p>
            <a:r>
              <a:rPr lang="pt-BR" sz="2400" dirty="0" smtClean="0"/>
              <a:t>	Presença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714480" y="214290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PROPÓSITO </a:t>
            </a:r>
            <a:r>
              <a:rPr lang="pt-BR" sz="3200" b="1" dirty="0">
                <a:solidFill>
                  <a:schemeClr val="bg1"/>
                </a:solidFill>
              </a:rPr>
              <a:t>BÁSICO DO CULTO </a:t>
            </a:r>
            <a:r>
              <a:rPr lang="pt-BR" sz="3200" b="1" dirty="0" smtClean="0">
                <a:solidFill>
                  <a:schemeClr val="bg1"/>
                </a:solidFill>
              </a:rPr>
              <a:t>PÚBLICO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14348" y="1499323"/>
            <a:ext cx="75648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O propósito básico do culto público é a glorificação e adoração do nosso Deus de forma agradável.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A pergunta número um do breve </a:t>
            </a:r>
            <a:r>
              <a:rPr lang="pt-BR" sz="2400" dirty="0" smtClean="0"/>
              <a:t>catecismo</a:t>
            </a:r>
          </a:p>
          <a:p>
            <a:r>
              <a:rPr lang="pt-BR" sz="2400" i="1" dirty="0" err="1" smtClean="0"/>
              <a:t>Soli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Deo</a:t>
            </a:r>
            <a:r>
              <a:rPr lang="pt-BR" sz="2400" i="1" dirty="0" smtClean="0"/>
              <a:t> Glória</a:t>
            </a:r>
          </a:p>
          <a:p>
            <a:endParaRPr lang="pt-BR" sz="2400" i="1" dirty="0" smtClean="0"/>
          </a:p>
          <a:p>
            <a:r>
              <a:rPr lang="pt-BR" sz="2400" dirty="0" smtClean="0"/>
              <a:t>Declaração de                                                               Cambridge</a:t>
            </a:r>
          </a:p>
          <a:p>
            <a:endParaRPr lang="pt-BR" sz="2400" dirty="0" smtClean="0"/>
          </a:p>
          <a:p>
            <a:r>
              <a:rPr lang="pt-BR" sz="2400" dirty="0" smtClean="0"/>
              <a:t>Para adorarmos a                                                                              Deus como Lhe                                                                           agrada precisamos                                                                     vê-Lo como Ele é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>
              <a:buFontTx/>
              <a:buChar char="-"/>
            </a:pPr>
            <a:endParaRPr lang="pt-BR" sz="2400" dirty="0" smtClean="0"/>
          </a:p>
        </p:txBody>
      </p:sp>
      <p:pic>
        <p:nvPicPr>
          <p:cNvPr id="10" name="Picture 2" descr="http://searanews.com.br/wp-content/uploads/2012/12/5solas_out-lin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32" y="3392574"/>
            <a:ext cx="5905500" cy="3324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714480" y="214290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PROPÓSITO </a:t>
            </a:r>
            <a:r>
              <a:rPr lang="pt-BR" sz="3200" b="1" dirty="0">
                <a:solidFill>
                  <a:schemeClr val="bg1"/>
                </a:solidFill>
              </a:rPr>
              <a:t>BÁSICO DO CULTO </a:t>
            </a:r>
            <a:r>
              <a:rPr lang="pt-BR" sz="3200" b="1" dirty="0" smtClean="0">
                <a:solidFill>
                  <a:schemeClr val="bg1"/>
                </a:solidFill>
              </a:rPr>
              <a:t>PÚBLICO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36194" y="1600130"/>
            <a:ext cx="32785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Se nós perdermos o foco no propósito básico do culto nós certamente nos desviaremos.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Cosmovisão existencialista e humanista</a:t>
            </a:r>
          </a:p>
          <a:p>
            <a:pPr lvl="1"/>
            <a:endParaRPr lang="pt-BR" sz="2400" dirty="0" smtClean="0"/>
          </a:p>
          <a:p>
            <a:pPr lvl="1">
              <a:buFontTx/>
              <a:buChar char="-"/>
            </a:pPr>
            <a:endParaRPr lang="pt-BR" sz="2400" dirty="0" smtClean="0"/>
          </a:p>
        </p:txBody>
      </p:sp>
      <p:pic>
        <p:nvPicPr>
          <p:cNvPr id="11" name="Picture 6" descr="http://cdn1.sempretops.com/wp-content/uploads/Holofote-Significado-FOTO-2-316x30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1571612"/>
            <a:ext cx="5429256" cy="51543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714480" y="214290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CONCLUSÃO </a:t>
            </a:r>
            <a:r>
              <a:rPr lang="pt-BR" sz="4000" b="1" dirty="0">
                <a:solidFill>
                  <a:schemeClr val="bg1"/>
                </a:solidFill>
              </a:rPr>
              <a:t>E APLICAÇÃO</a:t>
            </a:r>
          </a:p>
          <a:p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652788" y="1744886"/>
            <a:ext cx="7776864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200"/>
              </a:spcAft>
              <a:buNone/>
              <a:defRPr/>
            </a:pPr>
            <a:r>
              <a:rPr lang="pt-BR" sz="2800" dirty="0" smtClean="0"/>
              <a:t>O culto deve ser consagrado a Deus, para a Sua glória, conforme a Sua vontade e determinação. O culto foi estabelecido e prescrito por Ele mesmo. Devemos cultuá-Lo da forma como Ele revelou. No culto não cabe os modismos e imaginações humanas. </a:t>
            </a:r>
          </a:p>
          <a:p>
            <a:pPr marL="0" indent="0" algn="just">
              <a:buNone/>
              <a:defRPr/>
            </a:pPr>
            <a:r>
              <a:rPr lang="pt-BR" sz="2800" dirty="0" smtClean="0"/>
              <a:t>No culto relembramos e O adoramos por Sua obra redentora em Cristo apresentada no evangelho. Devemos cultuá-Lo em obediência à Sua vontade, em todas as circunstâncias, em santidade de vida e pureza de coração. Devemos dar o nosso melhor no culto, pois Deus zela por ele e dá a maior importância a como o Seu povo o cultua. A Palavra de Deus precisa ter a primazia e centralidade no culto público.</a:t>
            </a:r>
            <a:endParaRPr lang="pt-BR" sz="280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7058" y="-27384"/>
            <a:ext cx="9171058" cy="6885384"/>
          </a:xfrm>
          <a:prstGeom prst="rect">
            <a:avLst/>
          </a:prstGeom>
          <a:solidFill>
            <a:srgbClr val="2A92D0"/>
          </a:solidFill>
          <a:ln>
            <a:solidFill>
              <a:srgbClr val="2A92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21415" y="186272"/>
            <a:ext cx="76082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  <a:latin typeface="+mj-lt"/>
              </a:rPr>
              <a:t>TEOLOGIA </a:t>
            </a:r>
            <a:r>
              <a:rPr lang="pt-BR" sz="4400" b="1" dirty="0">
                <a:solidFill>
                  <a:schemeClr val="bg1"/>
                </a:solidFill>
                <a:latin typeface="+mj-lt"/>
              </a:rPr>
              <a:t>&amp; PRÁTICA DE CULTO</a:t>
            </a:r>
          </a:p>
          <a:p>
            <a:endParaRPr lang="pt-BR" sz="4400" dirty="0">
              <a:solidFill>
                <a:schemeClr val="bg1"/>
              </a:solidFill>
              <a:latin typeface="+mj-lt"/>
              <a:cs typeface="Myriad Arabic" pitchFamily="50" charset="-78"/>
            </a:endParaRPr>
          </a:p>
        </p:txBody>
      </p:sp>
      <p:sp>
        <p:nvSpPr>
          <p:cNvPr id="8" name="Rectangle 33"/>
          <p:cNvSpPr/>
          <p:nvPr/>
        </p:nvSpPr>
        <p:spPr>
          <a:xfrm>
            <a:off x="2411760" y="2276872"/>
            <a:ext cx="4209198" cy="207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9600" b="1" dirty="0">
                <a:solidFill>
                  <a:schemeClr val="bg1"/>
                </a:solidFill>
                <a:latin typeface="+mj-lt"/>
              </a:rPr>
              <a:t>FIM</a:t>
            </a:r>
          </a:p>
        </p:txBody>
      </p:sp>
    </p:spTree>
    <p:extLst>
      <p:ext uri="{BB962C8B-B14F-4D97-AF65-F5344CB8AC3E}">
        <p14:creationId xmlns="" xmlns:p14="http://schemas.microsoft.com/office/powerpoint/2010/main" val="25508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285984" y="154796"/>
            <a:ext cx="43325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PLANO </a:t>
            </a:r>
            <a:r>
              <a:rPr lang="pt-BR" sz="4400" b="1" dirty="0">
                <a:solidFill>
                  <a:schemeClr val="bg1"/>
                </a:solidFill>
              </a:rPr>
              <a:t>DE CURSO</a:t>
            </a:r>
          </a:p>
          <a:p>
            <a:endParaRPr lang="pt-BR" sz="4400" b="1" dirty="0">
              <a:solidFill>
                <a:schemeClr val="bg1"/>
              </a:solidFill>
              <a:cs typeface="Myriad Arabic" pitchFamily="50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071538" y="1859056"/>
            <a:ext cx="756483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pt-BR" sz="2400" b="1" dirty="0" smtClean="0"/>
              <a:t>EMENTA: </a:t>
            </a:r>
            <a:endParaRPr lang="pt-BR" sz="2400" dirty="0" smtClean="0"/>
          </a:p>
          <a:p>
            <a:pPr hangingPunct="0"/>
            <a:r>
              <a:rPr lang="pt-BR" sz="2400" dirty="0" smtClean="0"/>
              <a:t> </a:t>
            </a:r>
          </a:p>
          <a:p>
            <a:pPr>
              <a:spcAft>
                <a:spcPts val="1200"/>
              </a:spcAft>
            </a:pPr>
            <a:r>
              <a:rPr lang="pt-BR" sz="2400" dirty="0" smtClean="0"/>
              <a:t>Como Deus deseja ser cultuado e como Ele se agrada da nossa adoração? Isso é o que afinal conta mais no culto e não nossas sensações pessoais. </a:t>
            </a:r>
          </a:p>
          <a:p>
            <a:r>
              <a:rPr lang="pt-BR" sz="2400" dirty="0" smtClean="0"/>
              <a:t>“Teologia &amp; Prática de Culto” tenta responder esta pergunta com princípios do culto bíblico-reformado à luz da Bíblia, levando em conta ainda, o pano de fundo da história da adoração.</a:t>
            </a:r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285984" y="154796"/>
            <a:ext cx="43325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PLANO </a:t>
            </a:r>
            <a:r>
              <a:rPr lang="pt-BR" sz="4400" b="1" dirty="0">
                <a:solidFill>
                  <a:schemeClr val="bg1"/>
                </a:solidFill>
              </a:rPr>
              <a:t>DE CURSO</a:t>
            </a:r>
          </a:p>
          <a:p>
            <a:endParaRPr lang="pt-BR" sz="4400" b="1" dirty="0">
              <a:solidFill>
                <a:schemeClr val="bg1"/>
              </a:solidFill>
              <a:cs typeface="Myriad Arabic" pitchFamily="50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571472" y="1525866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pt-BR" sz="2400" b="1" dirty="0" smtClean="0"/>
              <a:t>Ao final deste curso e visando o seu fortalecimento espiritual, você estará apto a: </a:t>
            </a:r>
            <a:endParaRPr lang="pt-BR" sz="2400" dirty="0" smtClean="0"/>
          </a:p>
          <a:p>
            <a:pPr hangingPunct="0"/>
            <a:r>
              <a:rPr lang="pt-BR" sz="2400" dirty="0" smtClean="0"/>
              <a:t>	</a:t>
            </a:r>
          </a:p>
          <a:p>
            <a:pPr marL="177800" indent="-177800" hangingPunct="0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400" b="1" dirty="0" smtClean="0"/>
              <a:t>Saber</a:t>
            </a:r>
            <a:r>
              <a:rPr lang="pt-BR" sz="2400" dirty="0" smtClean="0"/>
              <a:t>	 o que a Bíblia ensina sobre o culto cristão dentro de uma visão bíblico reformada e como isto afeta a nossa prática de culto como igreja hoje;</a:t>
            </a:r>
          </a:p>
          <a:p>
            <a:pPr marL="177800" indent="-177800" hangingPunct="0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400" b="1" dirty="0" smtClean="0"/>
              <a:t>Ser</a:t>
            </a:r>
            <a:r>
              <a:rPr lang="pt-BR" sz="2400" dirty="0" smtClean="0"/>
              <a:t> um cristão que tenha um posicionamento claro e consciente da importância da prática do culto cristão que agrada a Deus; 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400" b="1" dirty="0" smtClean="0"/>
              <a:t>Dedicar</a:t>
            </a:r>
            <a:r>
              <a:rPr lang="pt-BR" sz="2400" dirty="0" smtClean="0"/>
              <a:t> ao Senhor um culto agradável a Ele e fazê-lo, com tal amor e empenho, que este impacte a vida da comunidade cristã e de outros que ainda não conhecem ao Senhor.</a:t>
            </a:r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285984" y="154796"/>
            <a:ext cx="43325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PLANO </a:t>
            </a:r>
            <a:r>
              <a:rPr lang="pt-BR" sz="4400" b="1" dirty="0">
                <a:solidFill>
                  <a:schemeClr val="bg1"/>
                </a:solidFill>
              </a:rPr>
              <a:t>DE CURSO</a:t>
            </a:r>
          </a:p>
          <a:p>
            <a:endParaRPr lang="pt-BR" sz="4400" b="1" dirty="0">
              <a:solidFill>
                <a:schemeClr val="bg1"/>
              </a:solidFill>
              <a:cs typeface="Myriad Arabic" pitchFamily="50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8" name="TextBox 20"/>
          <p:cNvSpPr txBox="1"/>
          <p:nvPr/>
        </p:nvSpPr>
        <p:spPr>
          <a:xfrm>
            <a:off x="395536" y="1524737"/>
            <a:ext cx="8343430" cy="5261849"/>
          </a:xfrm>
          <a:custGeom>
            <a:avLst/>
            <a:gdLst>
              <a:gd name="connsiteX0" fmla="*/ 0 w 3816424"/>
              <a:gd name="connsiteY0" fmla="*/ 0 h 14865608"/>
              <a:gd name="connsiteX1" fmla="*/ 3816424 w 3816424"/>
              <a:gd name="connsiteY1" fmla="*/ 0 h 14865608"/>
              <a:gd name="connsiteX2" fmla="*/ 3816424 w 3816424"/>
              <a:gd name="connsiteY2" fmla="*/ 14865608 h 14865608"/>
              <a:gd name="connsiteX3" fmla="*/ 0 w 3816424"/>
              <a:gd name="connsiteY3" fmla="*/ 14865608 h 14865608"/>
              <a:gd name="connsiteX4" fmla="*/ 0 w 3816424"/>
              <a:gd name="connsiteY4" fmla="*/ 0 h 14865608"/>
              <a:gd name="connsiteX0" fmla="*/ 0 w 8662744"/>
              <a:gd name="connsiteY0" fmla="*/ 0 h 14865608"/>
              <a:gd name="connsiteX1" fmla="*/ 3816424 w 8662744"/>
              <a:gd name="connsiteY1" fmla="*/ 0 h 14865608"/>
              <a:gd name="connsiteX2" fmla="*/ 8662744 w 8662744"/>
              <a:gd name="connsiteY2" fmla="*/ 3252728 h 14865608"/>
              <a:gd name="connsiteX3" fmla="*/ 0 w 8662744"/>
              <a:gd name="connsiteY3" fmla="*/ 14865608 h 14865608"/>
              <a:gd name="connsiteX4" fmla="*/ 0 w 8662744"/>
              <a:gd name="connsiteY4" fmla="*/ 0 h 14865608"/>
              <a:gd name="connsiteX0" fmla="*/ 0 w 8662744"/>
              <a:gd name="connsiteY0" fmla="*/ 0 h 4167128"/>
              <a:gd name="connsiteX1" fmla="*/ 3816424 w 8662744"/>
              <a:gd name="connsiteY1" fmla="*/ 0 h 4167128"/>
              <a:gd name="connsiteX2" fmla="*/ 8662744 w 8662744"/>
              <a:gd name="connsiteY2" fmla="*/ 3252728 h 4167128"/>
              <a:gd name="connsiteX3" fmla="*/ 182880 w 8662744"/>
              <a:gd name="connsiteY3" fmla="*/ 4167128 h 4167128"/>
              <a:gd name="connsiteX4" fmla="*/ 0 w 8662744"/>
              <a:gd name="connsiteY4" fmla="*/ 0 h 4167128"/>
              <a:gd name="connsiteX0" fmla="*/ 0 w 8662744"/>
              <a:gd name="connsiteY0" fmla="*/ 0 h 4094557"/>
              <a:gd name="connsiteX1" fmla="*/ 3816424 w 8662744"/>
              <a:gd name="connsiteY1" fmla="*/ 0 h 4094557"/>
              <a:gd name="connsiteX2" fmla="*/ 8662744 w 8662744"/>
              <a:gd name="connsiteY2" fmla="*/ 3252728 h 4094557"/>
              <a:gd name="connsiteX3" fmla="*/ 23223 w 8662744"/>
              <a:gd name="connsiteY3" fmla="*/ 4094557 h 4094557"/>
              <a:gd name="connsiteX4" fmla="*/ 0 w 8662744"/>
              <a:gd name="connsiteY4" fmla="*/ 0 h 4094557"/>
              <a:gd name="connsiteX0" fmla="*/ 0 w 8357944"/>
              <a:gd name="connsiteY0" fmla="*/ 0 h 4094557"/>
              <a:gd name="connsiteX1" fmla="*/ 3816424 w 8357944"/>
              <a:gd name="connsiteY1" fmla="*/ 0 h 4094557"/>
              <a:gd name="connsiteX2" fmla="*/ 8357944 w 8357944"/>
              <a:gd name="connsiteY2" fmla="*/ 4051013 h 4094557"/>
              <a:gd name="connsiteX3" fmla="*/ 23223 w 8357944"/>
              <a:gd name="connsiteY3" fmla="*/ 4094557 h 4094557"/>
              <a:gd name="connsiteX4" fmla="*/ 0 w 8357944"/>
              <a:gd name="connsiteY4" fmla="*/ 0 h 4094557"/>
              <a:gd name="connsiteX0" fmla="*/ 0 w 8357944"/>
              <a:gd name="connsiteY0" fmla="*/ 0 h 4094557"/>
              <a:gd name="connsiteX1" fmla="*/ 8315852 w 8357944"/>
              <a:gd name="connsiteY1" fmla="*/ 14514 h 4094557"/>
              <a:gd name="connsiteX2" fmla="*/ 8357944 w 8357944"/>
              <a:gd name="connsiteY2" fmla="*/ 4051013 h 4094557"/>
              <a:gd name="connsiteX3" fmla="*/ 23223 w 8357944"/>
              <a:gd name="connsiteY3" fmla="*/ 4094557 h 4094557"/>
              <a:gd name="connsiteX4" fmla="*/ 0 w 8357944"/>
              <a:gd name="connsiteY4" fmla="*/ 0 h 4094557"/>
              <a:gd name="connsiteX0" fmla="*/ 0 w 8357944"/>
              <a:gd name="connsiteY0" fmla="*/ 0 h 4051013"/>
              <a:gd name="connsiteX1" fmla="*/ 8315852 w 8357944"/>
              <a:gd name="connsiteY1" fmla="*/ 14514 h 4051013"/>
              <a:gd name="connsiteX2" fmla="*/ 8357944 w 8357944"/>
              <a:gd name="connsiteY2" fmla="*/ 4051013 h 4051013"/>
              <a:gd name="connsiteX3" fmla="*/ 8709 w 8357944"/>
              <a:gd name="connsiteY3" fmla="*/ 3404938 h 4051013"/>
              <a:gd name="connsiteX4" fmla="*/ 0 w 8357944"/>
              <a:gd name="connsiteY4" fmla="*/ 0 h 4051013"/>
              <a:gd name="connsiteX0" fmla="*/ 0 w 8343430"/>
              <a:gd name="connsiteY0" fmla="*/ 0 h 3407369"/>
              <a:gd name="connsiteX1" fmla="*/ 8315852 w 8343430"/>
              <a:gd name="connsiteY1" fmla="*/ 14514 h 3407369"/>
              <a:gd name="connsiteX2" fmla="*/ 8343430 w 8343430"/>
              <a:gd name="connsiteY2" fmla="*/ 3407369 h 3407369"/>
              <a:gd name="connsiteX3" fmla="*/ 8709 w 8343430"/>
              <a:gd name="connsiteY3" fmla="*/ 3404938 h 3407369"/>
              <a:gd name="connsiteX4" fmla="*/ 0 w 8343430"/>
              <a:gd name="connsiteY4" fmla="*/ 0 h 340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3430" h="3407369">
                <a:moveTo>
                  <a:pt x="0" y="0"/>
                </a:moveTo>
                <a:lnTo>
                  <a:pt x="8315852" y="14514"/>
                </a:lnTo>
                <a:lnTo>
                  <a:pt x="8343430" y="3407369"/>
                </a:lnTo>
                <a:lnTo>
                  <a:pt x="8709" y="3404938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numCol="2" spcCol="720000" rtlCol="0">
            <a:spAutoFit/>
          </a:bodyPr>
          <a:lstStyle/>
          <a:p>
            <a:pPr hangingPunct="0">
              <a:spcAft>
                <a:spcPts val="1200"/>
              </a:spcAft>
            </a:pPr>
            <a:r>
              <a:rPr lang="pt-BR" b="1" dirty="0" smtClean="0"/>
              <a:t>BIBLIOGRAFIA: </a:t>
            </a:r>
            <a:r>
              <a:rPr lang="pt-BR" sz="1400" dirty="0" smtClean="0"/>
              <a:t> </a:t>
            </a:r>
          </a:p>
          <a:p>
            <a:pPr hangingPunct="0"/>
            <a:r>
              <a:rPr lang="pt-BR" sz="1400" b="1" dirty="0" smtClean="0"/>
              <a:t> 	LIVRO-TEXTO DA EBD</a:t>
            </a:r>
            <a:endParaRPr lang="pt-BR" sz="1400" dirty="0" smtClean="0"/>
          </a:p>
          <a:p>
            <a:pPr hangingPunct="0"/>
            <a:r>
              <a:rPr lang="pt-BR" sz="1400" dirty="0" smtClean="0"/>
              <a:t> </a:t>
            </a:r>
          </a:p>
          <a:p>
            <a:pPr hangingPunct="0"/>
            <a:r>
              <a:rPr lang="pt-BR" sz="1400" dirty="0" smtClean="0"/>
              <a:t>BÍBLIA SAGRADA. Edição Almeida Revista e Atualizada.</a:t>
            </a:r>
          </a:p>
          <a:p>
            <a:pPr hangingPunct="0"/>
            <a:r>
              <a:rPr lang="pt-BR" sz="1400" dirty="0" smtClean="0"/>
              <a:t>Leituras Bíblicas Recomendada: vide apostila do curso.</a:t>
            </a:r>
          </a:p>
          <a:p>
            <a:pPr hangingPunct="0"/>
            <a:r>
              <a:rPr lang="pt-BR" sz="1400" dirty="0" smtClean="0"/>
              <a:t> </a:t>
            </a:r>
          </a:p>
          <a:p>
            <a:pPr hangingPunct="0"/>
            <a:r>
              <a:rPr lang="pt-BR" sz="1400" b="1" cap="all" dirty="0" smtClean="0"/>
              <a:t> 	</a:t>
            </a:r>
            <a:r>
              <a:rPr lang="pt-BR" sz="1400" b="1" cap="all" dirty="0" err="1" smtClean="0"/>
              <a:t>lEITURA</a:t>
            </a:r>
            <a:r>
              <a:rPr lang="pt-BR" sz="1400" b="1" cap="all" dirty="0" smtClean="0"/>
              <a:t> </a:t>
            </a:r>
            <a:r>
              <a:rPr lang="pt-BR" sz="1400" b="1" cap="all" dirty="0" err="1" smtClean="0"/>
              <a:t>bÁSICA</a:t>
            </a:r>
            <a:endParaRPr lang="pt-BR" sz="1400" dirty="0" smtClean="0"/>
          </a:p>
          <a:p>
            <a:r>
              <a:rPr lang="pt-BR" sz="1400" dirty="0" smtClean="0"/>
              <a:t> </a:t>
            </a:r>
          </a:p>
          <a:p>
            <a:pPr marL="177800" indent="-177800"/>
            <a:r>
              <a:rPr lang="pt-BR" sz="1400" dirty="0" smtClean="0"/>
              <a:t>1) </a:t>
            </a:r>
            <a:r>
              <a:rPr lang="pt-BR" sz="1400" b="1" dirty="0" smtClean="0"/>
              <a:t>A Confissão de Fé de </a:t>
            </a:r>
            <a:r>
              <a:rPr lang="pt-BR" sz="1400" b="1" dirty="0" err="1" smtClean="0"/>
              <a:t>Westminster</a:t>
            </a:r>
            <a:r>
              <a:rPr lang="pt-BR" sz="1400" dirty="0" smtClean="0"/>
              <a:t>. Cultura Cristã, 2003. </a:t>
            </a:r>
          </a:p>
          <a:p>
            <a:pPr marL="177800" indent="-177800"/>
            <a:r>
              <a:rPr lang="pt-BR" sz="1400" dirty="0" smtClean="0"/>
              <a:t>2) FRAME, John M. </a:t>
            </a:r>
            <a:r>
              <a:rPr lang="pt-BR" sz="1400" b="1" dirty="0" smtClean="0"/>
              <a:t>Em Espírito e em Verdade</a:t>
            </a:r>
            <a:r>
              <a:rPr lang="pt-BR" sz="1400" dirty="0" smtClean="0"/>
              <a:t>. São Paulo: Cultura Cristã, 2006. </a:t>
            </a:r>
          </a:p>
          <a:p>
            <a:pPr marL="177800" indent="-177800"/>
            <a:r>
              <a:rPr lang="pt-BR" sz="1400" dirty="0" smtClean="0"/>
              <a:t>3) COSTA, </a:t>
            </a:r>
            <a:r>
              <a:rPr lang="pt-BR" sz="1400" dirty="0" err="1" smtClean="0"/>
              <a:t>Hermisten</a:t>
            </a:r>
            <a:r>
              <a:rPr lang="pt-BR" sz="1400" dirty="0" smtClean="0"/>
              <a:t> M. P. </a:t>
            </a:r>
            <a:r>
              <a:rPr lang="pt-BR" sz="1400" b="1" dirty="0" smtClean="0"/>
              <a:t>Princípios Bíblicos de Adoração Cristã</a:t>
            </a:r>
            <a:r>
              <a:rPr lang="pt-BR" sz="1400" dirty="0" smtClean="0"/>
              <a:t>. São Paulo: Cultura Cristã, 2009.</a:t>
            </a:r>
          </a:p>
          <a:p>
            <a:pPr marL="177800" indent="-177800"/>
            <a:r>
              <a:rPr lang="pt-BR" sz="1400" dirty="0" smtClean="0"/>
              <a:t>4) LOPES, Augustus </a:t>
            </a:r>
            <a:r>
              <a:rPr lang="pt-BR" sz="1400" dirty="0" err="1" smtClean="0"/>
              <a:t>Nicodemus</a:t>
            </a:r>
            <a:r>
              <a:rPr lang="pt-BR" sz="1400" dirty="0" smtClean="0"/>
              <a:t>. </a:t>
            </a:r>
            <a:r>
              <a:rPr lang="pt-BR" sz="1400" b="1" dirty="0" smtClean="0"/>
              <a:t>O Culto Segundo Deus.</a:t>
            </a:r>
            <a:r>
              <a:rPr lang="pt-BR" sz="1400" dirty="0" smtClean="0"/>
              <a:t> 1ª Ed. São Paulo: Vida Nova, 2012. </a:t>
            </a:r>
          </a:p>
          <a:p>
            <a:pPr hangingPunct="0"/>
            <a:r>
              <a:rPr lang="pt-BR" sz="1400" b="1" cap="all" dirty="0" smtClean="0"/>
              <a:t> </a:t>
            </a:r>
            <a:endParaRPr lang="pt-BR" sz="1400" dirty="0" smtClean="0"/>
          </a:p>
          <a:p>
            <a:pPr hangingPunct="0"/>
            <a:r>
              <a:rPr lang="pt-BR" sz="1400" b="1" cap="all" dirty="0" smtClean="0"/>
              <a:t>	</a:t>
            </a:r>
            <a:r>
              <a:rPr lang="pt-BR" sz="1400" b="1" cap="all" dirty="0" err="1" smtClean="0"/>
              <a:t>lEITURA</a:t>
            </a:r>
            <a:r>
              <a:rPr lang="pt-BR" sz="1400" b="1" cap="all" dirty="0" smtClean="0"/>
              <a:t> Complementar</a:t>
            </a:r>
            <a:endParaRPr lang="pt-BR" sz="1400" dirty="0" smtClean="0"/>
          </a:p>
          <a:p>
            <a:r>
              <a:rPr lang="pt-BR" sz="1400" dirty="0" smtClean="0"/>
              <a:t> 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ALLEN, Ronald &amp; Gordon BORROR. </a:t>
            </a:r>
            <a:r>
              <a:rPr lang="pt-BR" sz="1400" b="1" dirty="0" smtClean="0"/>
              <a:t>Teologia da Adoração</a:t>
            </a:r>
            <a:r>
              <a:rPr lang="pt-BR" sz="1400" dirty="0" smtClean="0"/>
              <a:t>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DICKIE, Robert L. </a:t>
            </a:r>
            <a:r>
              <a:rPr lang="pt-BR" sz="1400" b="1" dirty="0" smtClean="0"/>
              <a:t>O que a Bíblia ensina sobre Adoração</a:t>
            </a:r>
            <a:r>
              <a:rPr lang="pt-BR" sz="1400" dirty="0" smtClean="0"/>
              <a:t>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HUNTER, Todd. </a:t>
            </a:r>
            <a:r>
              <a:rPr lang="pt-BR" sz="1400" b="1" dirty="0" smtClean="0"/>
              <a:t>Dê outra chance à igreja</a:t>
            </a:r>
            <a:r>
              <a:rPr lang="pt-BR" sz="1400" dirty="0" smtClean="0"/>
              <a:t>: encontrando novo significado nas práticas cristãs. Viçosa: ULTIMATO, 2012.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HURTADO, Larry W. </a:t>
            </a:r>
            <a:r>
              <a:rPr lang="pt-BR" sz="1400" b="1" dirty="0" smtClean="0"/>
              <a:t>As Origens da Adoração Cristã</a:t>
            </a:r>
            <a:r>
              <a:rPr lang="pt-BR" sz="1400" dirty="0" smtClean="0"/>
              <a:t>: São Paulo, Vida Nova, 2011.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LOPES, Augustus </a:t>
            </a:r>
            <a:r>
              <a:rPr lang="pt-BR" sz="1400" dirty="0" err="1" smtClean="0"/>
              <a:t>Nicodemus</a:t>
            </a:r>
            <a:r>
              <a:rPr lang="pt-BR" sz="1400" dirty="0" smtClean="0"/>
              <a:t>. </a:t>
            </a:r>
            <a:r>
              <a:rPr lang="pt-BR" sz="1400" b="1" dirty="0" smtClean="0"/>
              <a:t>O Culto Espiritual</a:t>
            </a:r>
            <a:r>
              <a:rPr lang="pt-BR" sz="1400" dirty="0" smtClean="0"/>
              <a:t>. 2ª Ed. São Paulo: Cultura Cristã, 2012.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_______. </a:t>
            </a:r>
            <a:r>
              <a:rPr lang="pt-BR" sz="1400" b="1" dirty="0" smtClean="0"/>
              <a:t>Sem Teologia Não Tem Louvor</a:t>
            </a:r>
            <a:r>
              <a:rPr lang="pt-BR" sz="1400" dirty="0" smtClean="0"/>
              <a:t>. http://tempora-mores.blogspot.com.br/2014/03/sem-teologia-nao-tem-louvor.html.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MARTIN, Ralph P. </a:t>
            </a:r>
            <a:r>
              <a:rPr lang="pt-BR" sz="1400" b="1" dirty="0" smtClean="0"/>
              <a:t>Adoração na Igreja Primitiva.</a:t>
            </a:r>
            <a:r>
              <a:rPr lang="pt-BR" sz="1400" dirty="0" smtClean="0"/>
              <a:t> Vida Nova, 1982. (Livro Indicado Para resenha).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PIPER, John. </a:t>
            </a:r>
            <a:r>
              <a:rPr lang="pt-BR" sz="1400" b="1" dirty="0" smtClean="0"/>
              <a:t>A Paixão de Deus por Sua Glória.</a:t>
            </a:r>
            <a:r>
              <a:rPr lang="pt-BR" sz="1400" dirty="0" smtClean="0"/>
              <a:t> São Paulo: Cultura Cristã, 2008.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SHEDD, Russel P. </a:t>
            </a:r>
            <a:r>
              <a:rPr lang="pt-BR" sz="1400" b="1" dirty="0" smtClean="0"/>
              <a:t>Adoração bíblica.</a:t>
            </a:r>
            <a:r>
              <a:rPr lang="pt-BR" sz="1400" dirty="0" smtClean="0"/>
              <a:t> Vida Nova, 1991. 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pt-BR" sz="1400" dirty="0" smtClean="0"/>
              <a:t>Supremo Concílio da IPB. </a:t>
            </a:r>
            <a:r>
              <a:rPr lang="pt-BR" sz="1400" b="1" dirty="0" smtClean="0"/>
              <a:t>Carta pastoral e teológica sobre liturgia na IPB. </a:t>
            </a:r>
            <a:r>
              <a:rPr lang="pt-BR" sz="1400" dirty="0" smtClean="0"/>
              <a:t>São Paulo: Cultura Cristã, 2011. </a:t>
            </a:r>
            <a:endParaRPr lang="pt-BR" sz="14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285984" y="154796"/>
            <a:ext cx="43325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PLANO </a:t>
            </a:r>
            <a:r>
              <a:rPr lang="pt-BR" sz="4400" b="1" dirty="0">
                <a:solidFill>
                  <a:schemeClr val="bg1"/>
                </a:solidFill>
              </a:rPr>
              <a:t>DE CURSO</a:t>
            </a:r>
          </a:p>
          <a:p>
            <a:endParaRPr lang="pt-BR" sz="4400" b="1" dirty="0">
              <a:solidFill>
                <a:schemeClr val="bg1"/>
              </a:solidFill>
              <a:cs typeface="Myriad Arabic" pitchFamily="50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42844" y="1862246"/>
          <a:ext cx="8858312" cy="4567150"/>
        </p:xfrm>
        <a:graphic>
          <a:graphicData uri="http://schemas.openxmlformats.org/drawingml/2006/table">
            <a:tbl>
              <a:tblPr/>
              <a:tblGrid>
                <a:gridCol w="1208124"/>
                <a:gridCol w="7650188"/>
              </a:tblGrid>
              <a:tr h="479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000" b="1" cap="small" dirty="0">
                          <a:latin typeface="Century Gothic"/>
                          <a:ea typeface="Times New Roman"/>
                          <a:cs typeface="Times New Roman"/>
                        </a:rPr>
                        <a:t>Unidades</a:t>
                      </a:r>
                      <a:endParaRPr lang="pt-BR" sz="2000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2000" b="1" cap="small" dirty="0">
                          <a:latin typeface="Century Gothic"/>
                          <a:ea typeface="Times New Roman"/>
                          <a:cs typeface="Times New Roman"/>
                        </a:rPr>
                        <a:t>Conteúdo</a:t>
                      </a:r>
                      <a:endParaRPr lang="pt-BR" sz="2000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I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Introdução – O culto público, seu significado e propósito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7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 dirty="0">
                          <a:latin typeface="Century Gothic"/>
                          <a:ea typeface="Times New Roman"/>
                          <a:cs typeface="Times New Roman"/>
                        </a:rPr>
                        <a:t>II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nb-NO" sz="1600" b="1" dirty="0">
                          <a:latin typeface="Century Gothic"/>
                          <a:ea typeface="Times New Roman"/>
                          <a:cs typeface="Times New Roman"/>
                        </a:rPr>
                        <a:t>Como oferecer um culto agradável a Deus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7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III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O conteúdo do culto – os elementos e as circunstâncias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0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IV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Century Gothic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culto no Antigo e Novo testamento: O que mudou? O que permaneceu?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V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A Palavra e os Sacramentos (Deus fala conosco)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7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VI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As orações e os cânticos (Nós falamos com Deus)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7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VII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O culto cristão e a Reforma Protestante: resgatando os princípios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7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VIII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Movimentos e modismos nos cultos evangélicos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7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nb-NO" sz="1600" b="1">
                          <a:latin typeface="Century Gothic"/>
                          <a:ea typeface="Times New Roman"/>
                          <a:cs typeface="Times New Roman"/>
                        </a:rPr>
                        <a:t>IX</a:t>
                      </a:r>
                      <a:endParaRPr lang="pt-BR" sz="1600" b="1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Conclusão – </a:t>
                      </a:r>
                      <a:r>
                        <a:rPr lang="pt-BR" sz="1600" b="1" dirty="0" smtClean="0">
                          <a:latin typeface="Century Gothic"/>
                          <a:ea typeface="Times New Roman"/>
                          <a:cs typeface="Times New Roman"/>
                        </a:rPr>
                        <a:t>aplicação da </a:t>
                      </a:r>
                      <a:r>
                        <a:rPr lang="pt-BR" sz="1600" b="1" dirty="0">
                          <a:latin typeface="Century Gothic"/>
                          <a:ea typeface="Times New Roman"/>
                          <a:cs typeface="Times New Roman"/>
                        </a:rPr>
                        <a:t>correta teologia em sua prática de culto</a:t>
                      </a:r>
                      <a:endParaRPr lang="pt-BR" sz="1600" b="1" dirty="0">
                        <a:latin typeface="Roman 10cp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51920" y="836712"/>
            <a:ext cx="5292080" cy="3600400"/>
          </a:xfrm>
          <a:prstGeom prst="rect">
            <a:avLst/>
          </a:prstGeom>
          <a:solidFill>
            <a:srgbClr val="63C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63C8DB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79098" y="332656"/>
            <a:ext cx="3932861" cy="4978644"/>
          </a:xfrm>
          <a:prstGeom prst="rect">
            <a:avLst/>
          </a:prstGeom>
        </p:spPr>
      </p:pic>
      <p:sp>
        <p:nvSpPr>
          <p:cNvPr id="9" name="TextBox 11"/>
          <p:cNvSpPr txBox="1"/>
          <p:nvPr/>
        </p:nvSpPr>
        <p:spPr>
          <a:xfrm>
            <a:off x="4314087" y="1214422"/>
            <a:ext cx="46329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Lição 1</a:t>
            </a:r>
          </a:p>
          <a:p>
            <a:pPr algn="ctr">
              <a:spcAft>
                <a:spcPts val="1200"/>
              </a:spcAft>
            </a:pPr>
            <a:r>
              <a:rPr lang="pt-BR" sz="3600" b="1" dirty="0" smtClean="0">
                <a:solidFill>
                  <a:schemeClr val="bg1"/>
                </a:solidFill>
              </a:rPr>
              <a:t>Introdução </a:t>
            </a:r>
            <a:r>
              <a:rPr lang="pt-BR" sz="3600" b="1" dirty="0">
                <a:solidFill>
                  <a:schemeClr val="bg1"/>
                </a:solidFill>
              </a:rPr>
              <a:t>– O culto público, seu significado e </a:t>
            </a:r>
            <a:r>
              <a:rPr lang="pt-BR" sz="3600" b="1" dirty="0" smtClean="0">
                <a:solidFill>
                  <a:schemeClr val="bg1"/>
                </a:solidFill>
              </a:rPr>
              <a:t>propósito</a:t>
            </a:r>
          </a:p>
          <a:p>
            <a:pPr algn="ctr"/>
            <a:r>
              <a:rPr lang="pt-BR" sz="2800" b="1" dirty="0" err="1">
                <a:solidFill>
                  <a:schemeClr val="bg1"/>
                </a:solidFill>
              </a:rPr>
              <a:t>Mt</a:t>
            </a:r>
            <a:r>
              <a:rPr lang="pt-BR" sz="2800" b="1" dirty="0">
                <a:solidFill>
                  <a:schemeClr val="bg1"/>
                </a:solidFill>
              </a:rPr>
              <a:t> 4.10; </a:t>
            </a:r>
            <a:r>
              <a:rPr lang="pt-BR" sz="2800" b="1" dirty="0" err="1">
                <a:solidFill>
                  <a:schemeClr val="bg1"/>
                </a:solidFill>
              </a:rPr>
              <a:t>Sl</a:t>
            </a:r>
            <a:r>
              <a:rPr lang="pt-BR" sz="2800" b="1" dirty="0">
                <a:solidFill>
                  <a:schemeClr val="bg1"/>
                </a:solidFill>
              </a:rPr>
              <a:t> 105.1-5</a:t>
            </a:r>
          </a:p>
          <a:p>
            <a:pPr algn="ctr"/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12" name="Rectangle 5"/>
          <p:cNvSpPr/>
          <p:nvPr/>
        </p:nvSpPr>
        <p:spPr>
          <a:xfrm>
            <a:off x="395535" y="557214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400" spc="-150" dirty="0">
                <a:solidFill>
                  <a:srgbClr val="2C91D0"/>
                </a:solidFill>
              </a:rPr>
              <a:t>As crenças e o jeito presbiteriano de adoração</a:t>
            </a:r>
          </a:p>
          <a:p>
            <a:pPr algn="r"/>
            <a:endParaRPr lang="pt-BR" sz="3600" spc="-150" dirty="0">
              <a:solidFill>
                <a:srgbClr val="2A92D0"/>
              </a:solidFill>
              <a:latin typeface="+mj-lt"/>
              <a:cs typeface="Myriad Arabic" pitchFamily="50" charset="-78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395536" y="51571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200" b="1" dirty="0">
                <a:solidFill>
                  <a:schemeClr val="bg1"/>
                </a:solidFill>
                <a:latin typeface="+mj-lt"/>
              </a:rPr>
              <a:t>TEOLOGIA &amp; PRÁTICA DE </a:t>
            </a:r>
            <a:r>
              <a:rPr lang="pt-BR" sz="3200" b="1" dirty="0" smtClean="0">
                <a:solidFill>
                  <a:schemeClr val="bg1"/>
                </a:solidFill>
                <a:latin typeface="+mj-lt"/>
              </a:rPr>
              <a:t>CULTO</a:t>
            </a:r>
            <a:endParaRPr lang="pt-BR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10"/>
          <p:cNvSpPr/>
          <p:nvPr/>
        </p:nvSpPr>
        <p:spPr>
          <a:xfrm>
            <a:off x="404990" y="6218148"/>
            <a:ext cx="8542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000" dirty="0" smtClean="0">
                <a:solidFill>
                  <a:schemeClr val="bg1"/>
                </a:solidFill>
                <a:latin typeface="+mj-lt"/>
              </a:rPr>
              <a:t>Eber </a:t>
            </a:r>
            <a:r>
              <a:rPr lang="pt-BR" sz="2000" dirty="0" err="1" smtClean="0">
                <a:solidFill>
                  <a:schemeClr val="bg1"/>
                </a:solidFill>
                <a:latin typeface="+mj-lt"/>
              </a:rPr>
              <a:t>Hávila</a:t>
            </a:r>
            <a:r>
              <a:rPr lang="pt-BR" sz="2000" dirty="0" smtClean="0">
                <a:solidFill>
                  <a:schemeClr val="bg1"/>
                </a:solidFill>
                <a:latin typeface="+mj-lt"/>
              </a:rPr>
              <a:t> Rose e Cecília Finotti </a:t>
            </a:r>
            <a:r>
              <a:rPr lang="pt-BR" sz="2000" dirty="0" err="1" smtClean="0">
                <a:solidFill>
                  <a:schemeClr val="bg1"/>
                </a:solidFill>
                <a:latin typeface="+mj-lt"/>
              </a:rPr>
              <a:t>Nishikawa</a:t>
            </a:r>
            <a:r>
              <a:rPr lang="pt-BR" sz="2000" dirty="0" smtClean="0">
                <a:solidFill>
                  <a:schemeClr val="bg1"/>
                </a:solidFill>
                <a:latin typeface="+mj-lt"/>
              </a:rPr>
              <a:t> Almeida </a:t>
            </a:r>
            <a:endParaRPr lang="pt-BR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57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12" grpId="0" build="p"/>
      <p:bldP spid="13" grpId="0" build="p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285984" y="154796"/>
            <a:ext cx="34175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INTRODUÇÃO</a:t>
            </a:r>
            <a:endParaRPr lang="pt-BR" sz="4400" b="1" dirty="0">
              <a:solidFill>
                <a:schemeClr val="bg1"/>
              </a:solidFill>
            </a:endParaRPr>
          </a:p>
          <a:p>
            <a:endParaRPr lang="pt-BR" sz="4400" b="1" dirty="0">
              <a:solidFill>
                <a:schemeClr val="bg1"/>
              </a:solidFill>
              <a:cs typeface="Myriad Arabic" pitchFamily="50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571472" y="1928802"/>
            <a:ext cx="75648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Porque uma classe de EBD sobre o culto?</a:t>
            </a:r>
          </a:p>
          <a:p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 A eternidade da adoração</a:t>
            </a:r>
          </a:p>
          <a:p>
            <a:pPr marL="622300" lvl="1" indent="-165100">
              <a:buFontTx/>
              <a:buChar char="-"/>
            </a:pPr>
            <a:r>
              <a:rPr lang="pt-BR" sz="2400" dirty="0" smtClean="0"/>
              <a:t>Antes da Fundação do mundo</a:t>
            </a:r>
          </a:p>
          <a:p>
            <a:pPr marL="622300" lvl="1" indent="-165100">
              <a:buFontTx/>
              <a:buChar char="-"/>
            </a:pPr>
            <a:r>
              <a:rPr lang="pt-BR" sz="2400" dirty="0" smtClean="0"/>
              <a:t>Éden</a:t>
            </a:r>
          </a:p>
          <a:p>
            <a:pPr marL="622300" lvl="1" indent="-165100">
              <a:buFontTx/>
              <a:buChar char="-"/>
            </a:pPr>
            <a:r>
              <a:rPr lang="pt-BR" sz="2400" dirty="0" smtClean="0"/>
              <a:t>Período da Lei</a:t>
            </a:r>
          </a:p>
          <a:p>
            <a:pPr marL="622300" lvl="1" indent="-165100">
              <a:buFontTx/>
              <a:buChar char="-"/>
            </a:pPr>
            <a:r>
              <a:rPr lang="pt-BR" sz="2400" dirty="0" smtClean="0"/>
              <a:t>Período da Graça</a:t>
            </a:r>
          </a:p>
          <a:p>
            <a:pPr marL="622300" lvl="1" indent="-165100">
              <a:buFontTx/>
              <a:buChar char="-"/>
            </a:pPr>
            <a:r>
              <a:rPr lang="pt-BR" sz="2400" dirty="0" smtClean="0"/>
              <a:t>Novo Céu e nova terra</a:t>
            </a:r>
          </a:p>
          <a:p>
            <a:pPr lvl="1">
              <a:buFontTx/>
              <a:buChar char="-"/>
            </a:pPr>
            <a:endParaRPr lang="pt-BR" sz="2400" dirty="0" smtClean="0"/>
          </a:p>
          <a:p>
            <a:pPr marL="0" lvl="1">
              <a:buFontTx/>
              <a:buChar char="-"/>
            </a:pPr>
            <a:r>
              <a:rPr lang="pt-BR" sz="2400" dirty="0" smtClean="0"/>
              <a:t> </a:t>
            </a:r>
            <a:r>
              <a:rPr lang="pt-BR" sz="2400" dirty="0" err="1" smtClean="0"/>
              <a:t>Ef</a:t>
            </a:r>
            <a:r>
              <a:rPr lang="pt-BR" sz="2400" dirty="0" smtClean="0"/>
              <a:t> 1.1-14 </a:t>
            </a:r>
          </a:p>
          <a:p>
            <a:pPr lvl="1">
              <a:buFontTx/>
              <a:buChar char="-"/>
            </a:pPr>
            <a:endParaRPr lang="pt-BR" sz="24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6341919" y="1142984"/>
            <a:ext cx="1873419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0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pt-BR" sz="30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143108" y="521495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“para louvor da Sua glória”</a:t>
            </a:r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285984" y="154796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</a:rPr>
              <a:t>RELIGIOSIDADE</a:t>
            </a:r>
            <a:endParaRPr lang="pt-BR" sz="44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pic>
        <p:nvPicPr>
          <p:cNvPr id="10" name="Picture 4" descr="http://www.suaweb.com.br/religiao/fotos/nativas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98387" y="2960451"/>
            <a:ext cx="5210118" cy="3744416"/>
          </a:xfrm>
          <a:prstGeom prst="rect">
            <a:avLst/>
          </a:prstGeom>
          <a:noFill/>
        </p:spPr>
      </p:pic>
      <p:sp>
        <p:nvSpPr>
          <p:cNvPr id="11" name="CaixaDeTexto 10"/>
          <p:cNvSpPr txBox="1"/>
          <p:nvPr/>
        </p:nvSpPr>
        <p:spPr>
          <a:xfrm>
            <a:off x="611560" y="1592299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A religião é um fenômeno universal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07570" y="2158980"/>
            <a:ext cx="338836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BR" sz="2800" dirty="0" smtClean="0"/>
              <a:t> Origem</a:t>
            </a:r>
          </a:p>
          <a:p>
            <a:pPr marL="177800" indent="-177800">
              <a:buFontTx/>
              <a:buChar char="-"/>
            </a:pPr>
            <a:r>
              <a:rPr lang="pt-BR" sz="2800" dirty="0" smtClean="0"/>
              <a:t>A imagem de Deus no homem é a fonte de seu senso de divindade e de sua ânsia pelo sagrado</a:t>
            </a:r>
          </a:p>
          <a:p>
            <a:pPr marL="177800" indent="-177800">
              <a:buFontTx/>
              <a:buChar char="-"/>
            </a:pPr>
            <a:r>
              <a:rPr lang="pt-BR" sz="2800" dirty="0" smtClean="0"/>
              <a:t>A diferença entre a verdadeira e falsa religião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>
              <a:buFontTx/>
              <a:buChar char="-"/>
            </a:pPr>
            <a:endParaRPr lang="pt-B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58" y="-27384"/>
            <a:ext cx="9171058" cy="167830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714480" y="214290"/>
            <a:ext cx="69294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DEFINIÇÃO </a:t>
            </a:r>
            <a:r>
              <a:rPr lang="pt-BR" sz="3600" b="1" dirty="0">
                <a:solidFill>
                  <a:schemeClr val="bg1"/>
                </a:solidFill>
              </a:rPr>
              <a:t>DE CULTO E LITURGIA</a:t>
            </a:r>
          </a:p>
          <a:p>
            <a:endParaRPr lang="pt-BR" sz="44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-27058" y="6746552"/>
            <a:ext cx="9171058" cy="111448"/>
          </a:xfrm>
          <a:prstGeom prst="rect">
            <a:avLst/>
          </a:prstGeom>
          <a:solidFill>
            <a:srgbClr val="2A9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89" y="138944"/>
            <a:ext cx="647183" cy="86409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195332" y="1443132"/>
            <a:ext cx="756483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Culto no sentido restrito x culto no sentido amplo</a:t>
            </a:r>
          </a:p>
          <a:p>
            <a:r>
              <a:rPr lang="pt-BR" sz="2800" dirty="0" smtClean="0"/>
              <a:t>Os termos em grego e hebraico para adoração</a:t>
            </a:r>
          </a:p>
          <a:p>
            <a:r>
              <a:rPr lang="pt-BR" sz="2800" dirty="0" err="1" smtClean="0"/>
              <a:t>Latreia</a:t>
            </a:r>
            <a:r>
              <a:rPr lang="pt-BR" sz="2800" dirty="0" smtClean="0"/>
              <a:t>                                    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r>
              <a:rPr lang="pt-BR" sz="2800" dirty="0" err="1" smtClean="0"/>
              <a:t>Sebein</a:t>
            </a:r>
            <a:r>
              <a:rPr lang="pt-BR" sz="2800" dirty="0" smtClean="0"/>
              <a:t>;  </a:t>
            </a:r>
            <a:r>
              <a:rPr lang="pt-BR" sz="2800" dirty="0" err="1" smtClean="0"/>
              <a:t>Leitourgeo</a:t>
            </a:r>
            <a:r>
              <a:rPr lang="pt-BR" sz="2800" dirty="0" smtClean="0"/>
              <a:t> 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lvl="1">
              <a:buFontTx/>
              <a:buChar char="-"/>
            </a:pPr>
            <a:endParaRPr lang="pt-BR" sz="2400" dirty="0" smtClean="0"/>
          </a:p>
        </p:txBody>
      </p:sp>
      <p:pic>
        <p:nvPicPr>
          <p:cNvPr id="12" name="Picture 12" descr="http://1.bp.blogspot.com/-2EXh4Jfruzw/UozP0mSJTKI/AAAAAAAALj8/r79h6PFBUd0/s1600/de+joelhos+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64468" y="2809136"/>
            <a:ext cx="4524954" cy="3002252"/>
          </a:xfrm>
          <a:prstGeom prst="rect">
            <a:avLst/>
          </a:prstGeom>
          <a:noFill/>
        </p:spPr>
      </p:pic>
      <p:pic>
        <p:nvPicPr>
          <p:cNvPr id="13" name="Picture 10" descr="http://4.bp.blogspot.com/-YFwaroMWQ7g/Tc870-2AlPI/AAAAAAAAAFA/Yw9SC3TE2uU/s1600/m%252C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2" y="2813946"/>
            <a:ext cx="4552950" cy="3005144"/>
          </a:xfrm>
          <a:prstGeom prst="rect">
            <a:avLst/>
          </a:prstGeom>
          <a:noFill/>
        </p:spPr>
      </p:pic>
      <p:sp>
        <p:nvSpPr>
          <p:cNvPr id="14" name="CaixaDeTexto 13"/>
          <p:cNvSpPr txBox="1"/>
          <p:nvPr/>
        </p:nvSpPr>
        <p:spPr>
          <a:xfrm>
            <a:off x="4838670" y="6033404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-        Definições de culto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929322" y="2262838"/>
            <a:ext cx="2562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 smtClean="0"/>
              <a:t>Proskuneo</a:t>
            </a:r>
            <a:endParaRPr lang="pt-B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5963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561</Words>
  <Application>Microsoft Office PowerPoint</Application>
  <PresentationFormat>Apresentação na tela (4:3)</PresentationFormat>
  <Paragraphs>153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</dc:title>
  <dc:creator>.</dc:creator>
  <cp:lastModifiedBy>.</cp:lastModifiedBy>
  <cp:revision>8</cp:revision>
  <dcterms:created xsi:type="dcterms:W3CDTF">2015-02-07T20:15:11Z</dcterms:created>
  <dcterms:modified xsi:type="dcterms:W3CDTF">2015-02-10T23:48:51Z</dcterms:modified>
</cp:coreProperties>
</file>