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1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011" autoAdjust="0"/>
    <p:restoredTop sz="94660"/>
  </p:normalViewPr>
  <p:slideViewPr>
    <p:cSldViewPr>
      <p:cViewPr varScale="1">
        <p:scale>
          <a:sx n="42" d="100"/>
          <a:sy n="42" d="100"/>
        </p:scale>
        <p:origin x="-11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C2CB0-740E-4C2A-99F8-484BB014BFD0}" type="datetimeFigureOut">
              <a:rPr lang="pt-BR" smtClean="0"/>
              <a:pPr/>
              <a:t>17/02/2013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4FB4C-BAF8-4E19-A11D-2262CE86CE7E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211707229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C2CB0-740E-4C2A-99F8-484BB014BFD0}" type="datetimeFigureOut">
              <a:rPr lang="pt-BR" smtClean="0"/>
              <a:pPr/>
              <a:t>17/02/2013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4FB4C-BAF8-4E19-A11D-2262CE86CE7E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219391030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C2CB0-740E-4C2A-99F8-484BB014BFD0}" type="datetimeFigureOut">
              <a:rPr lang="pt-BR" smtClean="0"/>
              <a:pPr/>
              <a:t>17/02/2013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4FB4C-BAF8-4E19-A11D-2262CE86CE7E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150983315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C2CB0-740E-4C2A-99F8-484BB014BFD0}" type="datetimeFigureOut">
              <a:rPr lang="pt-BR" smtClean="0"/>
              <a:pPr/>
              <a:t>17/02/2013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4FB4C-BAF8-4E19-A11D-2262CE86CE7E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313203115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C2CB0-740E-4C2A-99F8-484BB014BFD0}" type="datetimeFigureOut">
              <a:rPr lang="pt-BR" smtClean="0"/>
              <a:pPr/>
              <a:t>17/02/2013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4FB4C-BAF8-4E19-A11D-2262CE86CE7E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3530889016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Pr>
        <a:blipFill rotWithShape="1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C2CB0-740E-4C2A-99F8-484BB014BFD0}" type="datetimeFigureOut">
              <a:rPr lang="pt-BR" smtClean="0"/>
              <a:pPr/>
              <a:t>17/02/2013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4FB4C-BAF8-4E19-A11D-2262CE86CE7E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329015991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C2CB0-740E-4C2A-99F8-484BB014BFD0}" type="datetimeFigureOut">
              <a:rPr lang="pt-BR" smtClean="0"/>
              <a:pPr/>
              <a:t>17/02/2013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4FB4C-BAF8-4E19-A11D-2262CE86CE7E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3971516096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C2CB0-740E-4C2A-99F8-484BB014BFD0}" type="datetimeFigureOut">
              <a:rPr lang="pt-BR" smtClean="0"/>
              <a:pPr/>
              <a:t>17/02/2013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4FB4C-BAF8-4E19-A11D-2262CE86CE7E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2513576607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0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8562"/>
            <a:ext cx="8229600" cy="9562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84384" y="1600200"/>
            <a:ext cx="7602415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4C2CB0-740E-4C2A-99F8-484BB014BFD0}" type="datetimeFigureOut">
              <a:rPr lang="pt-BR" smtClean="0"/>
              <a:pPr/>
              <a:t>17/02/2013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04FB4C-BAF8-4E19-A11D-2262CE86CE7E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3670254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</p:sldLayoutIdLst>
  <p:transition>
    <p:fade thruBlk="1"/>
  </p:transition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A FAMÍLIA CRISTÃ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Aula 01 – De Volta </a:t>
            </a:r>
            <a:r>
              <a:rPr lang="pt-BR" smtClean="0"/>
              <a:t>Ao Padrão</a:t>
            </a:r>
            <a:endParaRPr lang="pt-BR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barbi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76256" y="1052736"/>
            <a:ext cx="1872208" cy="1872208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CULPA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84384" y="1600200"/>
            <a:ext cx="6007896" cy="4525963"/>
          </a:xfrm>
        </p:spPr>
        <p:txBody>
          <a:bodyPr>
            <a:normAutofit/>
          </a:bodyPr>
          <a:lstStyle/>
          <a:p>
            <a:r>
              <a:rPr lang="pt-BR" dirty="0" smtClean="0"/>
              <a:t>Egoístas </a:t>
            </a:r>
            <a:r>
              <a:rPr lang="pt-BR" dirty="0" smtClean="0">
                <a:latin typeface="Times New Roman"/>
                <a:cs typeface="Times New Roman"/>
              </a:rPr>
              <a:t>→ </a:t>
            </a:r>
            <a:r>
              <a:rPr lang="pt-BR" dirty="0" smtClean="0"/>
              <a:t>competição com o homem, e não cooperação</a:t>
            </a:r>
          </a:p>
          <a:p>
            <a:r>
              <a:rPr lang="pt-BR" dirty="0" smtClean="0"/>
              <a:t>Controladoras </a:t>
            </a:r>
            <a:r>
              <a:rPr lang="pt-BR" dirty="0" smtClean="0">
                <a:latin typeface="Times New Roman"/>
                <a:cs typeface="Times New Roman"/>
              </a:rPr>
              <a:t>→ </a:t>
            </a:r>
            <a:r>
              <a:rPr lang="pt-BR" dirty="0" smtClean="0"/>
              <a:t>disputa de poder (</a:t>
            </a:r>
            <a:r>
              <a:rPr lang="pt-BR" i="1" dirty="0" err="1" smtClean="0"/>
              <a:t>the</a:t>
            </a:r>
            <a:r>
              <a:rPr lang="pt-BR" i="1" dirty="0" smtClean="0"/>
              <a:t> girl </a:t>
            </a:r>
            <a:r>
              <a:rPr lang="pt-BR" i="1" dirty="0" err="1" smtClean="0"/>
              <a:t>power</a:t>
            </a:r>
            <a:r>
              <a:rPr lang="pt-BR" dirty="0" smtClean="0"/>
              <a:t>)</a:t>
            </a:r>
          </a:p>
          <a:p>
            <a:r>
              <a:rPr lang="pt-BR" dirty="0" smtClean="0"/>
              <a:t>Acomodadas </a:t>
            </a:r>
            <a:r>
              <a:rPr lang="pt-BR" dirty="0" smtClean="0">
                <a:latin typeface="Times New Roman"/>
                <a:cs typeface="Times New Roman"/>
              </a:rPr>
              <a:t>→  </a:t>
            </a:r>
            <a:r>
              <a:rPr lang="pt-BR" dirty="0" smtClean="0"/>
              <a:t>querem tudo pronto, não querem mais construir</a:t>
            </a:r>
          </a:p>
          <a:p>
            <a:endParaRPr lang="pt-BR" dirty="0" smtClean="0"/>
          </a:p>
          <a:p>
            <a:pPr lvl="1">
              <a:buNone/>
            </a:pPr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PADRÃO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1 Pedro 3:1-7</a:t>
            </a:r>
          </a:p>
          <a:p>
            <a:r>
              <a:rPr lang="pt-BR" dirty="0" smtClean="0"/>
              <a:t>Mulheres:</a:t>
            </a:r>
          </a:p>
          <a:p>
            <a:pPr lvl="1"/>
            <a:r>
              <a:rPr lang="pt-BR" dirty="0" smtClean="0"/>
              <a:t>Submissão</a:t>
            </a:r>
          </a:p>
          <a:p>
            <a:pPr lvl="1"/>
            <a:r>
              <a:rPr lang="pt-BR" dirty="0" smtClean="0"/>
              <a:t>Pureza </a:t>
            </a:r>
            <a:r>
              <a:rPr lang="pt-BR" i="1" dirty="0" smtClean="0"/>
              <a:t>(</a:t>
            </a:r>
            <a:r>
              <a:rPr lang="pt-BR" i="1" dirty="0" err="1" smtClean="0"/>
              <a:t>hagios</a:t>
            </a:r>
            <a:r>
              <a:rPr lang="pt-BR" i="1" dirty="0" smtClean="0"/>
              <a:t>)</a:t>
            </a:r>
            <a:endParaRPr lang="pt-BR" dirty="0" smtClean="0"/>
          </a:p>
          <a:p>
            <a:pPr lvl="1"/>
            <a:r>
              <a:rPr lang="pt-BR" dirty="0" smtClean="0"/>
              <a:t>Respeito (temor)</a:t>
            </a:r>
          </a:p>
          <a:p>
            <a:pPr lvl="1"/>
            <a:r>
              <a:rPr lang="pt-BR" dirty="0" smtClean="0"/>
              <a:t>Beleza do espírito</a:t>
            </a:r>
          </a:p>
          <a:p>
            <a:pPr lvl="1"/>
            <a:r>
              <a:rPr lang="pt-BR" dirty="0" smtClean="0"/>
              <a:t>Mansidão (gentil, não egoísta)</a:t>
            </a:r>
          </a:p>
          <a:p>
            <a:pPr lvl="1"/>
            <a:r>
              <a:rPr lang="pt-BR" dirty="0" smtClean="0"/>
              <a:t>Tranquilidade (sem ansiedade)</a:t>
            </a:r>
          </a:p>
          <a:p>
            <a:pPr lvl="1"/>
            <a:r>
              <a:rPr lang="pt-BR" dirty="0" smtClean="0"/>
              <a:t>Prática do bem</a:t>
            </a:r>
            <a:endParaRPr lang="pt-BR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Homens:</a:t>
            </a:r>
          </a:p>
          <a:p>
            <a:pPr lvl="1"/>
            <a:r>
              <a:rPr lang="pt-BR" dirty="0" smtClean="0"/>
              <a:t>Participação no lar (tarefas, vida conjugal, </a:t>
            </a:r>
            <a:r>
              <a:rPr lang="pt-BR" dirty="0" err="1" smtClean="0"/>
              <a:t>etc</a:t>
            </a:r>
            <a:r>
              <a:rPr lang="pt-BR" dirty="0" smtClean="0"/>
              <a:t>)</a:t>
            </a:r>
          </a:p>
          <a:p>
            <a:pPr lvl="1"/>
            <a:r>
              <a:rPr lang="pt-BR" dirty="0" smtClean="0"/>
              <a:t>Discernimento (conhecimento, inteligência)</a:t>
            </a:r>
          </a:p>
          <a:p>
            <a:pPr lvl="1"/>
            <a:r>
              <a:rPr lang="pt-BR" dirty="0" smtClean="0"/>
              <a:t>Valorizar (consideração)</a:t>
            </a:r>
          </a:p>
          <a:p>
            <a:pPr lvl="1"/>
            <a:r>
              <a:rPr lang="pt-BR" dirty="0" smtClean="0"/>
              <a:t>Dignidade (respeito)</a:t>
            </a:r>
          </a:p>
          <a:p>
            <a:pPr lvl="1"/>
            <a:r>
              <a:rPr lang="pt-BR" dirty="0" smtClean="0"/>
              <a:t>Identificação (herdeiros da mesma graça)</a:t>
            </a:r>
            <a:endParaRPr lang="pt-BR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O PADRÃO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pt-BR" dirty="0" err="1" smtClean="0"/>
              <a:t>Ef</a:t>
            </a:r>
            <a:r>
              <a:rPr lang="pt-BR" dirty="0" smtClean="0"/>
              <a:t> 5:22-33</a:t>
            </a:r>
          </a:p>
          <a:p>
            <a:r>
              <a:rPr lang="pt-BR" dirty="0" smtClean="0"/>
              <a:t>Mulheres:</a:t>
            </a:r>
          </a:p>
          <a:p>
            <a:pPr lvl="1"/>
            <a:r>
              <a:rPr lang="pt-BR" dirty="0" smtClean="0"/>
              <a:t>Submissão</a:t>
            </a:r>
          </a:p>
          <a:p>
            <a:pPr lvl="1"/>
            <a:r>
              <a:rPr lang="pt-BR" dirty="0" smtClean="0"/>
              <a:t>Respeito (temor)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t-BR" dirty="0" smtClean="0"/>
              <a:t>Homens:</a:t>
            </a:r>
          </a:p>
          <a:p>
            <a:pPr lvl="1"/>
            <a:r>
              <a:rPr lang="pt-BR" dirty="0" smtClean="0"/>
              <a:t>Amor</a:t>
            </a:r>
          </a:p>
          <a:p>
            <a:pPr lvl="1"/>
            <a:r>
              <a:rPr lang="pt-BR" dirty="0" smtClean="0"/>
              <a:t>Entrega</a:t>
            </a:r>
          </a:p>
          <a:p>
            <a:pPr lvl="1"/>
            <a:r>
              <a:rPr lang="pt-BR" dirty="0" smtClean="0"/>
              <a:t>Santificação</a:t>
            </a:r>
          </a:p>
          <a:p>
            <a:pPr lvl="1"/>
            <a:r>
              <a:rPr lang="pt-BR" dirty="0" smtClean="0"/>
              <a:t>Cuidado</a:t>
            </a:r>
          </a:p>
          <a:p>
            <a:pPr lvl="1"/>
            <a:r>
              <a:rPr lang="pt-BR" dirty="0" smtClean="0"/>
              <a:t>Provisão</a:t>
            </a:r>
          </a:p>
          <a:p>
            <a:pPr lvl="1"/>
            <a:r>
              <a:rPr lang="pt-BR" dirty="0" smtClean="0"/>
              <a:t>Identificação com a esposa</a:t>
            </a:r>
            <a:endParaRPr lang="pt-BR" dirty="0"/>
          </a:p>
        </p:txBody>
      </p:sp>
      <p:pic>
        <p:nvPicPr>
          <p:cNvPr id="5" name="Imagem 4" descr="cruz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4077072"/>
            <a:ext cx="3279535" cy="1876623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PADRÃO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Mulheres	</a:t>
            </a:r>
          </a:p>
          <a:p>
            <a:pPr lvl="1"/>
            <a:r>
              <a:rPr lang="pt-BR" dirty="0" smtClean="0"/>
              <a:t>Submissão</a:t>
            </a:r>
          </a:p>
          <a:p>
            <a:pPr lvl="1"/>
            <a:r>
              <a:rPr lang="pt-BR" dirty="0" smtClean="0"/>
              <a:t>Respeito (temor)</a:t>
            </a:r>
          </a:p>
          <a:p>
            <a:pPr lvl="1"/>
            <a:r>
              <a:rPr lang="pt-BR" dirty="0" smtClean="0"/>
              <a:t>Pureza</a:t>
            </a:r>
          </a:p>
          <a:p>
            <a:pPr lvl="1"/>
            <a:r>
              <a:rPr lang="pt-BR" dirty="0" smtClean="0"/>
              <a:t>Beleza do espírito</a:t>
            </a:r>
          </a:p>
          <a:p>
            <a:pPr lvl="1"/>
            <a:r>
              <a:rPr lang="pt-BR" dirty="0" smtClean="0"/>
              <a:t>Mansidão</a:t>
            </a:r>
          </a:p>
          <a:p>
            <a:pPr lvl="1"/>
            <a:r>
              <a:rPr lang="pt-BR" dirty="0" smtClean="0"/>
              <a:t>Tranquilidade</a:t>
            </a:r>
          </a:p>
          <a:p>
            <a:pPr lvl="1"/>
            <a:r>
              <a:rPr lang="pt-BR" dirty="0" smtClean="0"/>
              <a:t>Prática do bem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Homens</a:t>
            </a:r>
          </a:p>
          <a:p>
            <a:pPr lvl="1"/>
            <a:r>
              <a:rPr lang="pt-BR" dirty="0" smtClean="0"/>
              <a:t>Identificação</a:t>
            </a:r>
          </a:p>
          <a:p>
            <a:pPr lvl="1"/>
            <a:r>
              <a:rPr lang="pt-BR" dirty="0" smtClean="0"/>
              <a:t>Participação no lar</a:t>
            </a:r>
          </a:p>
          <a:p>
            <a:pPr lvl="1"/>
            <a:r>
              <a:rPr lang="pt-BR" dirty="0" smtClean="0"/>
              <a:t>Sabedoria </a:t>
            </a:r>
          </a:p>
          <a:p>
            <a:pPr lvl="1"/>
            <a:r>
              <a:rPr lang="pt-BR" dirty="0" smtClean="0"/>
              <a:t>Valorizar  a mulher</a:t>
            </a:r>
          </a:p>
          <a:p>
            <a:pPr lvl="1"/>
            <a:r>
              <a:rPr lang="pt-BR" dirty="0" smtClean="0"/>
              <a:t>Dignidade (respeito)</a:t>
            </a:r>
          </a:p>
          <a:p>
            <a:pPr lvl="1"/>
            <a:r>
              <a:rPr lang="pt-BR" dirty="0" smtClean="0"/>
              <a:t>Amor</a:t>
            </a:r>
          </a:p>
          <a:p>
            <a:pPr lvl="1"/>
            <a:r>
              <a:rPr lang="pt-BR" dirty="0" smtClean="0"/>
              <a:t>Entrega</a:t>
            </a:r>
          </a:p>
          <a:p>
            <a:pPr lvl="1"/>
            <a:r>
              <a:rPr lang="pt-BR" dirty="0" smtClean="0"/>
              <a:t>Santificação</a:t>
            </a:r>
          </a:p>
          <a:p>
            <a:pPr lvl="1"/>
            <a:r>
              <a:rPr lang="pt-BR" dirty="0" smtClean="0"/>
              <a:t>Cuidado</a:t>
            </a:r>
          </a:p>
          <a:p>
            <a:pPr lvl="1"/>
            <a:r>
              <a:rPr lang="pt-BR" dirty="0" smtClean="0"/>
              <a:t>Provisão</a:t>
            </a:r>
          </a:p>
          <a:p>
            <a:pPr lvl="1"/>
            <a:endParaRPr lang="pt-BR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FAMÍLIA DE ONTEM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Casamento para a vida toda </a:t>
            </a:r>
            <a:r>
              <a:rPr lang="pt-BR" dirty="0" smtClean="0">
                <a:latin typeface="Times New Roman"/>
                <a:cs typeface="Times New Roman"/>
              </a:rPr>
              <a:t>→ </a:t>
            </a:r>
            <a:r>
              <a:rPr lang="pt-BR" dirty="0" smtClean="0"/>
              <a:t>sagrado</a:t>
            </a:r>
          </a:p>
          <a:p>
            <a:r>
              <a:rPr lang="pt-BR" dirty="0" smtClean="0"/>
              <a:t>Muitos filhos</a:t>
            </a:r>
          </a:p>
          <a:p>
            <a:r>
              <a:rPr lang="pt-BR" dirty="0" smtClean="0"/>
              <a:t>Divisão rígida de tarefas</a:t>
            </a:r>
          </a:p>
          <a:p>
            <a:pPr lvl="1"/>
            <a:r>
              <a:rPr lang="pt-BR" dirty="0" smtClean="0"/>
              <a:t>Marido </a:t>
            </a:r>
            <a:r>
              <a:rPr lang="pt-BR" dirty="0" smtClean="0">
                <a:latin typeface="Times New Roman"/>
                <a:cs typeface="Times New Roman"/>
              </a:rPr>
              <a:t>→  </a:t>
            </a:r>
            <a:r>
              <a:rPr lang="pt-BR" dirty="0" smtClean="0"/>
              <a:t>ganha-pão</a:t>
            </a:r>
          </a:p>
          <a:p>
            <a:pPr lvl="1"/>
            <a:r>
              <a:rPr lang="pt-BR" dirty="0" smtClean="0"/>
              <a:t>Esposa </a:t>
            </a:r>
            <a:r>
              <a:rPr lang="pt-BR" dirty="0" smtClean="0">
                <a:latin typeface="Times New Roman"/>
                <a:cs typeface="Times New Roman"/>
              </a:rPr>
              <a:t>→  </a:t>
            </a:r>
            <a:r>
              <a:rPr lang="pt-BR" dirty="0" smtClean="0"/>
              <a:t>cuida da casa e dos filhos</a:t>
            </a:r>
          </a:p>
          <a:p>
            <a:r>
              <a:rPr lang="pt-BR" dirty="0" smtClean="0"/>
              <a:t>Diálogo difícil </a:t>
            </a:r>
            <a:r>
              <a:rPr lang="pt-BR" dirty="0" smtClean="0">
                <a:latin typeface="Times New Roman"/>
                <a:cs typeface="Times New Roman"/>
              </a:rPr>
              <a:t>→ </a:t>
            </a:r>
            <a:r>
              <a:rPr lang="pt-BR" dirty="0" smtClean="0"/>
              <a:t>tabus</a:t>
            </a:r>
          </a:p>
          <a:p>
            <a:pPr lvl="1"/>
            <a:r>
              <a:rPr lang="pt-BR" dirty="0" smtClean="0"/>
              <a:t>Violência doméstica</a:t>
            </a:r>
          </a:p>
          <a:p>
            <a:pPr lvl="1"/>
            <a:r>
              <a:rPr lang="pt-BR" dirty="0" smtClean="0"/>
              <a:t>Sexualidade</a:t>
            </a:r>
          </a:p>
          <a:p>
            <a:pPr lvl="1"/>
            <a:r>
              <a:rPr lang="pt-BR" dirty="0" smtClean="0"/>
              <a:t>Abuso sexual</a:t>
            </a:r>
          </a:p>
        </p:txBody>
      </p:sp>
      <p:pic>
        <p:nvPicPr>
          <p:cNvPr id="4" name="Imagem 3" descr="aliança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18920" y="4889190"/>
            <a:ext cx="2625080" cy="196881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FAMÍLIA DE ONTEM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Vantagens:</a:t>
            </a:r>
          </a:p>
          <a:p>
            <a:pPr lvl="1"/>
            <a:r>
              <a:rPr lang="pt-BR" dirty="0" smtClean="0"/>
              <a:t>Estabilidade (fidelidade)</a:t>
            </a:r>
          </a:p>
          <a:p>
            <a:pPr lvl="1"/>
            <a:r>
              <a:rPr lang="pt-BR" dirty="0" smtClean="0"/>
              <a:t>Direção </a:t>
            </a:r>
            <a:r>
              <a:rPr lang="pt-BR" dirty="0" smtClean="0">
                <a:latin typeface="Times New Roman"/>
                <a:cs typeface="Times New Roman"/>
              </a:rPr>
              <a:t>→  </a:t>
            </a:r>
            <a:r>
              <a:rPr lang="pt-BR" dirty="0" smtClean="0"/>
              <a:t>modelos e padrões claros</a:t>
            </a:r>
          </a:p>
          <a:p>
            <a:pPr lvl="1"/>
            <a:r>
              <a:rPr lang="pt-BR" dirty="0" smtClean="0"/>
              <a:t>Sacralidade da família</a:t>
            </a:r>
          </a:p>
          <a:p>
            <a:r>
              <a:rPr lang="pt-BR" dirty="0" smtClean="0"/>
              <a:t>Desvantagens:</a:t>
            </a:r>
          </a:p>
          <a:p>
            <a:pPr lvl="1"/>
            <a:r>
              <a:rPr lang="pt-BR" dirty="0" smtClean="0"/>
              <a:t>Falsidade (aparências)</a:t>
            </a:r>
          </a:p>
          <a:p>
            <a:pPr lvl="1"/>
            <a:r>
              <a:rPr lang="pt-BR" dirty="0" smtClean="0"/>
              <a:t>Intimidade difícil</a:t>
            </a:r>
          </a:p>
          <a:p>
            <a:pPr lvl="1"/>
            <a:r>
              <a:rPr lang="pt-BR" dirty="0" smtClean="0"/>
              <a:t>Desequilíbrio homem-mulher</a:t>
            </a:r>
          </a:p>
          <a:p>
            <a:pPr lvl="1"/>
            <a:r>
              <a:rPr lang="pt-BR" dirty="0" smtClean="0"/>
              <a:t>Projeto individual</a:t>
            </a:r>
            <a:endParaRPr lang="pt-BR" dirty="0"/>
          </a:p>
        </p:txBody>
      </p:sp>
      <p:pic>
        <p:nvPicPr>
          <p:cNvPr id="4" name="Imagem 3" descr="aliança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18920" y="4889190"/>
            <a:ext cx="2625080" cy="196881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FAMÍLIA DE HOJE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1084263" y="1600200"/>
          <a:ext cx="7602537" cy="239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4179"/>
                <a:gridCol w="2534179"/>
                <a:gridCol w="2534179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Censo 2000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Censo 2010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Brasileiros divorciados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1,7%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3,1%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Brasileiros casados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37%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34,8%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Uniões estáveis (% das “famílias”)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28,6%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34,8%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Casamentos civis e religiosos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49,4%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42,9%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Imagem 4" descr="traiçã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63688" y="4381500"/>
            <a:ext cx="5619750" cy="247650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FAMÍLIA DE HOJE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Medo de compromisso</a:t>
            </a:r>
          </a:p>
          <a:p>
            <a:pPr lvl="1"/>
            <a:r>
              <a:rPr lang="pt-BR" dirty="0" smtClean="0"/>
              <a:t>Ficar</a:t>
            </a:r>
          </a:p>
          <a:p>
            <a:pPr lvl="1"/>
            <a:r>
              <a:rPr lang="pt-BR" dirty="0" smtClean="0"/>
              <a:t>União estável</a:t>
            </a:r>
          </a:p>
          <a:p>
            <a:pPr lvl="1"/>
            <a:r>
              <a:rPr lang="pt-BR" dirty="0" smtClean="0"/>
              <a:t>Divórcios</a:t>
            </a:r>
          </a:p>
          <a:p>
            <a:r>
              <a:rPr lang="pt-BR" dirty="0" smtClean="0"/>
              <a:t>Casamentos tardios</a:t>
            </a:r>
          </a:p>
          <a:p>
            <a:r>
              <a:rPr lang="pt-BR" dirty="0" smtClean="0"/>
              <a:t>Novas “famílias” </a:t>
            </a:r>
            <a:r>
              <a:rPr lang="pt-BR" dirty="0" smtClean="0">
                <a:latin typeface="Times New Roman"/>
                <a:cs typeface="Times New Roman"/>
              </a:rPr>
              <a:t>→  </a:t>
            </a:r>
            <a:r>
              <a:rPr lang="pt-BR" dirty="0" smtClean="0"/>
              <a:t>homossexualismo, mães solteiras, múltiplos “pais”</a:t>
            </a:r>
          </a:p>
          <a:p>
            <a:r>
              <a:rPr lang="pt-BR" dirty="0" smtClean="0"/>
              <a:t>Confusão de papeis</a:t>
            </a:r>
          </a:p>
          <a:p>
            <a:endParaRPr lang="pt-BR" dirty="0" smtClean="0"/>
          </a:p>
          <a:p>
            <a:endParaRPr lang="pt-BR" dirty="0"/>
          </a:p>
        </p:txBody>
      </p:sp>
      <p:pic>
        <p:nvPicPr>
          <p:cNvPr id="4" name="Imagem 3" descr="casaisheterohom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8064" y="2204864"/>
            <a:ext cx="3810000" cy="184785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FAMÍLIA DE HOJE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Vantagens:</a:t>
            </a:r>
          </a:p>
          <a:p>
            <a:pPr lvl="1"/>
            <a:r>
              <a:rPr lang="pt-BR" dirty="0" smtClean="0"/>
              <a:t>Menos hipocrisia</a:t>
            </a:r>
          </a:p>
          <a:p>
            <a:pPr lvl="1"/>
            <a:r>
              <a:rPr lang="pt-BR" dirty="0" smtClean="0"/>
              <a:t>Discussão de tabus </a:t>
            </a:r>
            <a:r>
              <a:rPr lang="pt-BR" dirty="0" smtClean="0">
                <a:latin typeface="Times New Roman"/>
                <a:cs typeface="Times New Roman"/>
              </a:rPr>
              <a:t>→ </a:t>
            </a:r>
            <a:r>
              <a:rPr lang="pt-BR" dirty="0" smtClean="0"/>
              <a:t>mais intimidade</a:t>
            </a:r>
          </a:p>
          <a:p>
            <a:pPr lvl="1"/>
            <a:r>
              <a:rPr lang="pt-BR" dirty="0" smtClean="0"/>
              <a:t>Divisão mais humana de tarefas</a:t>
            </a:r>
          </a:p>
          <a:p>
            <a:r>
              <a:rPr lang="pt-BR" dirty="0" smtClean="0"/>
              <a:t>Desvantagens:</a:t>
            </a:r>
          </a:p>
          <a:p>
            <a:pPr lvl="1"/>
            <a:r>
              <a:rPr lang="pt-BR" dirty="0" smtClean="0"/>
              <a:t>Egoísmo </a:t>
            </a:r>
            <a:r>
              <a:rPr lang="pt-BR" dirty="0" smtClean="0">
                <a:latin typeface="Times New Roman"/>
                <a:cs typeface="Times New Roman"/>
              </a:rPr>
              <a:t>→ </a:t>
            </a:r>
            <a:r>
              <a:rPr lang="pt-BR" dirty="0" smtClean="0"/>
              <a:t>ausência de compromisso</a:t>
            </a:r>
          </a:p>
          <a:p>
            <a:pPr lvl="1"/>
            <a:r>
              <a:rPr lang="pt-BR" dirty="0" smtClean="0"/>
              <a:t>Falta de modelos</a:t>
            </a:r>
          </a:p>
          <a:p>
            <a:pPr lvl="1"/>
            <a:r>
              <a:rPr lang="pt-BR" dirty="0" smtClean="0"/>
              <a:t>Superficialidade</a:t>
            </a:r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garotoquesebarbei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87616" y="1628800"/>
            <a:ext cx="3456384" cy="3456384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CULPA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84385" y="1600200"/>
            <a:ext cx="4855768" cy="4525963"/>
          </a:xfrm>
        </p:spPr>
        <p:txBody>
          <a:bodyPr>
            <a:normAutofit/>
          </a:bodyPr>
          <a:lstStyle/>
          <a:p>
            <a:r>
              <a:rPr lang="pt-BR" dirty="0" smtClean="0"/>
              <a:t>Homens </a:t>
            </a:r>
            <a:r>
              <a:rPr lang="pt-BR" dirty="0" smtClean="0">
                <a:latin typeface="Times New Roman"/>
                <a:cs typeface="Times New Roman"/>
              </a:rPr>
              <a:t>→ </a:t>
            </a:r>
            <a:r>
              <a:rPr lang="pt-BR" dirty="0" smtClean="0"/>
              <a:t>“garotos que se barbeiam” (</a:t>
            </a:r>
            <a:r>
              <a:rPr lang="pt-BR" dirty="0" err="1" smtClean="0"/>
              <a:t>Driscoll</a:t>
            </a:r>
            <a:r>
              <a:rPr lang="pt-BR" dirty="0" smtClean="0"/>
              <a:t>)</a:t>
            </a:r>
          </a:p>
          <a:p>
            <a:r>
              <a:rPr lang="pt-BR" dirty="0" smtClean="0"/>
              <a:t>Fúteis </a:t>
            </a:r>
            <a:r>
              <a:rPr lang="pt-BR" dirty="0" smtClean="0">
                <a:latin typeface="Times New Roman"/>
                <a:cs typeface="Times New Roman"/>
              </a:rPr>
              <a:t>→  </a:t>
            </a:r>
            <a:r>
              <a:rPr lang="pt-BR" dirty="0" smtClean="0"/>
              <a:t>centrados na diversão</a:t>
            </a:r>
          </a:p>
          <a:p>
            <a:r>
              <a:rPr lang="pt-BR" dirty="0" smtClean="0"/>
              <a:t>Sensuais </a:t>
            </a:r>
            <a:r>
              <a:rPr lang="pt-BR" dirty="0" smtClean="0">
                <a:latin typeface="Times New Roman"/>
                <a:cs typeface="Times New Roman"/>
              </a:rPr>
              <a:t>→  </a:t>
            </a:r>
            <a:r>
              <a:rPr lang="pt-BR" dirty="0" smtClean="0"/>
              <a:t>a pornografia é o modelo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garotoquesebarbei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87616" y="1628800"/>
            <a:ext cx="3456384" cy="3456384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CULPA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84385" y="1600200"/>
            <a:ext cx="4351711" cy="4525963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Irresponsáveis </a:t>
            </a:r>
            <a:r>
              <a:rPr lang="pt-BR" dirty="0" smtClean="0">
                <a:latin typeface="Times New Roman"/>
                <a:cs typeface="Times New Roman"/>
              </a:rPr>
              <a:t>→  </a:t>
            </a:r>
            <a:r>
              <a:rPr lang="pt-BR" dirty="0" smtClean="0"/>
              <a:t>negligentes com a vida profissional</a:t>
            </a:r>
          </a:p>
          <a:p>
            <a:r>
              <a:rPr lang="pt-BR" dirty="0" smtClean="0"/>
              <a:t>Preguiçosos </a:t>
            </a:r>
            <a:r>
              <a:rPr lang="pt-BR" dirty="0" smtClean="0">
                <a:latin typeface="Times New Roman"/>
                <a:cs typeface="Times New Roman"/>
              </a:rPr>
              <a:t>→  </a:t>
            </a:r>
            <a:r>
              <a:rPr lang="pt-BR" dirty="0" smtClean="0"/>
              <a:t>sem ambições</a:t>
            </a:r>
          </a:p>
          <a:p>
            <a:r>
              <a:rPr lang="pt-BR" dirty="0" smtClean="0"/>
              <a:t>Covardes </a:t>
            </a:r>
            <a:r>
              <a:rPr lang="pt-BR" dirty="0" smtClean="0">
                <a:latin typeface="Times New Roman"/>
                <a:cs typeface="Times New Roman"/>
              </a:rPr>
              <a:t>→  </a:t>
            </a:r>
            <a:r>
              <a:rPr lang="pt-BR" dirty="0" smtClean="0"/>
              <a:t>medo de responsabilidades</a:t>
            </a:r>
          </a:p>
          <a:p>
            <a:r>
              <a:rPr lang="pt-BR" dirty="0" smtClean="0"/>
              <a:t>Apáticos </a:t>
            </a:r>
            <a:r>
              <a:rPr lang="pt-BR" dirty="0" smtClean="0">
                <a:latin typeface="Times New Roman"/>
                <a:cs typeface="Times New Roman"/>
              </a:rPr>
              <a:t>→  </a:t>
            </a:r>
            <a:r>
              <a:rPr lang="pt-BR" dirty="0" smtClean="0"/>
              <a:t>sem iniciativa</a:t>
            </a:r>
            <a:endParaRPr lang="pt-BR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barbi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76256" y="1052736"/>
            <a:ext cx="1872208" cy="1872208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CULPA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84384" y="1600200"/>
            <a:ext cx="6439944" cy="4525963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Mulheres</a:t>
            </a:r>
          </a:p>
          <a:p>
            <a:r>
              <a:rPr lang="pt-BR" dirty="0" smtClean="0"/>
              <a:t>Iludidas </a:t>
            </a:r>
            <a:r>
              <a:rPr lang="pt-BR" dirty="0" smtClean="0">
                <a:latin typeface="Times New Roman"/>
                <a:cs typeface="Times New Roman"/>
              </a:rPr>
              <a:t>→ </a:t>
            </a:r>
            <a:r>
              <a:rPr lang="pt-BR" dirty="0" smtClean="0"/>
              <a:t>conto de fadas, não um relacionamento real</a:t>
            </a:r>
          </a:p>
          <a:p>
            <a:r>
              <a:rPr lang="pt-BR" dirty="0" smtClean="0"/>
              <a:t>Sensuais </a:t>
            </a:r>
            <a:r>
              <a:rPr lang="pt-BR" dirty="0" smtClean="0">
                <a:latin typeface="Times New Roman"/>
                <a:cs typeface="Times New Roman"/>
              </a:rPr>
              <a:t>→ </a:t>
            </a:r>
            <a:r>
              <a:rPr lang="pt-BR" dirty="0" smtClean="0"/>
              <a:t>decotes, fendas, a busca do corpo perfeito (bulimia, anorexia, </a:t>
            </a:r>
            <a:r>
              <a:rPr lang="pt-BR" dirty="0" err="1" smtClean="0"/>
              <a:t>etc</a:t>
            </a:r>
            <a:r>
              <a:rPr lang="pt-BR" dirty="0" smtClean="0"/>
              <a:t>)</a:t>
            </a:r>
          </a:p>
          <a:p>
            <a:r>
              <a:rPr lang="pt-BR" dirty="0" smtClean="0"/>
              <a:t>Materialistas </a:t>
            </a:r>
            <a:r>
              <a:rPr lang="pt-BR" dirty="0" smtClean="0">
                <a:latin typeface="Times New Roman"/>
                <a:cs typeface="Times New Roman"/>
              </a:rPr>
              <a:t>→  </a:t>
            </a:r>
            <a:r>
              <a:rPr lang="pt-BR" dirty="0" smtClean="0"/>
              <a:t>a carreira vem antes da casa, preocupação excessiva com o dinheiro</a:t>
            </a:r>
          </a:p>
          <a:p>
            <a:pPr lvl="1">
              <a:buNone/>
            </a:pPr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</TotalTime>
  <Words>412</Words>
  <Application>Microsoft Office PowerPoint</Application>
  <PresentationFormat>Apresentação na tela (4:3)</PresentationFormat>
  <Paragraphs>125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4" baseType="lpstr">
      <vt:lpstr>Tema do Office</vt:lpstr>
      <vt:lpstr>A FAMÍLIA CRISTÃ</vt:lpstr>
      <vt:lpstr>A FAMÍLIA DE ONTEM</vt:lpstr>
      <vt:lpstr>A FAMÍLIA DE ONTEM</vt:lpstr>
      <vt:lpstr>A FAMÍLIA DE HOJE</vt:lpstr>
      <vt:lpstr>A FAMÍLIA DE HOJE</vt:lpstr>
      <vt:lpstr>A FAMÍLIA DE HOJE</vt:lpstr>
      <vt:lpstr>A CULPA</vt:lpstr>
      <vt:lpstr>A CULPA</vt:lpstr>
      <vt:lpstr>A CULPA</vt:lpstr>
      <vt:lpstr>A CULPA</vt:lpstr>
      <vt:lpstr>O PADRÃO</vt:lpstr>
      <vt:lpstr>O PADRÃO</vt:lpstr>
      <vt:lpstr>O PADRÃO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Usuario</dc:creator>
  <cp:lastModifiedBy>Javã</cp:lastModifiedBy>
  <cp:revision>20</cp:revision>
  <dcterms:created xsi:type="dcterms:W3CDTF">2013-02-03T01:15:47Z</dcterms:created>
  <dcterms:modified xsi:type="dcterms:W3CDTF">2013-02-17T19:43:30Z</dcterms:modified>
</cp:coreProperties>
</file>