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E033A9A-DBDE-9047-8BD5-B4FFE659BF8C}">
          <p14:sldIdLst>
            <p14:sldId id="256"/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5" autoAdjust="0"/>
  </p:normalViewPr>
  <p:slideViewPr>
    <p:cSldViewPr snapToGrid="0" snapToObjects="1">
      <p:cViewPr>
        <p:scale>
          <a:sx n="77" d="100"/>
          <a:sy n="77" d="100"/>
        </p:scale>
        <p:origin x="-60" y="128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3/2/2013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707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3/2/2013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3910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3/2/2013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983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3/2/2013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2031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3/2/2013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088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3/2/2013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0159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3/2/2013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151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3/2/2013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357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8562"/>
            <a:ext cx="8229600" cy="956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4384" y="1600200"/>
            <a:ext cx="760241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2C365-90BD-5747-A67A-AB136BBE80E4}" type="datetimeFigureOut">
              <a:rPr lang="en-US" smtClean="0"/>
              <a:pPr/>
              <a:t>3/2/2013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025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8866" y="377779"/>
            <a:ext cx="7772400" cy="1354106"/>
          </a:xfrm>
        </p:spPr>
        <p:txBody>
          <a:bodyPr>
            <a:normAutofit fontScale="90000"/>
          </a:bodyPr>
          <a:lstStyle/>
          <a:p>
            <a:pPr algn="l"/>
            <a:r>
              <a:rPr lang="pt-BR" b="1" dirty="0" smtClean="0"/>
              <a:t>AULA 4: Os Gentios e a Salvação</a:t>
            </a:r>
            <a:br>
              <a:rPr lang="pt-BR" b="1" dirty="0" smtClean="0"/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8866" y="2007368"/>
            <a:ext cx="6400800" cy="1752600"/>
          </a:xfrm>
        </p:spPr>
        <p:txBody>
          <a:bodyPr/>
          <a:lstStyle/>
          <a:p>
            <a:pPr algn="l"/>
            <a:r>
              <a:rPr lang="pt-BR" dirty="0" smtClean="0">
                <a:solidFill>
                  <a:schemeClr val="bg1"/>
                </a:solidFill>
              </a:rPr>
              <a:t>Rm 9: 24 – 33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96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t-BR" b="1" dirty="0" smtClean="0"/>
              <a:t>II) Que </a:t>
            </a:r>
            <a:r>
              <a:rPr lang="pt-BR" b="1" dirty="0" smtClean="0"/>
              <a:t>diremos então (30-33)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pt-BR" dirty="0" smtClean="0"/>
              <a:t>a) Os </a:t>
            </a:r>
            <a:r>
              <a:rPr lang="pt-BR" dirty="0" smtClean="0"/>
              <a:t>gentios abraçaram a Cristo e obtiveram justiça.</a:t>
            </a:r>
          </a:p>
          <a:p>
            <a:pPr lvl="1"/>
            <a:r>
              <a:rPr lang="pt-BR" dirty="0" smtClean="0"/>
              <a:t>No passado, viviam em trevas (Rm 1:18-32; At. 14:16; Ef 2:1-3)</a:t>
            </a:r>
          </a:p>
          <a:p>
            <a:pPr lvl="1"/>
            <a:r>
              <a:rPr lang="pt-BR" dirty="0" smtClean="0"/>
              <a:t>Quando ouviram o evangelho, pela graça de Deus obtiveram justiça (Rm 9:25-27; Os 2:23)</a:t>
            </a:r>
          </a:p>
          <a:p>
            <a:pPr lvl="1"/>
            <a:r>
              <a:rPr lang="pt-BR" dirty="0" smtClean="0"/>
              <a:t>Justiça não baseada em bondade, mas apropriada pela fé, outorgada por Deus, através do sangue de Cristo (Rm 9:32)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II) Que diremos então (30-33)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pt-BR" dirty="0" smtClean="0"/>
              <a:t>b) Israel, ao contrário,  </a:t>
            </a:r>
            <a:r>
              <a:rPr lang="pt-BR" dirty="0" smtClean="0"/>
              <a:t>não creu por causa de seu orgulho, e porque procurou alcançar a justiça de maneira errada, por isso tropeçou na pedra de tropeço, que é a cruz. Stott (336)</a:t>
            </a:r>
          </a:p>
          <a:p>
            <a:r>
              <a:rPr lang="pt-BR" dirty="0" smtClean="0"/>
              <a:t>A Pedra de Tropeço - (Rm 9: 32) mesma figura usada no sermão de Pedro (cf. At. 4:11)</a:t>
            </a:r>
          </a:p>
          <a:p>
            <a:pPr lvl="0"/>
            <a:r>
              <a:rPr lang="pt-BR" dirty="0" smtClean="0"/>
              <a:t>Para os que buscavam a lei, foi escândalo (32)</a:t>
            </a:r>
          </a:p>
          <a:p>
            <a:pPr lvl="0"/>
            <a:r>
              <a:rPr lang="pt-BR" dirty="0" smtClean="0"/>
              <a:t>Para os que buscavam luz, foi salvação (30)</a:t>
            </a:r>
          </a:p>
          <a:p>
            <a:pPr lvl="0"/>
            <a:r>
              <a:rPr lang="pt-BR" dirty="0" smtClean="0"/>
              <a:t>Para os que não tinham obras, foi graça (33)</a:t>
            </a:r>
          </a:p>
          <a:p>
            <a:pPr lvl="0"/>
            <a:r>
              <a:rPr lang="pt-BR" dirty="0" smtClean="0"/>
              <a:t>Para os que nelas confiaram, foi confusão (33)</a:t>
            </a:r>
          </a:p>
          <a:p>
            <a:r>
              <a:rPr lang="pt-BR" dirty="0" smtClean="0"/>
              <a:t>A esperança não confunde (Rm 5:5) porque é calcada em amor.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Aplicações Práticas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pt-BR" dirty="0" smtClean="0"/>
              <a:t>Que </a:t>
            </a:r>
            <a:r>
              <a:rPr lang="pt-BR" dirty="0" smtClean="0"/>
              <a:t>é Deus quem chama; </a:t>
            </a:r>
            <a:endParaRPr lang="pt-BR" dirty="0" smtClean="0"/>
          </a:p>
          <a:p>
            <a:pPr marL="514350" indent="-514350">
              <a:buAutoNum type="arabicParenR"/>
            </a:pPr>
            <a:r>
              <a:rPr lang="pt-BR" dirty="0" smtClean="0"/>
              <a:t>Que </a:t>
            </a:r>
            <a:r>
              <a:rPr lang="pt-BR" dirty="0" smtClean="0"/>
              <a:t>o chamado divino é um ato especial da graça na vida de alguns pecadores e não de </a:t>
            </a:r>
            <a:r>
              <a:rPr lang="pt-BR" dirty="0" smtClean="0"/>
              <a:t>todos,</a:t>
            </a:r>
          </a:p>
          <a:p>
            <a:pPr marL="514350" indent="-514350">
              <a:buAutoNum type="arabicParenR"/>
            </a:pPr>
            <a:r>
              <a:rPr lang="pt-BR" dirty="0" smtClean="0"/>
              <a:t>Que </a:t>
            </a:r>
            <a:r>
              <a:rPr lang="pt-BR" dirty="0" smtClean="0"/>
              <a:t>este chamado é eficaz </a:t>
            </a:r>
            <a:endParaRPr lang="pt-BR" dirty="0" smtClean="0"/>
          </a:p>
          <a:p>
            <a:pPr marL="514350" indent="-514350">
              <a:buAutoNum type="arabicParenR"/>
            </a:pPr>
            <a:r>
              <a:rPr lang="pt-BR" dirty="0" smtClean="0"/>
              <a:t>Os </a:t>
            </a:r>
            <a:r>
              <a:rPr lang="pt-BR" dirty="0" smtClean="0"/>
              <a:t>escolhidos serão alcançados através da pregação do evangelho 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“Devemos </a:t>
            </a:r>
            <a:r>
              <a:rPr lang="pt-BR" dirty="0" smtClean="0"/>
              <a:t>pregar o evangelho a todos?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t-BR" dirty="0" smtClean="0"/>
              <a:t>John Piper </a:t>
            </a:r>
            <a:r>
              <a:rPr lang="pt-BR" dirty="0" smtClean="0"/>
              <a:t>responde: Na </a:t>
            </a:r>
            <a:r>
              <a:rPr lang="pt-BR" dirty="0" smtClean="0"/>
              <a:t>verdade devemos sim</a:t>
            </a:r>
            <a:r>
              <a:rPr lang="pt-BR" dirty="0" smtClean="0"/>
              <a:t>.</a:t>
            </a:r>
          </a:p>
          <a:p>
            <a:r>
              <a:rPr lang="pt-BR" dirty="0" smtClean="0"/>
              <a:t>Jesus </a:t>
            </a:r>
            <a:r>
              <a:rPr lang="pt-BR" dirty="0" smtClean="0"/>
              <a:t>espalhou as sementes do Verbo indiscriminadamente sobre todo tipo de solo (Marcos 4:14 3). </a:t>
            </a:r>
          </a:p>
          <a:p>
            <a:r>
              <a:rPr lang="pt-BR" dirty="0" smtClean="0"/>
              <a:t>Paulo </a:t>
            </a:r>
            <a:r>
              <a:rPr lang="pt-BR" dirty="0" smtClean="0"/>
              <a:t>fez exatamente o mesmo. Ele chegava a uma cidade e pregava o evangelho a toda a sinagoga ou na praça da cidade inteira. Ele “chamava” todos ao arrependimento, sem exceção (Atos 17:30). </a:t>
            </a: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02" y="85706"/>
            <a:ext cx="7584798" cy="1143000"/>
          </a:xfrm>
        </p:spPr>
        <p:txBody>
          <a:bodyPr/>
          <a:lstStyle/>
          <a:p>
            <a:pPr algn="l"/>
            <a:r>
              <a:rPr lang="en-US" dirty="0" err="1" smtClean="0"/>
              <a:t>Introdução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002" y="1600200"/>
            <a:ext cx="7584797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/>
              <a:t>Nesta seção, o autor retorna ao seu estilo de diatribe, ou seja, de diálogo com um interlocutor imaginário. A argumentação principal é que a criatura não pode discutir com o Criador sobre suas decisões. Se em algum momento usou de misericórdia e paciência (v. 22, 23), isso é decisão exclusiva e soberana de sua parte. O segmento termina, no entanto com o reconhecimento de que, apesar de não poder ser obrigado a isso, ainda assim Deus tem usado de misericórdia.” </a:t>
            </a:r>
            <a:r>
              <a:rPr lang="pt-BR" dirty="0" smtClean="0"/>
              <a:t>AMORESE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32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Os questionamentos que Paulo responde neste capítulo são</a:t>
            </a:r>
          </a:p>
          <a:p>
            <a:pPr lvl="0"/>
            <a:r>
              <a:rPr lang="pt-BR" dirty="0" smtClean="0"/>
              <a:t>A promessa de Deus falhou? (6-13)</a:t>
            </a:r>
          </a:p>
          <a:p>
            <a:pPr lvl="0"/>
            <a:r>
              <a:rPr lang="pt-BR" dirty="0" smtClean="0"/>
              <a:t>Deus é injusto (14-18)</a:t>
            </a:r>
          </a:p>
          <a:p>
            <a:pPr lvl="0"/>
            <a:r>
              <a:rPr lang="pt-BR" dirty="0" smtClean="0"/>
              <a:t>Por que Deus ainda nos culpa (19-29)</a:t>
            </a:r>
          </a:p>
          <a:p>
            <a:r>
              <a:rPr lang="pt-BR" dirty="0" smtClean="0"/>
              <a:t>Que continuaremos a responder nesta lição, junto com a última pergunta. </a:t>
            </a:r>
          </a:p>
          <a:p>
            <a:r>
              <a:rPr lang="pt-BR" dirty="0" smtClean="0"/>
              <a:t>Que diremos então (30-33)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O assunto desta aula, trata-se da inclusão dos gentios entre os eleitos na família de Deus. Para isto Paulo faz referência a duas profecias do Antigo Testamento. Oséias e Isaías. 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Interpretando Profecia do A.T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t-BR" dirty="0" smtClean="0"/>
              <a:t>Antes de tratarmos destas profecias, John Stott (pag. 331) nos lembra de que as profecias do Antigo Testamento, quando referenciados no Novo Testamento se cumprem de três maneiras:</a:t>
            </a:r>
          </a:p>
          <a:p>
            <a:pPr lvl="0"/>
            <a:r>
              <a:rPr lang="pt-BR" dirty="0" smtClean="0"/>
              <a:t>de forma imediata e literal (na história de Israel)</a:t>
            </a:r>
          </a:p>
          <a:p>
            <a:pPr lvl="0"/>
            <a:r>
              <a:rPr lang="pt-BR" dirty="0" smtClean="0"/>
              <a:t>cumprimento intermediário e espiritual (em Cristo e sua igreja)</a:t>
            </a:r>
          </a:p>
          <a:p>
            <a:r>
              <a:rPr lang="pt-BR" dirty="0" smtClean="0"/>
              <a:t>cumprimento definitivo e eterno (na consumação do Reino de Deus</a:t>
            </a:r>
            <a:r>
              <a:rPr lang="pt-BR" dirty="0" smtClean="0"/>
              <a:t>)</a:t>
            </a:r>
          </a:p>
          <a:p>
            <a:pPr>
              <a:buNone/>
            </a:pPr>
            <a:r>
              <a:rPr lang="pt-BR" dirty="0" smtClean="0"/>
              <a:t>É seguindo este princípio que vamos examinar os textos citados no capítulo 9: 25 a 33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t-BR" b="1" dirty="0" smtClean="0"/>
              <a:t>I)Por </a:t>
            </a:r>
            <a:r>
              <a:rPr lang="pt-BR" b="1" dirty="0" smtClean="0"/>
              <a:t>que Deus ainda nos culpa </a:t>
            </a:r>
            <a:r>
              <a:rPr lang="pt-BR" sz="3100" b="1" dirty="0" smtClean="0"/>
              <a:t>(19-29</a:t>
            </a:r>
            <a:r>
              <a:rPr lang="pt-BR" sz="3100" b="1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pt-BR" dirty="0" smtClean="0"/>
              <a:t>“</a:t>
            </a:r>
            <a:r>
              <a:rPr lang="pt-BR" dirty="0" smtClean="0"/>
              <a:t>A ELEIÇÃO DIVINA É CONFIRMADA PELAS ESCRITURAS (#Rm 9.25-29) -Em toda esta seção, que trata da questão judaica, é provável que o apóstolo tenha em mira mais particularmente os judeus cristãos de Roma. Por isso, reporta-se naturalmente à lei e ao testemunho, para confirmação do que acaba de declarar. Para corroborar sua conclusão de que a divina vontade é absolutamente livre para incluir gentios e rejeitar judeus (25-26), e para fazer uma eleição dentre os eleitos”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I)Por </a:t>
            </a:r>
            <a:r>
              <a:rPr lang="pt-BR" b="1" dirty="0" smtClean="0"/>
              <a:t>que Deus ainda nos culpa </a:t>
            </a:r>
            <a:r>
              <a:rPr lang="pt-BR" sz="3100" b="1" dirty="0" smtClean="0"/>
              <a:t>(19-29)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pt-BR" dirty="0" smtClean="0"/>
              <a:t>b) Oseias – Paulo </a:t>
            </a:r>
            <a:r>
              <a:rPr lang="pt-BR" dirty="0" smtClean="0"/>
              <a:t>se vale da profecia de Oseias para justificar a inclusão dos Gentios no plano da eleição (vs. 25-26) (cf. Oseias 1:10 2:23)</a:t>
            </a:r>
            <a:endParaRPr lang="pt-BR" sz="2800" dirty="0" smtClean="0"/>
          </a:p>
          <a:p>
            <a:pPr>
              <a:buNone/>
            </a:pPr>
            <a:r>
              <a:rPr lang="pt-BR" dirty="0" smtClean="0"/>
              <a:t>Oseias profetiza no Sec. VIII A.C - Era da fascinação, período de Desenvolvimento Assírio, prosperidade aparente de Israel, decadência moral e espiritual, Jeroboão filho de Joás (rei de Israel); Uzias, Jotão, Acaz e Ezequias (reis de Judá)</a:t>
            </a:r>
            <a:endParaRPr lang="pt-BR" sz="2800" dirty="0" smtClean="0"/>
          </a:p>
          <a:p>
            <a:pPr marL="1028700" lvl="1" indent="-514350">
              <a:buFont typeface="+mj-lt"/>
              <a:buAutoNum type="romanLcPeriod"/>
            </a:pPr>
            <a:r>
              <a:rPr lang="pt-BR" dirty="0" smtClean="0"/>
              <a:t>Oseias desposa Gômer,  mulher de prostituição (1:2) e com ela tem 3 filhos de prostituição (2:4): Jezreel ‘Quebrarei o arco de Israel’;  Lo-Ruama ‘Desfavorecida’; Lo-Ami ‘Não meu povo’ (1:4; Os. 1:6; 1:9 )</a:t>
            </a:r>
          </a:p>
          <a:p>
            <a:pPr marL="1028700" lvl="1" indent="-514350">
              <a:buFont typeface="+mj-lt"/>
              <a:buAutoNum type="romanLcPeriod"/>
            </a:pPr>
            <a:r>
              <a:rPr lang="pt-BR" dirty="0" smtClean="0"/>
              <a:t>Oseias descreve o pecado, castigo e restauração de Israel representado em Gômer</a:t>
            </a:r>
          </a:p>
          <a:p>
            <a:pPr marL="1028700" lvl="1" indent="-514350">
              <a:buFont typeface="+mj-lt"/>
              <a:buAutoNum type="romanLcPeriod"/>
            </a:pPr>
            <a:r>
              <a:rPr lang="pt-BR" dirty="0" smtClean="0"/>
              <a:t>Paulo faz uso da passagem, incluindo os gentios ‘os não meu povo’. Pedro também faz esta referência (I Pe 2:10; 2:9-10)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I)Por que Deus ainda nos culpa </a:t>
            </a:r>
            <a:r>
              <a:rPr lang="pt-BR" sz="3100" b="1" dirty="0" smtClean="0"/>
              <a:t>(19-29)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pt-BR" dirty="0" smtClean="0"/>
              <a:t>c) Isaías </a:t>
            </a:r>
            <a:r>
              <a:rPr lang="pt-BR" dirty="0" smtClean="0"/>
              <a:t>(</a:t>
            </a:r>
            <a:r>
              <a:rPr lang="pt-BR" dirty="0" err="1" smtClean="0"/>
              <a:t>vs</a:t>
            </a:r>
            <a:r>
              <a:rPr lang="pt-BR" dirty="0" smtClean="0"/>
              <a:t> 27 a 28) (cf. Is 10:22-23)</a:t>
            </a:r>
          </a:p>
          <a:p>
            <a:pPr>
              <a:buNone/>
            </a:pPr>
            <a:r>
              <a:rPr lang="pt-BR" dirty="0" smtClean="0"/>
              <a:t>Isaías profetiza no Sec. VIII A.C, falando de Judá, ‘a nação pecadora’, que abandonou Javé, sofreu invasão dos Assírios e como consequência o país foi desolado. </a:t>
            </a:r>
          </a:p>
          <a:p>
            <a:pPr marL="571500" lvl="0" indent="-571500">
              <a:buFont typeface="+mj-lt"/>
              <a:buAutoNum type="romanLcPeriod"/>
            </a:pPr>
            <a:r>
              <a:rPr lang="pt-BR" dirty="0" smtClean="0"/>
              <a:t>Deus rejeita o seu povo como rejeitou Sodoma e Gomorra , mas promete preservar o remanescente (Is 1:9; 3:9. 10:22; cf. Jer. 23:14; Mt 10:15)</a:t>
            </a:r>
          </a:p>
          <a:p>
            <a:pPr marL="571500" lvl="0" indent="-571500">
              <a:buFont typeface="+mj-lt"/>
              <a:buAutoNum type="romanLcPeriod"/>
            </a:pPr>
            <a:r>
              <a:rPr lang="pt-BR" dirty="0" smtClean="0"/>
              <a:t>Regresso físico do cativeiro (Is 10:21) Os Assírios seriam castigados </a:t>
            </a:r>
          </a:p>
          <a:p>
            <a:pPr marL="571500" indent="-571500">
              <a:buFont typeface="+mj-lt"/>
              <a:buAutoNum type="romanLcPeriod"/>
            </a:pPr>
            <a:r>
              <a:rPr lang="pt-BR" dirty="0" smtClean="0"/>
              <a:t>Deus promete que um remanescente fiel voltará para o Senhor, simbolizado no nome do filho Sear-Jasube ‘Um Resto Volverá’ (Is 7:3)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t-BR" b="1" dirty="0" smtClean="0"/>
              <a:t>II) Que </a:t>
            </a:r>
            <a:r>
              <a:rPr lang="pt-BR" b="1" dirty="0" smtClean="0"/>
              <a:t>diremos então (30-33)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/>
              <a:t>“Ao encerrar este difícil argumento, o Apóstolo indica um possível propósito e uma possível razão de haver Deus rejeitado a Israel e recebido os gentios: aqueles buscaram a lei, e por ela foram condenados, porque se apoiaram apenas em obras; estes, que não buscavam a justificação, acabaram por alcançá-la, porque creram no Messias. Esse messias acaba por se tornar na pedra de tropeço para uns e salvação para outros.”   (Amorese)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bd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ebd2013</Template>
  <TotalTime>27</TotalTime>
  <Words>1111</Words>
  <Application>Microsoft Office PowerPoint</Application>
  <PresentationFormat>Apresentação na tela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ebd2013</vt:lpstr>
      <vt:lpstr>AULA 4: Os Gentios e a Salvação </vt:lpstr>
      <vt:lpstr>Introdução</vt:lpstr>
      <vt:lpstr>Introdução</vt:lpstr>
      <vt:lpstr>Introdução</vt:lpstr>
      <vt:lpstr>Interpretando Profecia do A.T</vt:lpstr>
      <vt:lpstr>I)Por que Deus ainda nos culpa (19-29)</vt:lpstr>
      <vt:lpstr>I)Por que Deus ainda nos culpa (19-29)</vt:lpstr>
      <vt:lpstr>I)Por que Deus ainda nos culpa (19-29)</vt:lpstr>
      <vt:lpstr>II) Que diremos então (30-33) </vt:lpstr>
      <vt:lpstr>II) Que diremos então (30-33) </vt:lpstr>
      <vt:lpstr>II) Que diremos então (30-33) </vt:lpstr>
      <vt:lpstr>Aplicações Práticas</vt:lpstr>
      <vt:lpstr>“Devemos pregar o evangelho a todos?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Tate</cp:lastModifiedBy>
  <cp:revision>2</cp:revision>
  <dcterms:created xsi:type="dcterms:W3CDTF">2013-01-31T12:49:02Z</dcterms:created>
  <dcterms:modified xsi:type="dcterms:W3CDTF">2013-03-03T01:18:46Z</dcterms:modified>
</cp:coreProperties>
</file>