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327" r:id="rId2"/>
    <p:sldId id="331" r:id="rId3"/>
    <p:sldId id="332" r:id="rId4"/>
    <p:sldId id="328" r:id="rId5"/>
    <p:sldId id="330" r:id="rId6"/>
    <p:sldId id="329" r:id="rId7"/>
    <p:sldId id="333" r:id="rId8"/>
    <p:sldId id="334" r:id="rId9"/>
    <p:sldId id="335" r:id="rId10"/>
    <p:sldId id="336" r:id="rId11"/>
    <p:sldId id="338" r:id="rId12"/>
    <p:sldId id="337" r:id="rId13"/>
    <p:sldId id="340" r:id="rId14"/>
    <p:sldId id="341" r:id="rId15"/>
    <p:sldId id="339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1"/>
    <a:srgbClr val="DB0000"/>
    <a:srgbClr val="262262"/>
    <a:srgbClr val="2C91D0"/>
    <a:srgbClr val="1C9448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25" autoAdjust="0"/>
  </p:normalViewPr>
  <p:slideViewPr>
    <p:cSldViewPr showGuides="1">
      <p:cViewPr varScale="1">
        <p:scale>
          <a:sx n="54" d="100"/>
          <a:sy n="54" d="100"/>
        </p:scale>
        <p:origin x="18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Ler</a:t>
            </a:r>
            <a:r>
              <a:rPr lang="en-US" dirty="0" smtClean="0"/>
              <a:t> Lucas 24:44-49 / Atos 1:1-5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4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Pentecoste: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ato final de Jesus antes de sua segunda vinda;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enviou seu espírito para constituir seu corpo (igreja) e aperfeiçoasse neles o que foi conquistado para eles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pentecoste trouxe aos apóstolos a ferramenta que eles precisavam para exercer seu ministério: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testemunhas primárias, 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ensino; 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pentecoste inaugura uma nova era, a era do ES, todos podem se beneficiar do ES, em qualquer lugar, a qualquer tempo. A plenitude do ES é para todos nós;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Dia de Pentecostes não pode ser repetido</a:t>
            </a: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natal, a sexta-feira santa, a pascoa, a ascensão e o pentecostes podem ser comemorados anualmente, </a:t>
            </a: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o nascimento, a morte, a ressureição, a ascensão e a dádiva do ES aconteceram uma vez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Significado: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Agrícola – a segunda das 3 festas anuais dos judeus, para comemorar a colheita – 50 dias após a pascoa se iniciava a colheita – primeiros frutos;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Aniversário da entrega da Lei no Monte Sinai, pois acontecia 50 dias após o êxodo: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Nova Aliança, a nova Lei – “porei dentro de vós o meu Espírito”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36:27 e “Na mente lhes imprimirei as minhas leis, também no coração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inscreverei” Jr 31:33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o ES entra em nosso coração ele escreve sua lei nele, a nova aliança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Os fenômenos: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som (v.2) 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visão – línguas de fogo (v.3)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falaram em línguas (v.4)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 som não era vento, mas soava como vento – simboliza o poder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visão não era fogo, mas lembrava o fogo – simboliza a pureza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 falava em línguas que não eram comuns, mas outras – simboliza a universalidade da igreja cristã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enfatiza a natureza internacional da multidão, poliglota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as nações debaixo do céu – o ponto de vista de Lucas – todo mundo conhecido – greco-romano que habitava ao redor do Mediterrâneo, vai de leste a oeste, de norte a sul: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partos, medos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elamitas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os naturais da Mesopotâmia – oeste do Mar Cáspio;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Ásia Menor ou Turquia – Capadócia (leste), Ponto (norte), e Ásia (oeste), Frígia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Panfília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(sul);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Norte da África – Egito e as regiões da Líbia na intermediações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Cirene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outro lado do Mediterrâneo – romanos que aqui residem;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Cretenses e arábios.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Sabiam que eram galileus – conhecidos por serem incultos (v.7) – eles também tinham dificuldade de pronunciar sons guturais (que vem da garganta) e o costume de engolir sílabas, eram malvistos pelo povo de Jerusalém por serem provincianos.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Ficaram surpresos (atônitos e perplexos) (v. 6 e 7 e 12)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um os ouvia falar em sua própria língua: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estavam embriagados, Pedro enfatiza isso – era cedo (terceira hora do dia) nem os bêbados haviam começado a beber.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um os ouvia falar em sua própria língua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sons não eram incoerentes – falavam em línguas reconhecíveis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Outras línguas (v.4) são línguas diferentes do hebraico, grego aramaico e latim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não difere de 1 Coríntios 14: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Atos cada um entendia em sua própria língua, em Coríntios havia a necessidade de um interprete;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expressões gregas usadas nas duas ocasiões são as mesmas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glossa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língua)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hermeneuto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(interpretar) traduzir uma língua – Atos e Coríntios se referem à mesma coisa, as línguas;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 ser diferentes em propósito (uma era mostrar o recebimento do ES e outra era a edificação da igreja), mas o caráter é o mesmo (línguas conhecidas de alguém) – deve haver interprete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é a única passagem que explica e descreve o dom de línguas, melhor é explicar as que não são descritas por Atos do que o contrário.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glossolalia simboliza a nova união no ES (não só apenas judeus), transcendendo as barreiras raciais, nacionais e linguísticas – caráter cosmopolita da multidão.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Pentecostes seria uma benção de reversão deliberada de Babel – em Babel as línguas são confundidas e as nações espalhadas, em Jerusalém, a barreira é vencida em Cristo, de forma sobrenatural, e as nações são reunidas em Cristo (de todas as nações, tribos, povos e línguas –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11:1-9 / </a:t>
            </a:r>
            <a:r>
              <a:rPr lang="pt-B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7:9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Discursos em Atos: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 que são genuínos?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não são um relato exato do ocorrido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muito curtos para serem completos – em pentecostes teria levado apenas 3 minutos, em Atenas (de Paulo) teria apenas 1 minuto e meio;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muitas outras palavra (v.40) – não foram apenas estas as palavras faladas – isso mostra a seriedade de Lucas;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não estava presente para ouvir todo o discurso, provavelmente ouviu resumos de outros presentes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Comparando os discursos entre si, veremos que os textos refletem o mesmo estilo e vocabulário, mesma forma e ênfase;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 sabido que os leitores aceitavam essa forma de apresentação 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Devemos confiar que Lucas está dando um resumo confiável (inicio do livro – estava escrevendo uma historia cuidadosamente investigada;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foi cuidadoso em seu evangelho em transcrever com o mínimo de alterações, principalmente comparando à Marcos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 Atos 2:14-36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r>
              <a:rPr lang="pt-BR" dirty="0" smtClean="0"/>
              <a:t>Para quem Pedro dirigiu o seu discurso?</a:t>
            </a:r>
          </a:p>
          <a:p>
            <a:endParaRPr lang="pt-BR" dirty="0" smtClean="0"/>
          </a:p>
          <a:p>
            <a:r>
              <a:rPr lang="pt-BR" dirty="0" smtClean="0"/>
              <a:t>Para os Judeus</a:t>
            </a:r>
          </a:p>
          <a:p>
            <a:endParaRPr lang="pt-BR" dirty="0" smtClean="0"/>
          </a:p>
          <a:p>
            <a:r>
              <a:rPr lang="pt-BR" dirty="0" smtClean="0"/>
              <a:t>Começa esclarecendo que os apóstolos não estavam embriagados. Ainda era cedo, cedo demais até mesmo para os</a:t>
            </a:r>
            <a:r>
              <a:rPr lang="pt-BR" baseline="0" dirty="0" smtClean="0"/>
              <a:t> bêbados estarem embriagados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Sermão de Pedro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 cita as escrituras, o profeta Joel – interpreta o que aconteceu à luz do AT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2:28-32).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Sermão de Pedro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 cita o profeta Joel – interpreta o que aconteceu à luz do AT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2:28-32).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aquilo que foi dito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Senhor que traz a salvação já não é Javé, mas Jesus.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Devemos ter cuidado para não citar Joel como se aquilo ainda fosse acontecer, ou se seu cumprimento tivesse sido apenas parcial, ou ainda fosse acontecer no futuro. Toda a era messiânica que se estende entre as duas vindas de Cristo é a era do ES, na qual o seu ministério é abundante. Não é esse o significado de “derramar”.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carne não significa todas as pessoas, ainda há condições espirituais para que se receba o ES, mas não distinções sociais, como sexo, idade, categoria (patrões, servos, escravos).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Profetizarão – segundo Lutero, profecias, visões e sonhos são todos uma coisa só, isto é uma dádiva universal de Deus, seu ES. Se na essência profetizar é Deus falando (segundo a visão do AT), Deus tornando-se conhecido através de sua palavra, então, a expectativa do AT era que nos dias da Nova Aliança, o conhecimento de Deus fosse universal, e os autores do Novo Testamento declaram que isso se cumpriu através de Cristo. Nesse sentido, agora, no povo de Deus, todos são profetas, sacerdotes e reis.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Lutero profecia era o conhecimento de Deus através de Cristo que o ES acende e faz queimar através da palavra do evangelho.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Calvino profecia era a rara e excelente dádiva do entendimento de Deus.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o dia de Pentecoste e o dia do Senhor, estende-se um longo período de oportunidade durante o qual o evangelho da salvação será pregado em todo o mundo e todo aquele que invocar o nome do Senhor será salvo.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Sermão de Pedro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Pedro Fala sobre Jesus, sua vida e ministério – varão, homem aprovado por Deus, com milagres que Deus realizou por intermédio dele.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Sua morte – foi entregue pelo desígnio de Deus e por mãos de iníquos – sua morte é atribuída a homens e aos propósitos de Deus.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Sua ressureição – Deus o ressuscitou – Cita Davi, ela foi predita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16:8-11) se referia a Jesus – Deus o livrou da morte – Grilhões = dores do parto, ilustrando a ressureição como um novo nascimento da morte para a vida.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escrituras testemunham de Cristo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Seus Apóstolos, após sua ressureição, passaram a entender as escrituras.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testemunho dos apóstolos e as escrituras convergem para Cristo.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 exaltação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Deus exaltou a Jesus – Davi não subiu aos céus, assim com não foi poupado de deterioração. Todo o povo deveria saber que esse Jesus a quem eles crucificaram foi feito Senhor por Deus.</a:t>
            </a:r>
          </a:p>
          <a:p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 enfocou: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Cristo era um homem, mas sua divindade era reconhecida por seus milagres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foi morto por mãos iníquas, mas segundo o proposito de Deus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ressurgiu dos mortos, como previam os profetas e testemunharam os apóstolos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foi elevado a destra de Deus e de lá derramou seu ES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dá o perdão e o ES a todos que se arrependem, creem e são batizados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os acrescenta à sua nova comunidade</a:t>
            </a:r>
          </a:p>
          <a:p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78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Sermão de Pedro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 salvação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o povo reage com convicção de pecado – o que fazer?: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arrepender-se – mudar de ideia em relação a sua vida e a Jesus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ser batizado – humilhar-se (judeus achavam que apenas os gentios deveriam ser batizados) publico arrependimento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então receberiam 2 presentes: perdão de pecados e a dádiva do ES.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promessa era para eles, seus filhos, para todos que estavam longe, para quantos nosso Deus chamar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Como nos mantermos fiel à Palavra quando apresentamos o evangelho?: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meio dos acontecimentos do evangelho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morte e ressureição de Cristo e seu significado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salvífico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meio dos testemunhos do evangel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 – duas testemunhas (AT e os apóstolos) – não temos a liberdade de pregar o Cristo da nossa própria imaginação ou enfocar nossas experiências, pois não somos testemunhas oculares do Jesus histórico. Nossa responsabilidade é pregar o Cristo autêntico do AT e do NT.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meio das promessas do evangelho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o evangelho não é apenas boas novas daquilo que Jesus fez, mas também daquilo que ele nos oferece como resultado: perdão dos nossos pecados e a dádiva do ES. </a:t>
            </a:r>
          </a:p>
          <a:p>
            <a:pPr marL="628650" lvl="1" indent="-171450">
              <a:buFont typeface="Arial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liberdade para sermos as pessoas que Deus deseja que sejamos. </a:t>
            </a:r>
          </a:p>
          <a:p>
            <a:pPr marL="628650" lvl="1" indent="-171450">
              <a:buFont typeface="Arial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perdão e o ES compreendem a salvação, e ambos são publicamente expressos no batismo, isso é, a purificação dos pecados e o derramamento do ES.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meio das condições do evangelho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Cristo não concede suas dádivas incondicionalmente. </a:t>
            </a:r>
          </a:p>
          <a:p>
            <a:pPr marL="628650" lvl="1" indent="-171450">
              <a:buFontTx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evangelho de Cristo exige que deixemos o pecado e nos voltemos para Cristo radicalmente. </a:t>
            </a:r>
          </a:p>
          <a:p>
            <a:pPr marL="628650" lvl="1" indent="-171450">
              <a:buFontTx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Arrependimento e fé, externados pelo batismo. Pois nos submetemos ao batismo de Cristo que anteriormente rejeitamos.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Proclamar o Jesus verdadeiro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basta proclamar a Jesus, pois existem muitos tipos de Jesus sendo apresentados hoje em dia.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acordo com o NT, ele é:</a:t>
            </a:r>
          </a:p>
          <a:p>
            <a:pPr marL="171450" indent="-171450">
              <a:buFont typeface="Arial"/>
              <a:buChar char="•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histórico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(viveu, morreu, ressuscitou, ascendeu),  </a:t>
            </a:r>
          </a:p>
          <a:p>
            <a:pPr marL="171450" indent="-171450">
              <a:buFont typeface="Arial"/>
              <a:buChar char="•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teológico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(sua vida, morte, ressureição e ascensão tem significado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salvífico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</a:p>
          <a:p>
            <a:pPr marL="171450" indent="-171450">
              <a:buFont typeface="Arial"/>
              <a:buChar char="•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contemporâneo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(ele vive e reina para conceder salvação àqueles que respondem ao seu chamado). </a:t>
            </a:r>
          </a:p>
          <a:p>
            <a:pPr marL="171450" indent="-171450">
              <a:buFont typeface="Arial"/>
              <a:buChar char="•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Assim, os apóstolos contaram a mesma história de Jesus em três diferentes níveis: </a:t>
            </a:r>
          </a:p>
          <a:p>
            <a:pPr marL="171450" indent="-171450">
              <a:buFont typeface="Arial"/>
              <a:buChar char="•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histórico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(testemunhado por seus próprios olhos), </a:t>
            </a:r>
          </a:p>
          <a:p>
            <a:pPr marL="171450" indent="-171450">
              <a:buFont typeface="Arial"/>
              <a:buChar char="•"/>
            </a:pP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teológico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(interpretado pelas escrituras), e</a:t>
            </a:r>
          </a:p>
          <a:p>
            <a:pPr marL="171450" indent="-171450">
              <a:buFont typeface="Arial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uma </a:t>
            </a:r>
            <a:r>
              <a:rPr lang="pt-B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mensagem contemporânea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(confrontando homens e mulheres com a necessidade de decisão). </a:t>
            </a:r>
          </a:p>
          <a:p>
            <a:pPr marL="171450" indent="-171450">
              <a:buFont typeface="Arial"/>
              <a:buChar char="•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Hoje, temos a mesma responsabilidade de contar a história de Jesus como fato, doutrina e evangelho.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Efeito do Pentecoste (2:42-47)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aconteceu no pentecoste foi que o remanescente do povo de Deus se tornou corpo de Deus, cheio do ES. Quais foram as evidências da presença e do poder do ES? Lucas nos descreve:</a:t>
            </a:r>
          </a:p>
          <a:p>
            <a:pPr marL="0" indent="0">
              <a:buFontTx/>
              <a:buNone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igreja que aprendia – perseveravam na doutrina dos apóstolos –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antintelectualismo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 plenitude do ES são mutuamente incompatíveis, pois o ES é o espirito da verdade.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autoridade didática dos apóstolos era autenticada por milagres (muitos prodígios e sinais eram feitos por intermédio dos apóstolos.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igreja cheia do ES é uma igreja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neotestamentária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ela estuda o NT e se submete a suas instruções.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igreja que amava – na comunhão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koinonia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expressava o que era compartilhado – o próprio Deus (pai, filho e ES – experiência trinaria),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 compartilhavam uns aos outros, dando e recebendo (generosidade) – estavam juntos e tinham tudo em comum, vendiam suas propriedades e bens distribuindo o produto entre todos a medida que alguém tinha necessidade. – talvez um erro de achar que Jesus voltaria logo e não precisavam de bens – Nem Jesus, nem os apóstolos proibiram os cristãos de manterem propriedades privadas – partiam o pão de casa em casa, muitos possuíam casas / Ananias e Safira, o produto era deles, seu pecado não foi a ganância ou o materialismo, mas a fraude, fingiram que estavam dando tudo – a comunhão de propriedades e bens era voluntária. Todos somos chamados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ã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generosidade, especialmente em relação aos pobres e necessitados. Aquilo era uma comunidade angelical, não consideravam exclusivamente seu as coisas que possuíam, ninguém acusava, nem invejava, nem tinha ressentimentos, não havia orgulho nem desprezo. Minorar as necessidades e abolir a miséria dentro da nova comunidade de Jesus são parte da responsabilidade dos crentes cheios do ES.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igreja que adorava – no partir do pão e das orações – culto conjunto –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culto formal (no templo) e informal (de casa em casa) –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igreja precisa de ambos, do forma e do informal, do estruturado e do desestruturado, do tradicional e do espontâneo.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igreja alegre e reverente – alegria e singeleza de coração, em cada alma havia temor –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errado imaginar que no culto público, reverência e alegria sema mutuamente excludentes.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combinação entre alegria e temor, bem como formalidade e informalidade dá um equilíbrio saudável a adoração.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igreja evangelista – enquanto isso, acrescentava-lhes o Senhor, dia a dia, os que iam sendo salvos – não se esqueceram de evangelizar.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igreja é uma igreja missionária. Quem acrescentava era o Senhor, Ele o fez através da pregação dos apóstolos, do testemunho dos membros da igreja, mas foi Ele quem fez. </a:t>
            </a:r>
          </a:p>
          <a:p>
            <a:pPr marL="628650" lvl="1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somente Deus quem tem o privilégio de admitir pessoas. Iam sendo salvos, dia a dia (indica algo temporal, continuo, progressivo – a evangelização não é uma coisa ocasional e de campanha, mas diária e continua, culto e testemunho diário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7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 evento se deu no dia de Pentecostes – última obra de Jesus – agora as obras são do ES.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encerramento da obra de Cristo na terra era um novo começo.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não só atribuía a salvação que Jesus alcançou através de sua morte e ressureição, mas os impulsionaria para que proclamassem as boas novas dessa salvação ao mundo. </a:t>
            </a:r>
          </a:p>
          <a:p>
            <a:pPr marL="0" indent="0">
              <a:buFontTx/>
              <a:buNone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salvação é dada para ser compartilhada.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mostra que Jesus os ensinou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aqueles 40 dias, sobre sua morte e ressureição e o reino de Deus, abriu-lhes o entendimento, e os ordenou que esperassem.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Naquele momento é que Jesus abre o entendimento dos apóstolos para que compreendessem as Escrituras. A partir daí os apóstolos começam a falar de Jesus com base nas escrituras.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de espera entre a ressureição e o pentecostes – 50 dias – instruções: permanecei na cidade até que do alto sejais revestidos de poder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24:49) – determinou-lhes que não se ausentassem de Jerusalém, mas esperassem a promessa do Pai (1:4).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84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1:5-8</a:t>
            </a:r>
          </a:p>
          <a:p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Pergunta dos apóstolos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 esse o tempo em que restaures o reino de Israel? (1:6) – e agora,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vai devolver o reino de Deus ao povo de Israel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expectativa de revolução, 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sessar a opressão,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curiosidade, impaciência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Esperavam restauração imediata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Resposta: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vos compete conhecer tempos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chronoi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ou épocas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kairoi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chronoi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kairoi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plano de Deus – os mistérios pertencem a Deus não cabe a nós espreita-los, as coisas reveladas são as que nos pertencem, devemos nos contentar com elas.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Apesar de não poderem saber o tempo, receberiam poder para trabalharem durante o período até a segunda vinda – missão da igreja – apenas quando o evangelho for pregado em todo mundo Jesus voltará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24:14 / Mc 13:10)</a:t>
            </a:r>
          </a:p>
          <a:p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esperaram sem nada fazer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Período entre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ascensão e o retorno deve ser preenchido com a missão mundial da igreja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espera: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Foram comissionados – 1:6-8 – mandato missionário começa a ser cumprido em Atos.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Atos 1:8 é uma espécie de índice do livro: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7 – Jerusalém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– Samaria (Filipe, Pedro e João)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– conversão de Paulo – confins da terra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7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Mas antes do ES vir, Jesus precisava partir</a:t>
            </a:r>
          </a:p>
          <a:p>
            <a:endParaRPr lang="pt-BR" dirty="0" smtClean="0"/>
          </a:p>
          <a:p>
            <a:r>
              <a:rPr lang="pt-BR" dirty="0" smtClean="0"/>
              <a:t>Ler Atos 1:9-11</a:t>
            </a:r>
          </a:p>
          <a:p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é o único que relata a ascensão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relata com sobriedade e simplicidade, não existe extravagancia, nem exageros comuns a lendas, não há evidencia de simbolismo ou poesia;</a:t>
            </a:r>
          </a:p>
          <a:p>
            <a:pPr marL="171450" lvl="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enfatiza a presença de testemunhas oculares e repetidamente se refere ao que eles viram com seus próprios olhos; </a:t>
            </a:r>
          </a:p>
          <a:p>
            <a:pPr marL="171450" lvl="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cinco vezes é enfatizado que a ascensão foi um acontecimento visível (a vista deles, dos seus olhos, com os olhos fitos, olhando, vistes);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valor da ascensão: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varões vestido de branco – anjos – autoridade e aparência (brilhantes);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dois varões com vestes resplandecentes proclamaram a ressureição às mulheres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24:4ss);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anjos “repreendem” os apóstolos: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“os apóstolos não deveriam ser vasculhadores do céu”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Jesus voltará – devem deixa-lo ir, ele voltara em seu próprio tempo e da mesma forma (de forma gloriosa e visível);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até sua volta, devem continuar sendo testemunhas, pois esse era o seu mandato. 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Olhar para o céu não trará Jesus de volta. 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devem pensar no céu, pois a terra é que é a sua missão. 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deveriam cultivar uma visão de nostalgia, do céu onde Jesus foi recebido, mas de compaixão pelo mundo. </a:t>
            </a:r>
          </a:p>
          <a:p>
            <a:pPr marL="171450" lvl="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 precisa vir, vocês precisam ir.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os apóstolos estavam preocupados com dias coisas erradas e tinham que ser corrigidos: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estavam a espera de um poder político – restauração de Israel – utopia na terra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– estavam observando o céu, preocupados com o Jesus celestial – prazeres celestiais.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Apóstolos oraram quando retornaram (perseveravam unânimes em oração)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 Atos 1:15-26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é incisivo em chamar o ato de Judas de iniquidade (v.18).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pessoas se simpatizam com Judas por achar que seu ato fora predito, era o cumprimento de uma profecia, ele tinha que fazer isso.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filme “A última tentação de Cristo” Jesus e Judas são grandes amigos, e Jesus manda Judas traí-lo pois a profecia deveria ser cumprida.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“Judas não pode ser justificado pelo fato de sua ação ter sido profetizada, já que ele caiu, não por causa da compulsão da profecia, mas devido à iniquidade de seu próprio coração” Calvino.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havia aberto as mentes dos apóstolos para que entendessem as escrituras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24:25-27, 32, 45-49), assim começaram a ter um entendimento diferente de como o AT profetizou Jesus (sofrimento, gloria, ...)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 cita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 e 109:8 para explicar o que fazer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apóstolos / 12 Tribos – continuação direta do Israel do AT – Tiago não necessitava ser substituído, pois não foi traidor e sim fiel até a morte (12:1-2)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Qualidades para apóstolos: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orientação das escrituras;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testemunha da ressureição de Cristo (v. 22) – prova divina da pessoa e da obra de Cristo e de sua vida; (Bom senso)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escolha deveria ser feita pelo próprio Jesus – foi ele quem escolheu os 12 primeiro, também a Paulo – oraram a Jesus (conhecedor do coração) e pediram que lhes mostrassem o escolhido – lançaram sorte (eleição) (v. 24); (Oração)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 combinação para que sejamos guiados hoje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 Atos 2:1-13</a:t>
            </a:r>
          </a:p>
          <a:p>
            <a:endParaRPr lang="pt-BR" dirty="0" smtClean="0"/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é indispensável. </a:t>
            </a:r>
          </a:p>
          <a:p>
            <a:pPr marL="0" indent="0">
              <a:buFontTx/>
              <a:buNone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pode haver vida sem o doador da vida, </a:t>
            </a: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entendimento sem o Espírito da verdade, </a:t>
            </a: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comunhão sem a unidade do Espírito, </a:t>
            </a: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caráter semelhante a Jesus sem o seu fruto, </a:t>
            </a: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testemunho efetivo sem o seu poder. </a:t>
            </a:r>
          </a:p>
          <a:p>
            <a:pPr marL="0" indent="0">
              <a:buFontTx/>
              <a:buNone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igreja sem o ES é morta.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Atos dos Apóstolos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63C8DB"/>
                </a:solidFill>
                <a:latin typeface="+mj-lt"/>
              </a:rPr>
              <a:t>O Modelo Bíblico de Igreja Cristã</a:t>
            </a:r>
            <a:endParaRPr lang="pt-BR" sz="3600" spc="-150" dirty="0">
              <a:solidFill>
                <a:srgbClr val="63C8DB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63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3C8D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098" y="6218148"/>
            <a:ext cx="866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Presb. José Cordeiro Neto</a:t>
            </a:r>
            <a:r>
              <a:rPr lang="pt-BR" sz="2800" dirty="0" smtClean="0">
                <a:solidFill>
                  <a:srgbClr val="63C8DB"/>
                </a:solidFill>
                <a:latin typeface="+mj-lt"/>
                <a:cs typeface="Myriad Arabic"/>
              </a:rPr>
              <a:t>»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 Diác. Luciano Troncoso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98" y="332656"/>
            <a:ext cx="3932861" cy="4978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4087" y="2221413"/>
            <a:ext cx="463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262262"/>
                </a:solidFill>
                <a:latin typeface="+mj-lt"/>
              </a:rPr>
              <a:t>Ascensão e Pentecostes</a:t>
            </a:r>
          </a:p>
        </p:txBody>
      </p:sp>
    </p:spTree>
    <p:extLst>
      <p:ext uri="{BB962C8B-B14F-4D97-AF65-F5344CB8AC3E}">
        <p14:creationId xmlns:p14="http://schemas.microsoft.com/office/powerpoint/2010/main" val="4044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stivals-pentecost-dove-fire-370x270.jpg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0" y="572774"/>
            <a:ext cx="9144000" cy="6433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63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 de Pentecostes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2781" y="2204864"/>
            <a:ext cx="527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4000">
                      <a:schemeClr val="accent1">
                        <a:tint val="52000"/>
                        <a:satMod val="300000"/>
                      </a:schemeClr>
                    </a:gs>
                    <a:gs pos="51000">
                      <a:schemeClr val="accent1">
                        <a:shade val="20000"/>
                        <a:satMod val="300000"/>
                      </a:schemeClr>
                    </a:gs>
                    <a:gs pos="94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Ato final de Jesus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4000">
                    <a:schemeClr val="accent1">
                      <a:tint val="52000"/>
                      <a:satMod val="300000"/>
                    </a:schemeClr>
                  </a:gs>
                  <a:gs pos="51000">
                    <a:schemeClr val="accent1">
                      <a:shade val="20000"/>
                      <a:satMod val="300000"/>
                    </a:schemeClr>
                  </a:gs>
                  <a:gs pos="94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295" y="3657798"/>
            <a:ext cx="642356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4000">
                      <a:schemeClr val="accent1">
                        <a:tint val="52000"/>
                        <a:satMod val="300000"/>
                      </a:schemeClr>
                    </a:gs>
                    <a:gs pos="51000">
                      <a:schemeClr val="accent1">
                        <a:shade val="20000"/>
                        <a:satMod val="300000"/>
                      </a:schemeClr>
                    </a:gs>
                    <a:gs pos="94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 veio para construir </a:t>
            </a:r>
          </a:p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4000">
                      <a:schemeClr val="accent1">
                        <a:tint val="52000"/>
                        <a:satMod val="300000"/>
                      </a:schemeClr>
                    </a:gs>
                    <a:gs pos="51000">
                      <a:schemeClr val="accent1">
                        <a:shade val="20000"/>
                        <a:satMod val="300000"/>
                      </a:schemeClr>
                    </a:gs>
                    <a:gs pos="94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aperfeiçoar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4000">
                    <a:schemeClr val="accent1">
                      <a:tint val="52000"/>
                      <a:satMod val="300000"/>
                    </a:schemeClr>
                  </a:gs>
                  <a:gs pos="51000">
                    <a:schemeClr val="accent1">
                      <a:shade val="20000"/>
                      <a:satMod val="300000"/>
                    </a:schemeClr>
                  </a:gs>
                  <a:gs pos="94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232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eri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r="22178" b="31656"/>
          <a:stretch/>
        </p:blipFill>
        <p:spPr>
          <a:xfrm>
            <a:off x="0" y="852261"/>
            <a:ext cx="9144000" cy="6033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63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 de Pentecostes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3648" y="1628800"/>
            <a:ext cx="44162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13800" b="1" cap="none" spc="0" dirty="0" smtClean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rgbClr val="FFFFFF"/>
                    </a:gs>
                    <a:gs pos="16000">
                      <a:srgbClr val="DB0000"/>
                    </a:gs>
                    <a:gs pos="51000">
                      <a:srgbClr val="DB0000"/>
                    </a:gs>
                    <a:gs pos="81000">
                      <a:srgbClr val="DB0000"/>
                    </a:gs>
                  </a:gsLst>
                  <a:lin ang="16200000" scaled="0"/>
                  <a:tileRect/>
                </a:gradFill>
                <a:effectLst>
                  <a:glow>
                    <a:srgbClr val="DB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Único</a:t>
            </a:r>
            <a:endParaRPr lang="x-none" sz="13800" b="1" cap="none" spc="0" dirty="0">
              <a:ln w="12700">
                <a:noFill/>
                <a:prstDash val="solid"/>
              </a:ln>
              <a:gradFill flip="none" rotWithShape="1">
                <a:gsLst>
                  <a:gs pos="0">
                    <a:schemeClr val="bg1"/>
                  </a:gs>
                  <a:gs pos="100000">
                    <a:srgbClr val="FFFFFF"/>
                  </a:gs>
                  <a:gs pos="16000">
                    <a:srgbClr val="DB0000"/>
                  </a:gs>
                  <a:gs pos="51000">
                    <a:srgbClr val="DB0000"/>
                  </a:gs>
                  <a:gs pos="81000">
                    <a:srgbClr val="DB0000"/>
                  </a:gs>
                </a:gsLst>
                <a:lin ang="16200000" scaled="0"/>
                <a:tileRect/>
              </a:gradFill>
              <a:effectLst>
                <a:glow>
                  <a:srgbClr val="DB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7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116145370-question-mar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1"/>
          <a:stretch/>
        </p:blipFill>
        <p:spPr>
          <a:xfrm>
            <a:off x="-12788" y="936398"/>
            <a:ext cx="9156787" cy="592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63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 de Pentecostes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9574" y="1484784"/>
            <a:ext cx="3966814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</a:rPr>
              <a:t>Agrícola</a:t>
            </a:r>
            <a:endParaRPr lang="x-none" sz="8000" b="1" i="1" dirty="0">
              <a:ln w="10541" cmpd="sng">
                <a:noFill/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3707" y="5345921"/>
            <a:ext cx="270645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</a:rPr>
              <a:t>Legal</a:t>
            </a:r>
            <a:endParaRPr lang="x-none" sz="8000" b="1" i="1" dirty="0">
              <a:ln w="10541" cmpd="sng">
                <a:noFill/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/>
        </p:blipFill>
        <p:spPr>
          <a:xfrm>
            <a:off x="0" y="963488"/>
            <a:ext cx="9144000" cy="5894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63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 de Pentecostes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225" y="1124744"/>
            <a:ext cx="2276647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0000"/>
                </a:solidFill>
              </a:rPr>
              <a:t>Som</a:t>
            </a:r>
            <a:endParaRPr lang="x-none" sz="8000" b="1" i="1" dirty="0">
              <a:ln w="10541" cmpd="sng">
                <a:solidFill>
                  <a:srgbClr val="FF66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7117" y="3113673"/>
            <a:ext cx="2528118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0000"/>
                </a:solidFill>
              </a:rPr>
              <a:t>Fogo</a:t>
            </a:r>
            <a:endParaRPr lang="x-none" sz="8000" b="1" i="1" dirty="0">
              <a:ln w="10541" cmpd="sng">
                <a:solidFill>
                  <a:srgbClr val="FF66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1036" y="4625841"/>
            <a:ext cx="368879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0000"/>
                </a:solidFill>
              </a:rPr>
              <a:t>Línguas</a:t>
            </a:r>
            <a:endParaRPr lang="x-none" sz="8000" b="1" i="1" dirty="0">
              <a:ln w="10541" cmpd="sng">
                <a:solidFill>
                  <a:srgbClr val="FF66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ersidade-t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79"/>
            <a:ext cx="9144000" cy="6662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63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 de Pentecostes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4686" y="1745521"/>
            <a:ext cx="5463618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Diversidade</a:t>
            </a:r>
            <a:endParaRPr lang="x-none" sz="8000" b="1" i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6333" y="4077072"/>
            <a:ext cx="7333621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0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Todas as nações</a:t>
            </a:r>
            <a:endParaRPr lang="x-none" sz="8000" b="1" i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is-areopa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>
          <a:xfrm>
            <a:off x="0" y="365704"/>
            <a:ext cx="9144000" cy="649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461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Discursos em Atos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6818" y="2660719"/>
            <a:ext cx="56903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São genuínos?</a:t>
            </a:r>
            <a:endParaRPr lang="x-none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gac3a7c3a3o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"/>
          <a:stretch/>
        </p:blipFill>
        <p:spPr>
          <a:xfrm>
            <a:off x="0" y="641424"/>
            <a:ext cx="9144000" cy="621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209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Sermão de Pedro</a:t>
            </a:r>
          </a:p>
        </p:txBody>
      </p:sp>
    </p:spTree>
    <p:extLst>
      <p:ext uri="{BB962C8B-B14F-4D97-AF65-F5344CB8AC3E}">
        <p14:creationId xmlns:p14="http://schemas.microsoft.com/office/powerpoint/2010/main" val="4278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ah-sagradas-escritur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19"/>
            <a:ext cx="9144000" cy="61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209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Sermão de Pedro</a:t>
            </a:r>
          </a:p>
        </p:txBody>
      </p:sp>
    </p:spTree>
    <p:extLst>
      <p:ext uri="{BB962C8B-B14F-4D97-AF65-F5344CB8AC3E}">
        <p14:creationId xmlns:p14="http://schemas.microsoft.com/office/powerpoint/2010/main" val="19085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ah-sagradas-escrituras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19"/>
            <a:ext cx="9144000" cy="61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209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Sermão de Pedro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51406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O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Senhor</a:t>
            </a:r>
            <a:r>
              <a:rPr lang="en-US" sz="3200" b="1" i="1" dirty="0" smtClean="0">
                <a:solidFill>
                  <a:srgbClr val="0000FF"/>
                </a:solidFill>
              </a:rPr>
              <a:t> Jesus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é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quem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salva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628200"/>
            <a:ext cx="6566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A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salvação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é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para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todos</a:t>
            </a:r>
            <a:r>
              <a:rPr lang="en-US" sz="3200" b="1" i="1" dirty="0" smtClean="0">
                <a:solidFill>
                  <a:srgbClr val="0000FF"/>
                </a:solidFill>
              </a:rPr>
              <a:t> –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toda</a:t>
            </a:r>
            <a:r>
              <a:rPr lang="en-US" sz="3200" b="1" i="1" dirty="0" smtClean="0">
                <a:solidFill>
                  <a:srgbClr val="0000FF"/>
                </a:solidFill>
              </a:rPr>
              <a:t> carne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204264"/>
            <a:ext cx="2506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</a:rPr>
              <a:t>Profetizarão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endParaRPr lang="en-US" sz="3200" b="1" i="1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9817" y="4581128"/>
            <a:ext cx="7483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Conhecimento</a:t>
            </a:r>
            <a:r>
              <a:rPr lang="en-US" sz="2800" b="1" i="1" dirty="0" smtClean="0">
                <a:solidFill>
                  <a:srgbClr val="0000FF"/>
                </a:solidFill>
              </a:rPr>
              <a:t> de Deus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através</a:t>
            </a:r>
            <a:r>
              <a:rPr lang="en-US" sz="2800" b="1" i="1" dirty="0" smtClean="0">
                <a:solidFill>
                  <a:srgbClr val="0000FF"/>
                </a:solidFill>
              </a:rPr>
              <a:t> de Cristo -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Lutero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138028"/>
            <a:ext cx="660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Dádiva</a:t>
            </a:r>
            <a:r>
              <a:rPr lang="en-US" sz="2800" b="1" i="1" dirty="0" smtClean="0">
                <a:solidFill>
                  <a:srgbClr val="0000FF"/>
                </a:solidFill>
              </a:rPr>
              <a:t> do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entendimento</a:t>
            </a:r>
            <a:r>
              <a:rPr lang="en-US" sz="2800" b="1" i="1" dirty="0" smtClean="0">
                <a:solidFill>
                  <a:srgbClr val="0000FF"/>
                </a:solidFill>
              </a:rPr>
              <a:t> de Deus - Calvino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648" y="3985900"/>
            <a:ext cx="390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Palavra</a:t>
            </a:r>
            <a:r>
              <a:rPr lang="en-US" sz="2800" b="1" i="1" dirty="0" smtClean="0">
                <a:solidFill>
                  <a:srgbClr val="0000FF"/>
                </a:solidFill>
              </a:rPr>
              <a:t> de Deus -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Lutero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ah-sagradas-escrituras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19"/>
            <a:ext cx="9144000" cy="61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209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Sermão de Pedro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4757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Vida e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ministério</a:t>
            </a:r>
            <a:r>
              <a:rPr lang="en-US" sz="3200" b="1" i="1" dirty="0" smtClean="0">
                <a:solidFill>
                  <a:srgbClr val="0000FF"/>
                </a:solidFill>
              </a:rPr>
              <a:t> de Jesus: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374607"/>
            <a:ext cx="828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Morte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atribuida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aos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homens</a:t>
            </a:r>
            <a:r>
              <a:rPr lang="en-US" sz="2800" b="1" i="1" dirty="0" smtClean="0">
                <a:solidFill>
                  <a:srgbClr val="0000FF"/>
                </a:solidFill>
              </a:rPr>
              <a:t> e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aos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propósitos</a:t>
            </a:r>
            <a:r>
              <a:rPr lang="en-US" sz="2800" b="1" i="1" dirty="0" smtClean="0">
                <a:solidFill>
                  <a:srgbClr val="0000FF"/>
                </a:solidFill>
              </a:rPr>
              <a:t> de Deus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3968286"/>
            <a:ext cx="512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Ressureição</a:t>
            </a:r>
            <a:r>
              <a:rPr lang="en-US" sz="2800" b="1" i="1" dirty="0" smtClean="0">
                <a:solidFill>
                  <a:srgbClr val="0000FF"/>
                </a:solidFill>
              </a:rPr>
              <a:t> – Deus o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ressuscitou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2780928"/>
            <a:ext cx="409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Varão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aprovado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por</a:t>
            </a:r>
            <a:r>
              <a:rPr lang="en-US" sz="2800" b="1" i="1" dirty="0" smtClean="0">
                <a:solidFill>
                  <a:srgbClr val="0000FF"/>
                </a:solidFill>
              </a:rPr>
              <a:t> Deus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561964"/>
            <a:ext cx="236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Sua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exaltação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2222"/>
          <a:stretch/>
        </p:blipFill>
        <p:spPr>
          <a:xfrm>
            <a:off x="-36513" y="908721"/>
            <a:ext cx="9217025" cy="594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Em Jerusalém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“A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seguir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Jesus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lhes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disse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: São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estas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palavras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vos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falei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estando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ainda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convosco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importava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se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cumprisse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tudo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mim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está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escrito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Lei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Moisés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Profetas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Salmos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Então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lhes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abriu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entendimento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para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compreenderem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Escrituras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; 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lhes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disse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Assim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está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escrito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o Cristo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havia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padecer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ressucitar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dentre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mortos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no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terceiro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seu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nome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se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pregasse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arrependimento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para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remissão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pecados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todas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nações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começando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Jerusalém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Vós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sois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testemunhas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destas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cousas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envio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sobre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vós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promessa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meu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Pai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;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permanecei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pois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cidade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até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do alto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sejais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revestidos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poder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 “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Lc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: 24:44-49</a:t>
            </a:r>
            <a:endParaRPr lang="en-US" sz="2400" i="1" dirty="0">
              <a:solidFill>
                <a:srgbClr val="0000FF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948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ah-sagradas-escrituras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19"/>
            <a:ext cx="9144000" cy="61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209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Sermão de Pedro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5876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O </a:t>
            </a:r>
            <a:r>
              <a:rPr lang="en-US" sz="3200" b="1" i="1" dirty="0" err="1">
                <a:solidFill>
                  <a:srgbClr val="0000FF"/>
                </a:solidFill>
              </a:rPr>
              <a:t>q</a:t>
            </a:r>
            <a:r>
              <a:rPr lang="en-US" sz="3200" b="1" i="1" dirty="0" err="1" smtClean="0">
                <a:solidFill>
                  <a:srgbClr val="0000FF"/>
                </a:solidFill>
              </a:rPr>
              <a:t>ue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fazer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para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sermos</a:t>
            </a:r>
            <a:r>
              <a:rPr lang="en-US" sz="3200" b="1" i="1" dirty="0" smtClean="0">
                <a:solidFill>
                  <a:srgbClr val="0000FF"/>
                </a:solidFill>
              </a:rPr>
              <a:t> salvos?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374607"/>
            <a:ext cx="149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Batizmo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976398"/>
            <a:ext cx="308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Perdão</a:t>
            </a:r>
            <a:r>
              <a:rPr lang="en-US" sz="2800" b="1" i="1" dirty="0" smtClean="0">
                <a:solidFill>
                  <a:srgbClr val="0000FF"/>
                </a:solidFill>
              </a:rPr>
              <a:t> de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pecados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2780928"/>
            <a:ext cx="27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Arrependimento</a:t>
            </a:r>
            <a:endParaRPr lang="en-US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570076"/>
            <a:ext cx="220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Dádiva</a:t>
            </a:r>
            <a:r>
              <a:rPr lang="en-US" sz="2800" b="1" i="1" dirty="0" smtClean="0">
                <a:solidFill>
                  <a:srgbClr val="0000FF"/>
                </a:solidFill>
              </a:rPr>
              <a:t> do 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4212376"/>
            <a:ext cx="33377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</a:rPr>
              <a:t>Qual</a:t>
            </a:r>
            <a:r>
              <a:rPr lang="en-US" sz="3200" b="1" i="1" dirty="0" smtClean="0">
                <a:solidFill>
                  <a:srgbClr val="0000FF"/>
                </a:solidFill>
              </a:rPr>
              <a:t> a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promessa</a:t>
            </a:r>
            <a:r>
              <a:rPr lang="en-US" sz="3200" b="1" i="1" dirty="0" smtClean="0">
                <a:solidFill>
                  <a:srgbClr val="0000FF"/>
                </a:solidFill>
              </a:rPr>
              <a:t>?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go_esclarece_diferenca_entre_fundamentalismo_e_fidelidad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050"/>
            <a:ext cx="9144000" cy="605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89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Fidelidade à Palavra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54144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</a:rPr>
              <a:t>Acontecimentos</a:t>
            </a:r>
            <a:r>
              <a:rPr lang="en-US" sz="3200" b="1" i="1" dirty="0" smtClean="0">
                <a:solidFill>
                  <a:srgbClr val="0000FF"/>
                </a:solidFill>
              </a:rPr>
              <a:t> do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evangelho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090059"/>
            <a:ext cx="4949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</a:rPr>
              <a:t>Testemunhos</a:t>
            </a:r>
            <a:r>
              <a:rPr lang="en-US" sz="3200" b="1" i="1" dirty="0" smtClean="0">
                <a:solidFill>
                  <a:srgbClr val="0000FF"/>
                </a:solidFill>
              </a:rPr>
              <a:t> do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evangelho</a:t>
            </a:r>
            <a:endParaRPr lang="en-US" sz="3200" b="1" i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4119270"/>
            <a:ext cx="4494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</a:rPr>
              <a:t>Promessas</a:t>
            </a:r>
            <a:r>
              <a:rPr lang="en-US" sz="3200" b="1" i="1" dirty="0" smtClean="0">
                <a:solidFill>
                  <a:srgbClr val="0000FF"/>
                </a:solidFill>
              </a:rPr>
              <a:t> do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evangelho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5148480"/>
            <a:ext cx="43938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</a:rPr>
              <a:t>Condições</a:t>
            </a:r>
            <a:r>
              <a:rPr lang="en-US" sz="3200" b="1" i="1" dirty="0" smtClean="0">
                <a:solidFill>
                  <a:srgbClr val="0000FF"/>
                </a:solidFill>
              </a:rPr>
              <a:t> do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evangelho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o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" b="1"/>
          <a:stretch/>
        </p:blipFill>
        <p:spPr>
          <a:xfrm>
            <a:off x="0" y="764704"/>
            <a:ext cx="9181885" cy="6093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89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Fidelidade à Palavra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733907"/>
            <a:ext cx="7806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Proclamar</a:t>
            </a:r>
            <a:r>
              <a:rPr lang="en-US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o Jesus </a:t>
            </a:r>
            <a:r>
              <a:rPr lang="en-US" sz="4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verdadeiro</a:t>
            </a: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958043"/>
            <a:ext cx="2602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Histórico</a:t>
            </a: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822139"/>
            <a:ext cx="2797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Teológico</a:t>
            </a: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686235"/>
            <a:ext cx="445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Contemporâneo</a:t>
            </a: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_comunha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210"/>
            <a:ext cx="9144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523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Efeito Pentecostes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3300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Aprendia</a:t>
            </a:r>
            <a:endParaRPr lang="en-US" sz="6000" b="1" i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328990"/>
            <a:ext cx="2630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Amava</a:t>
            </a:r>
            <a:endParaRPr lang="en-US" sz="6000" b="1" i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3317212"/>
            <a:ext cx="3094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Adorava</a:t>
            </a:r>
            <a:endParaRPr lang="en-US" sz="6000" b="1" i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293657"/>
            <a:ext cx="4058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Evangelista</a:t>
            </a:r>
            <a:endParaRPr lang="en-US" sz="6000" b="1" i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305434"/>
            <a:ext cx="6273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Alegre</a:t>
            </a:r>
            <a:r>
              <a:rPr lang="en-US" sz="6000" b="1" i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e </a:t>
            </a:r>
            <a:r>
              <a:rPr lang="en-US" sz="6000" b="1" i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reverente</a:t>
            </a:r>
            <a:endParaRPr lang="en-US" sz="6000" b="1" i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1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2222"/>
          <a:stretch/>
        </p:blipFill>
        <p:spPr>
          <a:xfrm>
            <a:off x="-36513" y="908721"/>
            <a:ext cx="9217025" cy="594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Em Jerusalém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50397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Escrevi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primeiro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livro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ó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Teófilo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relatando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todas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cousas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Jesus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começou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fazer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e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ensinar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até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depois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haver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dado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mandamentos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por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intermédio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Espírito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Santo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apóstolos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escolhera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foi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levado</a:t>
            </a:r>
            <a:r>
              <a:rPr lang="en-US" sz="2400" i="1" dirty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às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alturas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estes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também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depois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ter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padecido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se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apresentou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vivo, com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muitas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provas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incontestáveis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aparecendo-lhes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durante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quarenta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falando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cousas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concernentes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reino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Deus. E,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comendo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com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eles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determinou-lhes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não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se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ausentassem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Jerusalém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mas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esperassem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promessa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do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Pai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a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qual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disse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ele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de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mim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ouvistes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Porque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João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verdade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batizou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com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água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, mas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vós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sereis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batizados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com o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Espírito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Santo,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não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muito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depois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destes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dias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.” </a:t>
            </a:r>
            <a:r>
              <a:rPr lang="en-US" sz="2400" i="1" dirty="0" err="1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Lc</a:t>
            </a:r>
            <a:r>
              <a:rPr lang="en-US" sz="2400" i="1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1:1-5</a:t>
            </a:r>
            <a:endParaRPr lang="en-US" sz="2400" i="1" dirty="0">
              <a:solidFill>
                <a:srgbClr val="0000FF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502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2222"/>
          <a:stretch/>
        </p:blipFill>
        <p:spPr>
          <a:xfrm>
            <a:off x="-36513" y="908721"/>
            <a:ext cx="9217025" cy="594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Em Jerusalém</a:t>
            </a:r>
          </a:p>
        </p:txBody>
      </p:sp>
    </p:spTree>
    <p:extLst>
      <p:ext uri="{BB962C8B-B14F-4D97-AF65-F5344CB8AC3E}">
        <p14:creationId xmlns:p14="http://schemas.microsoft.com/office/powerpoint/2010/main" val="160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Em Jerusalém</a:t>
            </a:r>
          </a:p>
        </p:txBody>
      </p:sp>
      <p:pic>
        <p:nvPicPr>
          <p:cNvPr id="3" name="Picture 2" descr="interrogaca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55031" cy="5529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5229200"/>
            <a:ext cx="3591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Curiosidade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1340768"/>
            <a:ext cx="3507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Expectativa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6121" y="3789040"/>
            <a:ext cx="3627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Impaciência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811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94"/>
          <a:stretch/>
        </p:blipFill>
        <p:spPr>
          <a:xfrm>
            <a:off x="-36512" y="736711"/>
            <a:ext cx="9157838" cy="61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Ascensão</a:t>
            </a:r>
          </a:p>
        </p:txBody>
      </p:sp>
    </p:spTree>
    <p:extLst>
      <p:ext uri="{BB962C8B-B14F-4D97-AF65-F5344CB8AC3E}">
        <p14:creationId xmlns:p14="http://schemas.microsoft.com/office/powerpoint/2010/main" val="36156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censao de Jes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873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Valor / Significado ?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587" y="1412776"/>
            <a:ext cx="26053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Anjos</a:t>
            </a:r>
            <a:endParaRPr lang="x-none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g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r="20671"/>
          <a:stretch/>
        </p:blipFill>
        <p:spPr>
          <a:xfrm>
            <a:off x="-1" y="836712"/>
            <a:ext cx="9144001" cy="6021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831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Substituição de Judas – At. 1:15-26</a:t>
            </a:r>
          </a:p>
        </p:txBody>
      </p:sp>
    </p:spTree>
    <p:extLst>
      <p:ext uri="{BB962C8B-B14F-4D97-AF65-F5344CB8AC3E}">
        <p14:creationId xmlns:p14="http://schemas.microsoft.com/office/powerpoint/2010/main" val="32415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stivals-pentecost-dove-fire-370x27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0" y="572774"/>
            <a:ext cx="9144000" cy="6433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39279"/>
            <a:ext cx="463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 de Pentecostes</a:t>
            </a:r>
          </a:p>
        </p:txBody>
      </p:sp>
    </p:spTree>
    <p:extLst>
      <p:ext uri="{BB962C8B-B14F-4D97-AF65-F5344CB8AC3E}">
        <p14:creationId xmlns:p14="http://schemas.microsoft.com/office/powerpoint/2010/main" val="22726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5134</TotalTime>
  <Words>1336</Words>
  <Application>Microsoft Office PowerPoint</Application>
  <PresentationFormat>Apresentação na tela (4:3)</PresentationFormat>
  <Paragraphs>388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Myriad Arabic</vt:lpstr>
      <vt:lpstr>Calibri</vt:lpstr>
      <vt:lpstr>Arial</vt:lpstr>
      <vt:lpstr>Chalkboard SE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Luciano Portilho Troncoso</cp:lastModifiedBy>
  <cp:revision>99</cp:revision>
  <dcterms:created xsi:type="dcterms:W3CDTF">2015-02-04T17:18:02Z</dcterms:created>
  <dcterms:modified xsi:type="dcterms:W3CDTF">2016-03-09T19:05:52Z</dcterms:modified>
</cp:coreProperties>
</file>