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4" r:id="rId3"/>
    <p:sldId id="304" r:id="rId4"/>
    <p:sldId id="288" r:id="rId5"/>
    <p:sldId id="289" r:id="rId6"/>
    <p:sldId id="299" r:id="rId7"/>
    <p:sldId id="256" r:id="rId8"/>
    <p:sldId id="298" r:id="rId9"/>
    <p:sldId id="303" r:id="rId10"/>
    <p:sldId id="293" r:id="rId11"/>
    <p:sldId id="302" r:id="rId12"/>
    <p:sldId id="296" r:id="rId13"/>
    <p:sldId id="257" r:id="rId14"/>
    <p:sldId id="259" r:id="rId15"/>
    <p:sldId id="276" r:id="rId16"/>
    <p:sldId id="260" r:id="rId17"/>
    <p:sldId id="29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525FC-D1DE-48AD-A4FA-C92D1A2169DD}" v="117" dt="2024-05-26T13:03:3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1" autoAdjust="0"/>
    <p:restoredTop sz="86085" autoAdjust="0"/>
  </p:normalViewPr>
  <p:slideViewPr>
    <p:cSldViewPr snapToGrid="0">
      <p:cViewPr varScale="1">
        <p:scale>
          <a:sx n="56" d="100"/>
          <a:sy n="56" d="100"/>
        </p:scale>
        <p:origin x="69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Buarque" userId="b3693939048b7a5b" providerId="LiveId" clId="{7DC525FC-D1DE-48AD-A4FA-C92D1A2169DD}"/>
    <pc:docChg chg="undo custSel modSld sldOrd">
      <pc:chgData name="André Buarque" userId="b3693939048b7a5b" providerId="LiveId" clId="{7DC525FC-D1DE-48AD-A4FA-C92D1A2169DD}" dt="2024-05-26T13:53:48.048" v="1195" actId="113"/>
      <pc:docMkLst>
        <pc:docMk/>
      </pc:docMkLst>
      <pc:sldChg chg="delSp mod delAnim modNotesTx">
        <pc:chgData name="André Buarque" userId="b3693939048b7a5b" providerId="LiveId" clId="{7DC525FC-D1DE-48AD-A4FA-C92D1A2169DD}" dt="2024-05-26T13:36:11.620" v="900" actId="20577"/>
        <pc:sldMkLst>
          <pc:docMk/>
          <pc:sldMk cId="3366317877" sldId="256"/>
        </pc:sldMkLst>
        <pc:spChg chg="del">
          <ac:chgData name="André Buarque" userId="b3693939048b7a5b" providerId="LiveId" clId="{7DC525FC-D1DE-48AD-A4FA-C92D1A2169DD}" dt="2024-05-21T19:08:38.802" v="488" actId="478"/>
          <ac:spMkLst>
            <pc:docMk/>
            <pc:sldMk cId="3366317877" sldId="256"/>
            <ac:spMk id="3" creationId="{9650DDAA-7F81-085D-221B-D5CD04DD8203}"/>
          </ac:spMkLst>
        </pc:spChg>
      </pc:sldChg>
      <pc:sldChg chg="modSp mod">
        <pc:chgData name="André Buarque" userId="b3693939048b7a5b" providerId="LiveId" clId="{7DC525FC-D1DE-48AD-A4FA-C92D1A2169DD}" dt="2024-05-26T13:07:13.569" v="840" actId="255"/>
        <pc:sldMkLst>
          <pc:docMk/>
          <pc:sldMk cId="1953926278" sldId="276"/>
        </pc:sldMkLst>
        <pc:spChg chg="mod">
          <ac:chgData name="André Buarque" userId="b3693939048b7a5b" providerId="LiveId" clId="{7DC525FC-D1DE-48AD-A4FA-C92D1A2169DD}" dt="2024-05-26T13:07:13.569" v="840" actId="255"/>
          <ac:spMkLst>
            <pc:docMk/>
            <pc:sldMk cId="1953926278" sldId="276"/>
            <ac:spMk id="6" creationId="{1B91D28F-BB50-38BD-D211-9EDA123873CC}"/>
          </ac:spMkLst>
        </pc:spChg>
      </pc:sldChg>
      <pc:sldChg chg="ord">
        <pc:chgData name="André Buarque" userId="b3693939048b7a5b" providerId="LiveId" clId="{7DC525FC-D1DE-48AD-A4FA-C92D1A2169DD}" dt="2024-05-26T13:13:28.764" v="849"/>
        <pc:sldMkLst>
          <pc:docMk/>
          <pc:sldMk cId="0" sldId="288"/>
        </pc:sldMkLst>
      </pc:sldChg>
      <pc:sldChg chg="ord">
        <pc:chgData name="André Buarque" userId="b3693939048b7a5b" providerId="LiveId" clId="{7DC525FC-D1DE-48AD-A4FA-C92D1A2169DD}" dt="2024-05-26T13:13:34.639" v="851"/>
        <pc:sldMkLst>
          <pc:docMk/>
          <pc:sldMk cId="762412118" sldId="289"/>
        </pc:sldMkLst>
      </pc:sldChg>
      <pc:sldChg chg="addSp delSp modSp mod modNotesTx">
        <pc:chgData name="André Buarque" userId="b3693939048b7a5b" providerId="LiveId" clId="{7DC525FC-D1DE-48AD-A4FA-C92D1A2169DD}" dt="2024-05-26T13:09:09.876" v="847" actId="20577"/>
        <pc:sldMkLst>
          <pc:docMk/>
          <pc:sldMk cId="3062946084" sldId="292"/>
        </pc:sldMkLst>
        <pc:picChg chg="add mod">
          <ac:chgData name="André Buarque" userId="b3693939048b7a5b" providerId="LiveId" clId="{7DC525FC-D1DE-48AD-A4FA-C92D1A2169DD}" dt="2024-05-21T19:13:20.922" v="492"/>
          <ac:picMkLst>
            <pc:docMk/>
            <pc:sldMk cId="3062946084" sldId="292"/>
            <ac:picMk id="2" creationId="{2241F2C1-133A-FC69-5849-B5D9E8E15145}"/>
          </ac:picMkLst>
        </pc:picChg>
        <pc:picChg chg="add mod">
          <ac:chgData name="André Buarque" userId="b3693939048b7a5b" providerId="LiveId" clId="{7DC525FC-D1DE-48AD-A4FA-C92D1A2169DD}" dt="2024-05-21T19:14:03.770" v="493"/>
          <ac:picMkLst>
            <pc:docMk/>
            <pc:sldMk cId="3062946084" sldId="292"/>
            <ac:picMk id="3" creationId="{CA865B90-EF62-1586-05A4-EA48354723D6}"/>
          </ac:picMkLst>
        </pc:picChg>
        <pc:picChg chg="del">
          <ac:chgData name="André Buarque" userId="b3693939048b7a5b" providerId="LiveId" clId="{7DC525FC-D1DE-48AD-A4FA-C92D1A2169DD}" dt="2024-05-21T19:12:35.898" v="491" actId="478"/>
          <ac:picMkLst>
            <pc:docMk/>
            <pc:sldMk cId="3062946084" sldId="292"/>
            <ac:picMk id="4" creationId="{88F791D5-96D1-6887-8D9F-965CFB65FAAB}"/>
          </ac:picMkLst>
        </pc:picChg>
        <pc:picChg chg="add del">
          <ac:chgData name="André Buarque" userId="b3693939048b7a5b" providerId="LiveId" clId="{7DC525FC-D1DE-48AD-A4FA-C92D1A2169DD}" dt="2024-05-21T19:12:33.211" v="490" actId="478"/>
          <ac:picMkLst>
            <pc:docMk/>
            <pc:sldMk cId="3062946084" sldId="292"/>
            <ac:picMk id="5" creationId="{61D381CD-EBE2-A0D9-D31E-409FE68BCA96}"/>
          </ac:picMkLst>
        </pc:picChg>
      </pc:sldChg>
      <pc:sldChg chg="modSp mod">
        <pc:chgData name="André Buarque" userId="b3693939048b7a5b" providerId="LiveId" clId="{7DC525FC-D1DE-48AD-A4FA-C92D1A2169DD}" dt="2024-05-26T13:53:48.048" v="1195" actId="113"/>
        <pc:sldMkLst>
          <pc:docMk/>
          <pc:sldMk cId="3278116916" sldId="293"/>
        </pc:sldMkLst>
        <pc:spChg chg="mod">
          <ac:chgData name="André Buarque" userId="b3693939048b7a5b" providerId="LiveId" clId="{7DC525FC-D1DE-48AD-A4FA-C92D1A2169DD}" dt="2024-05-26T13:53:48.048" v="1195" actId="113"/>
          <ac:spMkLst>
            <pc:docMk/>
            <pc:sldMk cId="3278116916" sldId="293"/>
            <ac:spMk id="2" creationId="{FCFA930A-A462-4233-B3E8-95775E55B92F}"/>
          </ac:spMkLst>
        </pc:spChg>
      </pc:sldChg>
      <pc:sldChg chg="addSp modSp mod ord modAnim modNotesTx">
        <pc:chgData name="André Buarque" userId="b3693939048b7a5b" providerId="LiveId" clId="{7DC525FC-D1DE-48AD-A4FA-C92D1A2169DD}" dt="2024-05-21T19:07:03.043" v="486"/>
        <pc:sldMkLst>
          <pc:docMk/>
          <pc:sldMk cId="3583714556" sldId="298"/>
        </pc:sldMkLst>
        <pc:spChg chg="add mod">
          <ac:chgData name="André Buarque" userId="b3693939048b7a5b" providerId="LiveId" clId="{7DC525FC-D1DE-48AD-A4FA-C92D1A2169DD}" dt="2024-05-21T19:04:37.161" v="483" actId="164"/>
          <ac:spMkLst>
            <pc:docMk/>
            <pc:sldMk cId="3583714556" sldId="298"/>
            <ac:spMk id="3" creationId="{467B0051-7CDC-FAD8-2A76-3CEF7CCFBEC5}"/>
          </ac:spMkLst>
        </pc:spChg>
        <pc:spChg chg="mod">
          <ac:chgData name="André Buarque" userId="b3693939048b7a5b" providerId="LiveId" clId="{7DC525FC-D1DE-48AD-A4FA-C92D1A2169DD}" dt="2024-05-21T19:01:42.255" v="357" actId="1035"/>
          <ac:spMkLst>
            <pc:docMk/>
            <pc:sldMk cId="3583714556" sldId="298"/>
            <ac:spMk id="4" creationId="{72445B99-01D2-69E0-4F1F-822490537BD9}"/>
          </ac:spMkLst>
        </pc:spChg>
        <pc:grpChg chg="add mod">
          <ac:chgData name="André Buarque" userId="b3693939048b7a5b" providerId="LiveId" clId="{7DC525FC-D1DE-48AD-A4FA-C92D1A2169DD}" dt="2024-05-21T19:04:37.161" v="483" actId="164"/>
          <ac:grpSpMkLst>
            <pc:docMk/>
            <pc:sldMk cId="3583714556" sldId="298"/>
            <ac:grpSpMk id="6" creationId="{F8184C07-D0FC-C5FB-CA61-28FC9F7D369C}"/>
          </ac:grpSpMkLst>
        </pc:grpChg>
        <pc:picChg chg="mod">
          <ac:chgData name="André Buarque" userId="b3693939048b7a5b" providerId="LiveId" clId="{7DC525FC-D1DE-48AD-A4FA-C92D1A2169DD}" dt="2024-05-21T19:01:50.627" v="380" actId="1036"/>
          <ac:picMkLst>
            <pc:docMk/>
            <pc:sldMk cId="3583714556" sldId="298"/>
            <ac:picMk id="1025" creationId="{5C8F2730-BD87-8055-5B95-A563680D6238}"/>
          </ac:picMkLst>
        </pc:picChg>
        <pc:picChg chg="add mod">
          <ac:chgData name="André Buarque" userId="b3693939048b7a5b" providerId="LiveId" clId="{7DC525FC-D1DE-48AD-A4FA-C92D1A2169DD}" dt="2024-05-21T19:04:37.161" v="483" actId="164"/>
          <ac:picMkLst>
            <pc:docMk/>
            <pc:sldMk cId="3583714556" sldId="298"/>
            <ac:picMk id="1026" creationId="{05FFADA2-B99D-56BC-A88A-4E5A3F91C734}"/>
          </ac:picMkLst>
        </pc:picChg>
      </pc:sldChg>
      <pc:sldChg chg="addSp delSp modSp mod delAnim modAnim">
        <pc:chgData name="André Buarque" userId="b3693939048b7a5b" providerId="LiveId" clId="{7DC525FC-D1DE-48AD-A4FA-C92D1A2169DD}" dt="2024-05-26T12:51:27.503" v="776"/>
        <pc:sldMkLst>
          <pc:docMk/>
          <pc:sldMk cId="2764041921" sldId="299"/>
        </pc:sldMkLst>
        <pc:spChg chg="mod">
          <ac:chgData name="André Buarque" userId="b3693939048b7a5b" providerId="LiveId" clId="{7DC525FC-D1DE-48AD-A4FA-C92D1A2169DD}" dt="2024-05-26T12:50:12.960" v="768" actId="164"/>
          <ac:spMkLst>
            <pc:docMk/>
            <pc:sldMk cId="2764041921" sldId="299"/>
            <ac:spMk id="3" creationId="{6BDF4036-868E-E4C5-6D8A-62D29452675B}"/>
          </ac:spMkLst>
        </pc:spChg>
        <pc:spChg chg="mod">
          <ac:chgData name="André Buarque" userId="b3693939048b7a5b" providerId="LiveId" clId="{7DC525FC-D1DE-48AD-A4FA-C92D1A2169DD}" dt="2024-05-26T12:50:26.085" v="769" actId="164"/>
          <ac:spMkLst>
            <pc:docMk/>
            <pc:sldMk cId="2764041921" sldId="299"/>
            <ac:spMk id="4" creationId="{A9E13966-1C91-6D36-2EA1-8F74F2FCE70A}"/>
          </ac:spMkLst>
        </pc:spChg>
        <pc:spChg chg="mod">
          <ac:chgData name="André Buarque" userId="b3693939048b7a5b" providerId="LiveId" clId="{7DC525FC-D1DE-48AD-A4FA-C92D1A2169DD}" dt="2024-05-26T12:50:43.115" v="771" actId="164"/>
          <ac:spMkLst>
            <pc:docMk/>
            <pc:sldMk cId="2764041921" sldId="299"/>
            <ac:spMk id="7" creationId="{A70A0213-5832-0E5A-AC45-F47490FA571C}"/>
          </ac:spMkLst>
        </pc:spChg>
        <pc:spChg chg="del">
          <ac:chgData name="André Buarque" userId="b3693939048b7a5b" providerId="LiveId" clId="{7DC525FC-D1DE-48AD-A4FA-C92D1A2169DD}" dt="2024-05-26T12:42:05.128" v="498" actId="478"/>
          <ac:spMkLst>
            <pc:docMk/>
            <pc:sldMk cId="2764041921" sldId="299"/>
            <ac:spMk id="9" creationId="{78A70F9C-0765-A39B-FE3F-2C934D1CB605}"/>
          </ac:spMkLst>
        </pc:spChg>
        <pc:spChg chg="mod">
          <ac:chgData name="André Buarque" userId="b3693939048b7a5b" providerId="LiveId" clId="{7DC525FC-D1DE-48AD-A4FA-C92D1A2169DD}" dt="2024-05-26T12:47:48.744" v="723" actId="1035"/>
          <ac:spMkLst>
            <pc:docMk/>
            <pc:sldMk cId="2764041921" sldId="299"/>
            <ac:spMk id="11" creationId="{BF162866-C5CA-C021-3984-6668072CB1BE}"/>
          </ac:spMkLst>
        </pc:spChg>
        <pc:spChg chg="add mod">
          <ac:chgData name="André Buarque" userId="b3693939048b7a5b" providerId="LiveId" clId="{7DC525FC-D1DE-48AD-A4FA-C92D1A2169DD}" dt="2024-05-26T12:48:31.998" v="765" actId="113"/>
          <ac:spMkLst>
            <pc:docMk/>
            <pc:sldMk cId="2764041921" sldId="299"/>
            <ac:spMk id="13" creationId="{E48FFA3A-55D1-C010-6A4D-1FE067267B81}"/>
          </ac:spMkLst>
        </pc:spChg>
        <pc:grpChg chg="add mod">
          <ac:chgData name="André Buarque" userId="b3693939048b7a5b" providerId="LiveId" clId="{7DC525FC-D1DE-48AD-A4FA-C92D1A2169DD}" dt="2024-05-26T12:50:12.960" v="768" actId="164"/>
          <ac:grpSpMkLst>
            <pc:docMk/>
            <pc:sldMk cId="2764041921" sldId="299"/>
            <ac:grpSpMk id="14" creationId="{C0031795-89EF-18F9-53AA-1C0E89EACF8B}"/>
          </ac:grpSpMkLst>
        </pc:grpChg>
        <pc:grpChg chg="add mod">
          <ac:chgData name="André Buarque" userId="b3693939048b7a5b" providerId="LiveId" clId="{7DC525FC-D1DE-48AD-A4FA-C92D1A2169DD}" dt="2024-05-26T12:50:26.085" v="769" actId="164"/>
          <ac:grpSpMkLst>
            <pc:docMk/>
            <pc:sldMk cId="2764041921" sldId="299"/>
            <ac:grpSpMk id="15" creationId="{2C7268E2-4D12-6435-4D33-DA8FFD3C392C}"/>
          </ac:grpSpMkLst>
        </pc:grpChg>
        <pc:grpChg chg="add mod">
          <ac:chgData name="André Buarque" userId="b3693939048b7a5b" providerId="LiveId" clId="{7DC525FC-D1DE-48AD-A4FA-C92D1A2169DD}" dt="2024-05-26T12:50:43.115" v="771" actId="164"/>
          <ac:grpSpMkLst>
            <pc:docMk/>
            <pc:sldMk cId="2764041921" sldId="299"/>
            <ac:grpSpMk id="16" creationId="{07252CD3-9B9D-2A86-ADD4-832931D2A252}"/>
          </ac:grpSpMkLst>
        </pc:grpChg>
        <pc:picChg chg="mod">
          <ac:chgData name="André Buarque" userId="b3693939048b7a5b" providerId="LiveId" clId="{7DC525FC-D1DE-48AD-A4FA-C92D1A2169DD}" dt="2024-05-26T12:50:12.960" v="768" actId="164"/>
          <ac:picMkLst>
            <pc:docMk/>
            <pc:sldMk cId="2764041921" sldId="299"/>
            <ac:picMk id="2" creationId="{CAC2FBB4-39A8-3219-5A18-0E292FE26A9A}"/>
          </ac:picMkLst>
        </pc:picChg>
        <pc:picChg chg="mod">
          <ac:chgData name="André Buarque" userId="b3693939048b7a5b" providerId="LiveId" clId="{7DC525FC-D1DE-48AD-A4FA-C92D1A2169DD}" dt="2024-05-26T12:50:26.085" v="769" actId="164"/>
          <ac:picMkLst>
            <pc:docMk/>
            <pc:sldMk cId="2764041921" sldId="299"/>
            <ac:picMk id="5" creationId="{F849A86A-9D2C-C4CD-B5AD-B019C64A5566}"/>
          </ac:picMkLst>
        </pc:picChg>
        <pc:picChg chg="mod">
          <ac:chgData name="André Buarque" userId="b3693939048b7a5b" providerId="LiveId" clId="{7DC525FC-D1DE-48AD-A4FA-C92D1A2169DD}" dt="2024-05-26T12:50:43.115" v="771" actId="164"/>
          <ac:picMkLst>
            <pc:docMk/>
            <pc:sldMk cId="2764041921" sldId="299"/>
            <ac:picMk id="6" creationId="{8433EFA5-8E01-1043-F55B-18D38D400C6D}"/>
          </ac:picMkLst>
        </pc:picChg>
        <pc:picChg chg="del mod">
          <ac:chgData name="André Buarque" userId="b3693939048b7a5b" providerId="LiveId" clId="{7DC525FC-D1DE-48AD-A4FA-C92D1A2169DD}" dt="2024-05-26T12:49:08.761" v="766" actId="478"/>
          <ac:picMkLst>
            <pc:docMk/>
            <pc:sldMk cId="2764041921" sldId="299"/>
            <ac:picMk id="8" creationId="{504A02E2-8F4A-E84B-738D-BC52726D7482}"/>
          </ac:picMkLst>
        </pc:picChg>
        <pc:picChg chg="mod">
          <ac:chgData name="André Buarque" userId="b3693939048b7a5b" providerId="LiveId" clId="{7DC525FC-D1DE-48AD-A4FA-C92D1A2169DD}" dt="2024-05-26T12:50:33.366" v="770" actId="1076"/>
          <ac:picMkLst>
            <pc:docMk/>
            <pc:sldMk cId="2764041921" sldId="299"/>
            <ac:picMk id="10" creationId="{8E169187-AC25-8213-3DA0-DA959A7059BF}"/>
          </ac:picMkLst>
        </pc:picChg>
      </pc:sldChg>
      <pc:sldChg chg="delSp modSp mod delAnim">
        <pc:chgData name="André Buarque" userId="b3693939048b7a5b" providerId="LiveId" clId="{7DC525FC-D1DE-48AD-A4FA-C92D1A2169DD}" dt="2024-05-26T13:03:37.881" v="839" actId="1035"/>
        <pc:sldMkLst>
          <pc:docMk/>
          <pc:sldMk cId="1493135536" sldId="302"/>
        </pc:sldMkLst>
        <pc:spChg chg="del mod">
          <ac:chgData name="André Buarque" userId="b3693939048b7a5b" providerId="LiveId" clId="{7DC525FC-D1DE-48AD-A4FA-C92D1A2169DD}" dt="2024-05-26T13:03:22.913" v="777" actId="478"/>
          <ac:spMkLst>
            <pc:docMk/>
            <pc:sldMk cId="1493135536" sldId="302"/>
            <ac:spMk id="3" creationId="{38F9A731-A44E-42A4-AE32-C723143DAC41}"/>
          </ac:spMkLst>
        </pc:spChg>
        <pc:picChg chg="mod">
          <ac:chgData name="André Buarque" userId="b3693939048b7a5b" providerId="LiveId" clId="{7DC525FC-D1DE-48AD-A4FA-C92D1A2169DD}" dt="2024-05-26T13:03:37.881" v="839" actId="1035"/>
          <ac:picMkLst>
            <pc:docMk/>
            <pc:sldMk cId="1493135536" sldId="302"/>
            <ac:picMk id="5" creationId="{B2285B0A-2E7C-7D90-BA6C-A81E34A713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16678-6337-45B1-ADA3-CEDF53B8FC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6A3C56A-7B24-4CD6-A7A1-61918F40DB42}">
      <dgm:prSet phldrT="[Texto]" custT="1"/>
      <dgm:spPr/>
      <dgm:t>
        <a:bodyPr/>
        <a:lstStyle/>
        <a:p>
          <a:pPr algn="l"/>
          <a:r>
            <a:rPr lang="pt-BR" sz="4000" dirty="0"/>
            <a:t>Fermento no sentido literal</a:t>
          </a:r>
        </a:p>
      </dgm:t>
    </dgm:pt>
    <dgm:pt modelId="{A1BFFD61-5551-49B8-94AB-7B5851347C88}" type="parTrans" cxnId="{07C54AFF-1A45-4182-BFDE-85FE3F3679C1}">
      <dgm:prSet/>
      <dgm:spPr/>
      <dgm:t>
        <a:bodyPr/>
        <a:lstStyle/>
        <a:p>
          <a:endParaRPr lang="pt-BR"/>
        </a:p>
      </dgm:t>
    </dgm:pt>
    <dgm:pt modelId="{A1F64728-7EAF-4A0D-8902-E7AD08447BF6}" type="sibTrans" cxnId="{07C54AFF-1A45-4182-BFDE-85FE3F3679C1}">
      <dgm:prSet/>
      <dgm:spPr/>
      <dgm:t>
        <a:bodyPr/>
        <a:lstStyle/>
        <a:p>
          <a:endParaRPr lang="pt-BR"/>
        </a:p>
      </dgm:t>
    </dgm:pt>
    <dgm:pt modelId="{89AF5D86-10B3-467A-8DD3-E2B2938FD5E8}">
      <dgm:prSet phldrT="[Texto]" custT="1"/>
      <dgm:spPr/>
      <dgm:t>
        <a:bodyPr/>
        <a:lstStyle/>
        <a:p>
          <a:r>
            <a:rPr lang="pt-BR" sz="3600" i="1" dirty="0"/>
            <a:t>O fermento propriamente dito.</a:t>
          </a:r>
        </a:p>
      </dgm:t>
    </dgm:pt>
    <dgm:pt modelId="{1AFCD86E-F7FD-4933-B96C-9114196B3029}" type="parTrans" cxnId="{22B1FF81-D1B6-4108-AC7B-34273D7BCCE2}">
      <dgm:prSet/>
      <dgm:spPr/>
      <dgm:t>
        <a:bodyPr/>
        <a:lstStyle/>
        <a:p>
          <a:endParaRPr lang="pt-BR"/>
        </a:p>
      </dgm:t>
    </dgm:pt>
    <dgm:pt modelId="{EB76D47A-1CFC-4188-8979-82C6460FF69C}" type="sibTrans" cxnId="{22B1FF81-D1B6-4108-AC7B-34273D7BCCE2}">
      <dgm:prSet/>
      <dgm:spPr/>
      <dgm:t>
        <a:bodyPr/>
        <a:lstStyle/>
        <a:p>
          <a:endParaRPr lang="pt-BR"/>
        </a:p>
      </dgm:t>
    </dgm:pt>
    <dgm:pt modelId="{01EDC475-9FC4-4F8F-A544-7773E4518438}">
      <dgm:prSet phldrT="[Texto]" custT="1"/>
      <dgm:spPr/>
      <dgm:t>
        <a:bodyPr/>
        <a:lstStyle/>
        <a:p>
          <a:r>
            <a:rPr lang="pt-BR" sz="4000" dirty="0"/>
            <a:t>Fermento no sentido figurado</a:t>
          </a:r>
        </a:p>
      </dgm:t>
    </dgm:pt>
    <dgm:pt modelId="{44971B41-7BFF-4199-B82F-A1F0DDF50B49}" type="parTrans" cxnId="{08C4CDC4-A54F-4008-89D3-F6F25B45B122}">
      <dgm:prSet/>
      <dgm:spPr/>
      <dgm:t>
        <a:bodyPr/>
        <a:lstStyle/>
        <a:p>
          <a:endParaRPr lang="pt-BR"/>
        </a:p>
      </dgm:t>
    </dgm:pt>
    <dgm:pt modelId="{4E03C297-56A5-422E-BD88-9484AFAD26C4}" type="sibTrans" cxnId="{08C4CDC4-A54F-4008-89D3-F6F25B45B122}">
      <dgm:prSet/>
      <dgm:spPr/>
      <dgm:t>
        <a:bodyPr/>
        <a:lstStyle/>
        <a:p>
          <a:endParaRPr lang="pt-BR"/>
        </a:p>
      </dgm:t>
    </dgm:pt>
    <dgm:pt modelId="{CDEE15E1-EBD8-4648-8EA6-4EB35F26849F}">
      <dgm:prSet phldrT="[Texto]" custT="1"/>
      <dgm:spPr/>
      <dgm:t>
        <a:bodyPr/>
        <a:lstStyle/>
        <a:p>
          <a:r>
            <a:rPr lang="pt-BR" sz="3600" i="1" dirty="0"/>
            <a:t>Negativo.</a:t>
          </a:r>
        </a:p>
      </dgm:t>
    </dgm:pt>
    <dgm:pt modelId="{3B13D435-3514-4E49-80C1-AF7209FEE9F4}" type="parTrans" cxnId="{C44F085E-E5FC-4859-B66D-C97072CE2F7C}">
      <dgm:prSet/>
      <dgm:spPr/>
      <dgm:t>
        <a:bodyPr/>
        <a:lstStyle/>
        <a:p>
          <a:endParaRPr lang="pt-BR"/>
        </a:p>
      </dgm:t>
    </dgm:pt>
    <dgm:pt modelId="{9EE1FF21-CA87-4128-80B7-030FB6375063}" type="sibTrans" cxnId="{C44F085E-E5FC-4859-B66D-C97072CE2F7C}">
      <dgm:prSet/>
      <dgm:spPr/>
      <dgm:t>
        <a:bodyPr/>
        <a:lstStyle/>
        <a:p>
          <a:endParaRPr lang="pt-BR"/>
        </a:p>
      </dgm:t>
    </dgm:pt>
    <dgm:pt modelId="{9E0BAFA1-0210-49B5-8C20-57D535B78CBE}">
      <dgm:prSet phldrT="[Texto]" custT="1"/>
      <dgm:spPr/>
      <dgm:t>
        <a:bodyPr/>
        <a:lstStyle/>
        <a:p>
          <a:r>
            <a:rPr lang="pt-BR" sz="3600" i="1" dirty="0"/>
            <a:t>Positivo.</a:t>
          </a:r>
        </a:p>
      </dgm:t>
    </dgm:pt>
    <dgm:pt modelId="{10401A22-3D58-48C3-BBF8-F7A806B2771E}" type="parTrans" cxnId="{627D7555-26C2-4F99-947B-E7B924DC4AFB}">
      <dgm:prSet/>
      <dgm:spPr/>
      <dgm:t>
        <a:bodyPr/>
        <a:lstStyle/>
        <a:p>
          <a:endParaRPr lang="pt-BR"/>
        </a:p>
      </dgm:t>
    </dgm:pt>
    <dgm:pt modelId="{A5FF20E6-31E2-4CCB-865E-563B8AED20FE}" type="sibTrans" cxnId="{627D7555-26C2-4F99-947B-E7B924DC4AFB}">
      <dgm:prSet/>
      <dgm:spPr/>
      <dgm:t>
        <a:bodyPr/>
        <a:lstStyle/>
        <a:p>
          <a:endParaRPr lang="pt-BR"/>
        </a:p>
      </dgm:t>
    </dgm:pt>
    <dgm:pt modelId="{82914E94-4FAD-42D3-A902-86EEEC4C6224}" type="pres">
      <dgm:prSet presAssocID="{D5E16678-6337-45B1-ADA3-CEDF53B8FC6D}" presName="linear" presStyleCnt="0">
        <dgm:presLayoutVars>
          <dgm:animLvl val="lvl"/>
          <dgm:resizeHandles val="exact"/>
        </dgm:presLayoutVars>
      </dgm:prSet>
      <dgm:spPr/>
    </dgm:pt>
    <dgm:pt modelId="{F18FAA47-3F33-4BB6-9D92-A056FFB65F22}" type="pres">
      <dgm:prSet presAssocID="{76A3C56A-7B24-4CD6-A7A1-61918F40DB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EBBB0F-0A72-4071-9C5F-B2AC670DA4AC}" type="pres">
      <dgm:prSet presAssocID="{76A3C56A-7B24-4CD6-A7A1-61918F40DB42}" presName="childText" presStyleLbl="revTx" presStyleIdx="0" presStyleCnt="2">
        <dgm:presLayoutVars>
          <dgm:bulletEnabled val="1"/>
        </dgm:presLayoutVars>
      </dgm:prSet>
      <dgm:spPr/>
    </dgm:pt>
    <dgm:pt modelId="{911D1911-C7FD-419E-8DC2-4C42C5F7F5FE}" type="pres">
      <dgm:prSet presAssocID="{01EDC475-9FC4-4F8F-A544-7773E45184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C3B677A-FED7-40E6-9C1B-A03D2BF994AE}" type="pres">
      <dgm:prSet presAssocID="{01EDC475-9FC4-4F8F-A544-7773E45184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BC6D606-F0F9-4B15-AA4D-1B129E741440}" type="presOf" srcId="{89AF5D86-10B3-467A-8DD3-E2B2938FD5E8}" destId="{5DEBBB0F-0A72-4071-9C5F-B2AC670DA4AC}" srcOrd="0" destOrd="0" presId="urn:microsoft.com/office/officeart/2005/8/layout/vList2"/>
    <dgm:cxn modelId="{59AE821A-2008-410C-90ED-DFC01014E4ED}" type="presOf" srcId="{9E0BAFA1-0210-49B5-8C20-57D535B78CBE}" destId="{AC3B677A-FED7-40E6-9C1B-A03D2BF994AE}" srcOrd="0" destOrd="1" presId="urn:microsoft.com/office/officeart/2005/8/layout/vList2"/>
    <dgm:cxn modelId="{597C0225-5369-492D-81C2-DE530613832D}" type="presOf" srcId="{D5E16678-6337-45B1-ADA3-CEDF53B8FC6D}" destId="{82914E94-4FAD-42D3-A902-86EEEC4C6224}" srcOrd="0" destOrd="0" presId="urn:microsoft.com/office/officeart/2005/8/layout/vList2"/>
    <dgm:cxn modelId="{C44F085E-E5FC-4859-B66D-C97072CE2F7C}" srcId="{01EDC475-9FC4-4F8F-A544-7773E4518438}" destId="{CDEE15E1-EBD8-4648-8EA6-4EB35F26849F}" srcOrd="0" destOrd="0" parTransId="{3B13D435-3514-4E49-80C1-AF7209FEE9F4}" sibTransId="{9EE1FF21-CA87-4128-80B7-030FB6375063}"/>
    <dgm:cxn modelId="{627D7555-26C2-4F99-947B-E7B924DC4AFB}" srcId="{01EDC475-9FC4-4F8F-A544-7773E4518438}" destId="{9E0BAFA1-0210-49B5-8C20-57D535B78CBE}" srcOrd="1" destOrd="0" parTransId="{10401A22-3D58-48C3-BBF8-F7A806B2771E}" sibTransId="{A5FF20E6-31E2-4CCB-865E-563B8AED20FE}"/>
    <dgm:cxn modelId="{22B1FF81-D1B6-4108-AC7B-34273D7BCCE2}" srcId="{76A3C56A-7B24-4CD6-A7A1-61918F40DB42}" destId="{89AF5D86-10B3-467A-8DD3-E2B2938FD5E8}" srcOrd="0" destOrd="0" parTransId="{1AFCD86E-F7FD-4933-B96C-9114196B3029}" sibTransId="{EB76D47A-1CFC-4188-8979-82C6460FF69C}"/>
    <dgm:cxn modelId="{C55A3688-26C3-4F78-A97B-DA551C944D80}" type="presOf" srcId="{76A3C56A-7B24-4CD6-A7A1-61918F40DB42}" destId="{F18FAA47-3F33-4BB6-9D92-A056FFB65F22}" srcOrd="0" destOrd="0" presId="urn:microsoft.com/office/officeart/2005/8/layout/vList2"/>
    <dgm:cxn modelId="{78FAFAAD-3393-47D5-9BA6-54C11CFBD508}" type="presOf" srcId="{01EDC475-9FC4-4F8F-A544-7773E4518438}" destId="{911D1911-C7FD-419E-8DC2-4C42C5F7F5FE}" srcOrd="0" destOrd="0" presId="urn:microsoft.com/office/officeart/2005/8/layout/vList2"/>
    <dgm:cxn modelId="{A32395AE-0526-43A8-9B12-329538552202}" type="presOf" srcId="{CDEE15E1-EBD8-4648-8EA6-4EB35F26849F}" destId="{AC3B677A-FED7-40E6-9C1B-A03D2BF994AE}" srcOrd="0" destOrd="0" presId="urn:microsoft.com/office/officeart/2005/8/layout/vList2"/>
    <dgm:cxn modelId="{08C4CDC4-A54F-4008-89D3-F6F25B45B122}" srcId="{D5E16678-6337-45B1-ADA3-CEDF53B8FC6D}" destId="{01EDC475-9FC4-4F8F-A544-7773E4518438}" srcOrd="1" destOrd="0" parTransId="{44971B41-7BFF-4199-B82F-A1F0DDF50B49}" sibTransId="{4E03C297-56A5-422E-BD88-9484AFAD26C4}"/>
    <dgm:cxn modelId="{07C54AFF-1A45-4182-BFDE-85FE3F3679C1}" srcId="{D5E16678-6337-45B1-ADA3-CEDF53B8FC6D}" destId="{76A3C56A-7B24-4CD6-A7A1-61918F40DB42}" srcOrd="0" destOrd="0" parTransId="{A1BFFD61-5551-49B8-94AB-7B5851347C88}" sibTransId="{A1F64728-7EAF-4A0D-8902-E7AD08447BF6}"/>
    <dgm:cxn modelId="{5E40411C-8708-4BA6-A31D-ABFB34BDA429}" type="presParOf" srcId="{82914E94-4FAD-42D3-A902-86EEEC4C6224}" destId="{F18FAA47-3F33-4BB6-9D92-A056FFB65F22}" srcOrd="0" destOrd="0" presId="urn:microsoft.com/office/officeart/2005/8/layout/vList2"/>
    <dgm:cxn modelId="{604DB898-E698-41AB-A25F-3E38642EBC24}" type="presParOf" srcId="{82914E94-4FAD-42D3-A902-86EEEC4C6224}" destId="{5DEBBB0F-0A72-4071-9C5F-B2AC670DA4AC}" srcOrd="1" destOrd="0" presId="urn:microsoft.com/office/officeart/2005/8/layout/vList2"/>
    <dgm:cxn modelId="{F19EB839-176C-4D69-B5B4-E9D2A2E1916D}" type="presParOf" srcId="{82914E94-4FAD-42D3-A902-86EEEC4C6224}" destId="{911D1911-C7FD-419E-8DC2-4C42C5F7F5FE}" srcOrd="2" destOrd="0" presId="urn:microsoft.com/office/officeart/2005/8/layout/vList2"/>
    <dgm:cxn modelId="{92C94623-4AE5-4852-BAE0-43AD8EA4CF52}" type="presParOf" srcId="{82914E94-4FAD-42D3-A902-86EEEC4C6224}" destId="{AC3B677A-FED7-40E6-9C1B-A03D2BF994A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AA47-3F33-4BB6-9D92-A056FFB65F22}">
      <dsp:nvSpPr>
        <dsp:cNvPr id="0" name=""/>
        <dsp:cNvSpPr/>
      </dsp:nvSpPr>
      <dsp:spPr>
        <a:xfrm>
          <a:off x="0" y="348858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Fermento no sentido literal</a:t>
          </a:r>
        </a:p>
      </dsp:txBody>
      <dsp:txXfrm>
        <a:off x="59399" y="408257"/>
        <a:ext cx="8009202" cy="1098002"/>
      </dsp:txXfrm>
    </dsp:sp>
    <dsp:sp modelId="{5DEBBB0F-0A72-4071-9C5F-B2AC670DA4AC}">
      <dsp:nvSpPr>
        <dsp:cNvPr id="0" name=""/>
        <dsp:cNvSpPr/>
      </dsp:nvSpPr>
      <dsp:spPr>
        <a:xfrm>
          <a:off x="0" y="1565658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i="1" kern="1200" dirty="0"/>
            <a:t>O fermento propriamente dito.</a:t>
          </a:r>
        </a:p>
      </dsp:txBody>
      <dsp:txXfrm>
        <a:off x="0" y="1565658"/>
        <a:ext cx="8128000" cy="1076400"/>
      </dsp:txXfrm>
    </dsp:sp>
    <dsp:sp modelId="{911D1911-C7FD-419E-8DC2-4C42C5F7F5FE}">
      <dsp:nvSpPr>
        <dsp:cNvPr id="0" name=""/>
        <dsp:cNvSpPr/>
      </dsp:nvSpPr>
      <dsp:spPr>
        <a:xfrm>
          <a:off x="0" y="2642058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Fermento no sentido figurado</a:t>
          </a:r>
        </a:p>
      </dsp:txBody>
      <dsp:txXfrm>
        <a:off x="59399" y="2701457"/>
        <a:ext cx="8009202" cy="1098002"/>
      </dsp:txXfrm>
    </dsp:sp>
    <dsp:sp modelId="{AC3B677A-FED7-40E6-9C1B-A03D2BF994AE}">
      <dsp:nvSpPr>
        <dsp:cNvPr id="0" name=""/>
        <dsp:cNvSpPr/>
      </dsp:nvSpPr>
      <dsp:spPr>
        <a:xfrm>
          <a:off x="0" y="3858858"/>
          <a:ext cx="81280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i="1" kern="1200" dirty="0"/>
            <a:t>Negativo.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600" i="1" kern="1200" dirty="0"/>
            <a:t>Positivo.</a:t>
          </a:r>
        </a:p>
      </dsp:txBody>
      <dsp:txXfrm>
        <a:off x="0" y="3858858"/>
        <a:ext cx="8128000" cy="121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8D7A0-3C85-44CB-9C0D-50F13762F65C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D10D-D9B3-4450-A071-A5EB1D287B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25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  <a:p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Essa </a:t>
            </a:r>
            <a:r>
              <a:rPr lang="pt-BR" sz="18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medida</a:t>
            </a:r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equivale a </a:t>
            </a:r>
            <a:r>
              <a:rPr lang="pt-BR" sz="18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13 litros</a:t>
            </a:r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. Logo, </a:t>
            </a:r>
            <a:r>
              <a:rPr lang="pt-BR" sz="18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três medidas </a:t>
            </a:r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representam algo em torno de </a:t>
            </a:r>
            <a:r>
              <a:rPr lang="pt-BR" sz="18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 litros </a:t>
            </a:r>
            <a:r>
              <a:rPr lang="pt-BR" sz="1800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de farinha de trigo.  Pão para mais de </a:t>
            </a:r>
            <a:r>
              <a:rPr lang="pt-BR" sz="1800" b="1" kern="0" dirty="0">
                <a:solidFill>
                  <a:srgbClr val="2C2F3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100 pessoas.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36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0" dirty="0">
                <a:solidFill>
                  <a:srgbClr val="2C2F34"/>
                </a:solidFill>
                <a:effectLst/>
              </a:rPr>
              <a:t>Proporção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7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>
                <a:solidFill>
                  <a:srgbClr val="202124"/>
                </a:solidFill>
                <a:effectLst/>
                <a:latin typeface="Google Sans"/>
              </a:rPr>
              <a:t>O </a:t>
            </a:r>
            <a:r>
              <a:rPr lang="pt-BR" b="0" i="0">
                <a:solidFill>
                  <a:srgbClr val="040C28"/>
                </a:solidFill>
                <a:effectLst/>
                <a:latin typeface="Google Sans"/>
              </a:rPr>
              <a:t>fermento</a:t>
            </a:r>
            <a:r>
              <a:rPr lang="pt-BR" b="0" i="0">
                <a:solidFill>
                  <a:srgbClr val="202124"/>
                </a:solidFill>
                <a:effectLst/>
                <a:latin typeface="Google Sans"/>
              </a:rPr>
              <a:t> representa o desenvolvimento do Reino de Deus dentro de nós.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3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29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b="0" dirty="0"/>
              <a:t>Parábola</a:t>
            </a:r>
            <a:r>
              <a:rPr lang="pt-BR" sz="1600" b="1" dirty="0"/>
              <a:t> pequena e simples, </a:t>
            </a:r>
            <a:r>
              <a:rPr lang="pt-BR" sz="1600" b="0" dirty="0"/>
              <a:t>porém recebeu </a:t>
            </a:r>
            <a:r>
              <a:rPr lang="pt-BR" sz="1600" b="1" dirty="0"/>
              <a:t>muitas interpretações.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kern="0" dirty="0">
                <a:effectLst/>
                <a:ea typeface="Times New Roman" panose="02020603050405020304" pitchFamily="18" charset="0"/>
              </a:rPr>
              <a:t>A Igreja </a:t>
            </a:r>
            <a:r>
              <a:rPr lang="pt-BR" sz="1600" b="1" kern="0" dirty="0">
                <a:effectLst/>
                <a:ea typeface="Times New Roman" panose="02020603050405020304" pitchFamily="18" charset="0"/>
              </a:rPr>
              <a:t>alegorizou</a:t>
            </a:r>
            <a:r>
              <a:rPr lang="pt-BR" sz="1600" kern="0" dirty="0">
                <a:effectLst/>
                <a:ea typeface="Times New Roman" panose="02020603050405020304" pitchFamily="18" charset="0"/>
              </a:rPr>
              <a:t>, praticamente, </a:t>
            </a:r>
            <a:r>
              <a:rPr lang="pt-BR" sz="1600" b="1" kern="0" dirty="0">
                <a:effectLst/>
                <a:ea typeface="Times New Roman" panose="02020603050405020304" pitchFamily="18" charset="0"/>
              </a:rPr>
              <a:t>todos os aspectos </a:t>
            </a:r>
            <a:r>
              <a:rPr lang="pt-BR" sz="1600" kern="0" dirty="0">
                <a:effectLst/>
                <a:ea typeface="Times New Roman" panose="02020603050405020304" pitchFamily="18" charset="0"/>
              </a:rPr>
              <a:t>dessa parábola.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b="1" kern="0" dirty="0">
                <a:effectLst/>
                <a:ea typeface="Times New Roman" panose="02020603050405020304" pitchFamily="18" charset="0"/>
              </a:rPr>
              <a:t>O fermento </a:t>
            </a:r>
            <a:r>
              <a:rPr lang="pt-BR" sz="1600" kern="0" dirty="0">
                <a:effectLst/>
                <a:ea typeface="Times New Roman" panose="02020603050405020304" pitchFamily="18" charset="0"/>
              </a:rPr>
              <a:t>representa</a:t>
            </a:r>
            <a:r>
              <a:rPr lang="pt-BR" sz="1600" b="1" kern="0" dirty="0">
                <a:effectLst/>
                <a:ea typeface="Times New Roman" panose="02020603050405020304" pitchFamily="18" charset="0"/>
              </a:rPr>
              <a:t> o pequeno começo e o crescimento do reino dos céus.</a:t>
            </a:r>
            <a:endParaRPr lang="pt-BR" sz="1600" kern="0" dirty="0">
              <a:effectLst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7D10D-D9B3-4450-A071-A5EB1D287B0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0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800"/>
              </a:spcAft>
            </a:pPr>
            <a:r>
              <a:rPr lang="pt-BR" sz="1200" b="0" dirty="0"/>
              <a:t>O que </a:t>
            </a:r>
            <a:r>
              <a:rPr lang="pt-BR" sz="1200" b="1" dirty="0">
                <a:solidFill>
                  <a:srgbClr val="C00000"/>
                </a:solidFill>
              </a:rPr>
              <a:t>semeia (1</a:t>
            </a:r>
            <a:r>
              <a:rPr lang="pt-BR" sz="1200" b="0" dirty="0">
                <a:solidFill>
                  <a:srgbClr val="C00000"/>
                </a:solidFill>
              </a:rPr>
              <a:t>)</a:t>
            </a:r>
            <a:r>
              <a:rPr lang="pt-BR" sz="1200" b="0" dirty="0"/>
              <a:t> a boa semente é o </a:t>
            </a:r>
            <a:r>
              <a:rPr lang="pt-BR" sz="1200" b="1" dirty="0"/>
              <a:t>FILHO DO HOMEM;</a:t>
            </a:r>
          </a:p>
          <a:p>
            <a:pPr algn="just">
              <a:spcAft>
                <a:spcPts val="800"/>
              </a:spcAft>
            </a:pPr>
            <a:r>
              <a:rPr lang="pt-BR" sz="1200" b="1" dirty="0"/>
              <a:t>³⁸ o </a:t>
            </a:r>
            <a:r>
              <a:rPr lang="pt-BR" sz="1200" b="1" dirty="0">
                <a:solidFill>
                  <a:srgbClr val="C00000"/>
                </a:solidFill>
              </a:rPr>
              <a:t>campo (2)</a:t>
            </a:r>
            <a:r>
              <a:rPr lang="pt-BR" sz="1200" b="1" dirty="0"/>
              <a:t> é o MUNDO; </a:t>
            </a:r>
            <a:r>
              <a:rPr lang="pt-BR" sz="1200" b="1" dirty="0">
                <a:solidFill>
                  <a:schemeClr val="tx1"/>
                </a:solidFill>
              </a:rPr>
              <a:t>a</a:t>
            </a:r>
            <a:r>
              <a:rPr lang="pt-BR" sz="1200" b="1" dirty="0">
                <a:solidFill>
                  <a:srgbClr val="C00000"/>
                </a:solidFill>
              </a:rPr>
              <a:t> boa semente (3) </a:t>
            </a:r>
            <a:r>
              <a:rPr lang="pt-BR" sz="1200" b="1" dirty="0"/>
              <a:t>são os FILHOS DO REINO; o </a:t>
            </a:r>
            <a:r>
              <a:rPr lang="pt-BR" sz="1200" b="1" dirty="0">
                <a:solidFill>
                  <a:srgbClr val="C00000"/>
                </a:solidFill>
              </a:rPr>
              <a:t>joio (4)</a:t>
            </a:r>
            <a:r>
              <a:rPr lang="pt-BR" sz="1200" b="1" dirty="0"/>
              <a:t> são os FILHOS DO MALIGNO;</a:t>
            </a:r>
          </a:p>
          <a:p>
            <a:pPr algn="just">
              <a:spcAft>
                <a:spcPts val="800"/>
              </a:spcAft>
            </a:pPr>
            <a:r>
              <a:rPr lang="pt-BR" sz="1200" b="1" dirty="0"/>
              <a:t>³⁹ o </a:t>
            </a:r>
            <a:r>
              <a:rPr lang="pt-BR" sz="1200" b="1" dirty="0">
                <a:solidFill>
                  <a:srgbClr val="C00000"/>
                </a:solidFill>
              </a:rPr>
              <a:t>inimigo (5)</a:t>
            </a:r>
            <a:r>
              <a:rPr lang="pt-BR" sz="1200" b="1" dirty="0"/>
              <a:t> que o semeou é o DIABO; a </a:t>
            </a:r>
            <a:r>
              <a:rPr lang="pt-BR" sz="1200" b="1" dirty="0">
                <a:solidFill>
                  <a:srgbClr val="C00000"/>
                </a:solidFill>
              </a:rPr>
              <a:t>ceifa (6) </a:t>
            </a:r>
            <a:r>
              <a:rPr lang="pt-BR" sz="1200" b="1" dirty="0"/>
              <a:t>é a CONSUMAÇÃO DO SÉCULO, e os </a:t>
            </a:r>
            <a:r>
              <a:rPr lang="pt-BR" sz="1200" b="1" dirty="0">
                <a:solidFill>
                  <a:srgbClr val="C00000"/>
                </a:solidFill>
              </a:rPr>
              <a:t>ceifeiros (7)</a:t>
            </a:r>
            <a:r>
              <a:rPr lang="pt-BR" sz="1200" b="1" dirty="0"/>
              <a:t> são os ANJOS.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82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i="0" dirty="0">
                <a:solidFill>
                  <a:srgbClr val="555555"/>
                </a:solidFill>
                <a:effectLst/>
                <a:latin typeface="+mn-lt"/>
              </a:rPr>
              <a:t>Fermento químico: 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+mn-lt"/>
              </a:rPr>
              <a:t>é formado por substâncias que reagem entre si na presença de umidade e calor, liberando gás carbônico.</a:t>
            </a:r>
            <a:endParaRPr lang="pt-BR" sz="2000" b="1" kern="0" dirty="0">
              <a:solidFill>
                <a:srgbClr val="2C2F34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dirty="0">
                <a:solidFill>
                  <a:srgbClr val="2C2F34"/>
                </a:solidFill>
                <a:effectLst/>
                <a:latin typeface="+mn-lt"/>
              </a:rPr>
              <a:t>Fermento biológico (curta fermentação)</a:t>
            </a:r>
            <a:r>
              <a:rPr lang="pt-BR" sz="2000" b="0" kern="0" dirty="0">
                <a:solidFill>
                  <a:srgbClr val="2C2F34"/>
                </a:solidFill>
                <a:effectLst/>
                <a:latin typeface="+mn-lt"/>
              </a:rPr>
              <a:t>: são </a:t>
            </a:r>
            <a:r>
              <a:rPr lang="pt-BR" sz="2000" kern="0" dirty="0">
                <a:solidFill>
                  <a:srgbClr val="2C2F34"/>
                </a:solidFill>
                <a:effectLst/>
                <a:latin typeface="+mn-lt"/>
              </a:rPr>
              <a:t>micro-organismo vivos 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+mn-lt"/>
              </a:rPr>
              <a:t>que se alimentam de açúcar e produzem gás carbônico e álcool.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i="0" dirty="0">
                <a:solidFill>
                  <a:srgbClr val="555555"/>
                </a:solidFill>
                <a:effectLst/>
                <a:latin typeface="+mn-lt"/>
              </a:rPr>
              <a:t>Fermento natural (fermentação mais longa): 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+mn-lt"/>
              </a:rPr>
              <a:t>é um tipo especial de fermento obtido a partir de uma mistura de farinha e água, criando uma cultura de microrganismos que fermentam a massa. </a:t>
            </a:r>
            <a:endParaRPr lang="pt-BR" sz="20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Na época de Jesus, utilizava-se uma pequena porção da </a:t>
            </a:r>
            <a:r>
              <a:rPr lang="pt-BR" sz="1200" b="1" dirty="0">
                <a:solidFill>
                  <a:srgbClr val="C00000"/>
                </a:solidFill>
              </a:rPr>
              <a:t>massa já levedada </a:t>
            </a:r>
            <a:r>
              <a:rPr lang="pt-BR" sz="1200" b="1" dirty="0"/>
              <a:t>como fermento para as novas porções de massas.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26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figura do leão em uma situação é usada </a:t>
            </a:r>
            <a:r>
              <a:rPr lang="pt-BR" b="1" dirty="0"/>
              <a:t>como o diabo </a:t>
            </a:r>
            <a:r>
              <a:rPr lang="pt-BR" dirty="0"/>
              <a:t>e em outra é usada </a:t>
            </a:r>
            <a:r>
              <a:rPr lang="pt-BR" b="1" dirty="0"/>
              <a:t>como Jesus.</a:t>
            </a:r>
          </a:p>
          <a:p>
            <a:r>
              <a:rPr lang="pt-BR" b="1" dirty="0"/>
              <a:t>O fermento </a:t>
            </a:r>
            <a:r>
              <a:rPr lang="pt-BR" b="0" dirty="0"/>
              <a:t>é, também, usado de forma </a:t>
            </a:r>
            <a:r>
              <a:rPr lang="pt-BR" b="1" dirty="0"/>
              <a:t>negativa e positiva.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67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5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0" dirty="0"/>
              <a:t>Era necessário </a:t>
            </a:r>
            <a:r>
              <a:rPr lang="pt-BR" sz="2000" b="1" dirty="0"/>
              <a:t>eliminar</a:t>
            </a:r>
            <a:r>
              <a:rPr lang="pt-BR" sz="1800" b="1" dirty="0"/>
              <a:t> a presença do fermento em casa. </a:t>
            </a:r>
            <a:r>
              <a:rPr lang="pt-BR" sz="1800" b="0" dirty="0"/>
              <a:t>Sentido de </a:t>
            </a:r>
            <a:r>
              <a:rPr lang="pt-BR" sz="1800" b="1" dirty="0"/>
              <a:t>purificação.</a:t>
            </a:r>
          </a:p>
          <a:p>
            <a:r>
              <a:rPr lang="pt-BR" sz="1800" b="0" i="0" dirty="0">
                <a:solidFill>
                  <a:srgbClr val="040C28"/>
                </a:solidFill>
                <a:effectLst/>
                <a:latin typeface="Google Sans"/>
              </a:rPr>
              <a:t>Nela, por sete dias, o israelita </a:t>
            </a:r>
            <a:r>
              <a:rPr lang="pt-BR" sz="1800" b="1" i="0" dirty="0">
                <a:solidFill>
                  <a:srgbClr val="040C28"/>
                </a:solidFill>
                <a:effectLst/>
                <a:latin typeface="Google Sans"/>
              </a:rPr>
              <a:t>deveria comer pães sem fermento (asmos) </a:t>
            </a:r>
            <a:r>
              <a:rPr lang="pt-BR" sz="1800" b="0" i="0" dirty="0">
                <a:solidFill>
                  <a:srgbClr val="040C28"/>
                </a:solidFill>
                <a:effectLst/>
                <a:latin typeface="Google Sans"/>
              </a:rPr>
              <a:t>e estar preocupado com a presença do fermento em sua casa</a:t>
            </a:r>
            <a:r>
              <a:rPr lang="pt-BR" sz="18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pt-BR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dirty="0">
                <a:effectLst/>
              </a:rPr>
              <a:t>Foi na época do </a:t>
            </a:r>
            <a:r>
              <a:rPr lang="pt-BR" sz="1800" b="1" i="0" dirty="0">
                <a:solidFill>
                  <a:srgbClr val="C00000"/>
                </a:solidFill>
                <a:effectLst/>
              </a:rPr>
              <a:t>êxodo do Egito </a:t>
            </a:r>
            <a:r>
              <a:rPr lang="pt-BR" sz="1800" b="0" i="0" dirty="0">
                <a:effectLst/>
              </a:rPr>
              <a:t>que o </a:t>
            </a:r>
            <a:r>
              <a:rPr lang="pt-BR" sz="1800" b="1" i="0" dirty="0">
                <a:effectLst/>
              </a:rPr>
              <a:t>pão asmo </a:t>
            </a:r>
            <a:r>
              <a:rPr lang="pt-BR" sz="1800" b="0" i="0" dirty="0">
                <a:effectLst/>
              </a:rPr>
              <a:t>passou a ter um </a:t>
            </a:r>
            <a:r>
              <a:rPr lang="pt-BR" sz="1800" b="1" i="0" dirty="0">
                <a:effectLst/>
              </a:rPr>
              <a:t>significado especial</a:t>
            </a:r>
            <a:r>
              <a:rPr lang="pt-BR" sz="1800" b="0" i="0" dirty="0">
                <a:effectLst/>
              </a:rPr>
              <a:t>, junto do </a:t>
            </a:r>
            <a:r>
              <a:rPr lang="pt-BR" sz="1800" b="1" i="0" dirty="0">
                <a:effectLst/>
              </a:rPr>
              <a:t>cordeiro assado </a:t>
            </a:r>
            <a:r>
              <a:rPr lang="pt-BR" sz="1800" b="0" i="0" dirty="0">
                <a:effectLst/>
              </a:rPr>
              <a:t>e das </a:t>
            </a:r>
            <a:r>
              <a:rPr lang="pt-BR" sz="1800" b="1" i="0" dirty="0">
                <a:effectLst/>
              </a:rPr>
              <a:t>ervas amargas </a:t>
            </a:r>
            <a:r>
              <a:rPr lang="pt-BR" sz="1800" b="0" i="0" dirty="0">
                <a:effectLst/>
              </a:rPr>
              <a:t>(Êxodo 12:8).(</a:t>
            </a:r>
            <a:r>
              <a:rPr lang="pt-BR" sz="1800" b="0" i="0" dirty="0" err="1">
                <a:effectLst/>
              </a:rPr>
              <a:t>Js</a:t>
            </a:r>
            <a:r>
              <a:rPr lang="pt-BR" sz="1800" b="0" i="0" dirty="0">
                <a:effectLst/>
              </a:rPr>
              <a:t> 5.11)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0" i="0" dirty="0">
                <a:effectLst/>
              </a:rPr>
              <a:t>Comerão carne assada no fogo, com </a:t>
            </a:r>
            <a:r>
              <a:rPr lang="pt-BR" sz="1800" b="1" i="0" dirty="0">
                <a:effectLst/>
              </a:rPr>
              <a:t>pães asmos </a:t>
            </a:r>
            <a:r>
              <a:rPr lang="pt-BR" sz="1800" b="0" i="0" dirty="0">
                <a:effectLst/>
              </a:rPr>
              <a:t>e</a:t>
            </a:r>
            <a:r>
              <a:rPr lang="pt-BR" sz="1800" b="1" i="0" dirty="0">
                <a:effectLst/>
              </a:rPr>
              <a:t> ervas amargas.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i="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7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546A-A7F7-3168-CAAE-60007B9EC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7A2CAE-8B8B-1428-4730-94DFB6014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3FA2F5-2C5C-1067-49F3-C05A1BF24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dirty="0">
                <a:effectLst/>
                <a:latin typeface="-apple-system"/>
              </a:rPr>
              <a:t>O apóstolo Paulo </a:t>
            </a:r>
            <a:r>
              <a:rPr lang="pt-BR" sz="1200" b="0" i="0" dirty="0">
                <a:effectLst/>
                <a:latin typeface="-apple-system"/>
              </a:rPr>
              <a:t>também usa o fermento no sentido figurado em suas epístolas. (1 Coríntios 5:6; Gálatas 5:9).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4D5156"/>
                </a:solidFill>
                <a:effectLst/>
                <a:latin typeface="Google Sans"/>
              </a:rPr>
              <a:t>Paulo se referiu ao problema da imoralidade sexual entre os cristãos de corinto em termos duros e perguntou: "Não sabeis que um pouco de fermento leveda a massa toda?" (1 Coríntios 5:6).</a:t>
            </a:r>
          </a:p>
          <a:p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45963D-495D-755C-8A32-40F3E9D4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7D10D-D9B3-4450-A071-A5EB1D287B0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4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C2C1-1142-FDF7-BBEF-BB2A839EC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45722D-D438-60F6-B7DC-C439ED521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D36D0-5BF7-5733-A7AC-4B81929E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7F8DF1-3C0B-5233-1DB5-0F384228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A414F-59A1-921C-337A-89408AD3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38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60743-1304-A03A-30DB-C34EE71C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60DBC9-9D87-DA54-873A-ED106DCF8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73F016-77CC-AF0A-D9F8-CEB5A5D4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271845-9C00-63D7-7608-BCA23428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F1328-2B63-0911-FDFA-8E1657DE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80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92905F-4164-A567-7548-FC671B452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7EDD52-7382-640D-65AB-35C380D39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92D2F-41F6-3F5F-CA13-F167BC3B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C0601-6F70-313E-CAB1-26C84A4E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6D00FA-83D6-DBE7-4F54-C9B7EF4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C2C1-1142-FDF7-BBEF-BB2A839EC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45722D-D438-60F6-B7DC-C439ED521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D36D0-5BF7-5733-A7AC-4B81929E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7F8DF1-3C0B-5233-1DB5-0F384228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A414F-59A1-921C-337A-89408AD3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13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63CD3-2B62-455C-A4BA-9D446984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61B021-7AE1-25C2-0317-30CC16E8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87659C-BA6E-2A0C-C700-6E65FA94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44FC3-FB8C-7713-2DC2-9940D9F3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8B23-12F7-8ECD-BC17-3B16524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2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54E56-AE1C-BE84-5F24-BE37BCD2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BBB146-E0A6-BF1B-86F9-BCC32F5C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026E10-C28C-7FA4-BB21-2A2ED33E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950B5-7C3A-B931-F50A-42235A0F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CB8429-0D10-06E9-FD37-7235E055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55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64DED-540F-6179-2549-DBC8256A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BDAC1C-B0E7-8FA9-391E-D622E4CF7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881095-B37A-6E70-F62A-5D9B45A75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C4F02C-8AD8-464B-3291-EF60971C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00E705-F926-C33D-2236-C12FAE8A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219423-4637-51E6-4853-D263C63B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26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FC4C-2C43-F53F-62B2-67449BE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717CAA-80FB-2A88-DC37-0548B164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4AEC75-8822-E4A2-6EEF-66E8C9D6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37B21D-6FB7-860A-BFF6-63045F8B5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EC41BB-B44E-1755-EAA9-CCC0F2871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DCDD19-C7D1-115B-A533-3DAD6C30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FC2CD2-F009-06E3-9EB9-23D5013D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00A429-5FAC-ED4E-9EC0-29B2DADD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5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E3F01-55A4-B19C-851C-35681E3B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94CF11-82B3-4F05-B107-9A11A00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69C83E-D2C3-EFEE-3BAA-BDA48E35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F89FE2-36DD-A781-B541-3E3512A8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0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581687-71A0-84B9-C589-D674D165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BE3FC6-0CA9-44E2-129C-A97888EB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CA76E0-F442-E2F3-1552-147F95A9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0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AB094-95B9-E41B-FDEC-D93EFEE1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D1AFE-3BA1-16A6-9B08-73FCE879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664843-6D08-7AC9-5291-4BCB515C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5F2CF9-D481-752D-1EEF-47F42B09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B18D85-CF41-9957-77C3-CCB6A30F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B14109-524A-34CE-FB0D-FA8BE54D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13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63CD3-2B62-455C-A4BA-9D446984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61B021-7AE1-25C2-0317-30CC16E8D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87659C-BA6E-2A0C-C700-6E65FA94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44FC3-FB8C-7713-2DC2-9940D9F3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8B23-12F7-8ECD-BC17-3B16524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1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88436-163F-7FCA-9255-2B09795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BE914B-8294-46D5-2783-9FB1A3C63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63B834-65A9-591F-CD5C-33B168C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2F8854-8A9F-88DA-D657-079D115C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ADA5CF-922A-D36B-9A2F-C6C3129E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54FA15-87F0-BE1F-30E6-BB15E377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60743-1304-A03A-30DB-C34EE71C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60DBC9-9D87-DA54-873A-ED106DCF8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73F016-77CC-AF0A-D9F8-CEB5A5D4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271845-9C00-63D7-7608-BCA23428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F1328-2B63-0911-FDFA-8E1657DE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5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92905F-4164-A567-7548-FC671B452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7EDD52-7382-640D-65AB-35C380D39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92D2F-41F6-3F5F-CA13-F167BC3B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8C0601-6F70-313E-CAB1-26C84A4E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6D00FA-83D6-DBE7-4F54-C9B7EF4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32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descr="Uma imagem contendo Text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89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Tela de celular com texto preto sobre fundo branco&#10;&#10;Descrição gerada automaticamente com confiança baix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221900" y="3167508"/>
            <a:ext cx="9144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221900" y="4254340"/>
            <a:ext cx="9144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60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54E56-AE1C-BE84-5F24-BE37BCD2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BBB146-E0A6-BF1B-86F9-BCC32F5C3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026E10-C28C-7FA4-BB21-2A2ED33E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950B5-7C3A-B931-F50A-42235A0F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CB8429-0D10-06E9-FD37-7235E055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2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64DED-540F-6179-2549-DBC8256A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BDAC1C-B0E7-8FA9-391E-D622E4CF7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881095-B37A-6E70-F62A-5D9B45A75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C4F02C-8AD8-464B-3291-EF60971C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00E705-F926-C33D-2236-C12FAE8A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219423-4637-51E6-4853-D263C63B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9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8FC4C-2C43-F53F-62B2-67449BE0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717CAA-80FB-2A88-DC37-0548B164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4AEC75-8822-E4A2-6EEF-66E8C9D67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37B21D-6FB7-860A-BFF6-63045F8B5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EC41BB-B44E-1755-EAA9-CCC0F2871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DCDD19-C7D1-115B-A533-3DAD6C30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FC2CD2-F009-06E3-9EB9-23D5013D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00A429-5FAC-ED4E-9EC0-29B2DADD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4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E3F01-55A4-B19C-851C-35681E3B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94CF11-82B3-4F05-B107-9A11A00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69C83E-D2C3-EFEE-3BAA-BDA48E35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F89FE2-36DD-A781-B541-3E3512A8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19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581687-71A0-84B9-C589-D674D165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BE3FC6-0CA9-44E2-129C-A97888EB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CA76E0-F442-E2F3-1552-147F95A9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25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AB094-95B9-E41B-FDEC-D93EFEE1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D1AFE-3BA1-16A6-9B08-73FCE879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664843-6D08-7AC9-5291-4BCB515C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5F2CF9-D481-752D-1EEF-47F42B09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B18D85-CF41-9957-77C3-CCB6A30F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B14109-524A-34CE-FB0D-FA8BE54D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17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88436-163F-7FCA-9255-2B09795F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BE914B-8294-46D5-2783-9FB1A3C63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63B834-65A9-591F-CD5C-33B168C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2F8854-8A9F-88DA-D657-079D115C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ADA5CF-922A-D36B-9A2F-C6C3129E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54FA15-87F0-BE1F-30E6-BB15E377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50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E1066F-9D26-3E16-8984-EB468C6C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597851-8BEB-A657-58DA-E2BC36203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F2E03-4943-97CB-1E6A-99A4A766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0E37C-201C-E793-F2F6-9E31DC9C1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773A5-8AAE-C9FE-94F7-BEC5E4C0A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7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E1066F-9D26-3E16-8984-EB468C6C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597851-8BEB-A657-58DA-E2BC36203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F2E03-4943-97CB-1E6A-99A4A766C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8EDB6-DD84-4C60-AD5F-16EF72015C49}" type="datetimeFigureOut">
              <a:rPr lang="pt-BR" smtClean="0"/>
              <a:t>26/05/2024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10E37C-201C-E793-F2F6-9E31DC9C1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773A5-8AAE-C9FE-94F7-BEC5E4C0A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34B1-A6A8-4C22-BCEB-DF48850CA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10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toe.com.br/20-curiosidades-sobre-a-ultima-ceia-obra-prima-de-leonardo-da-vinc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3.bp.blogspot.com/-bo6iEuwKnzo/UcxymjnDA6I/AAAAAAAAHnI/t_wFPanuqSI/s500/pao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www.google.com/url?sa=i&amp;url=https%3A%2F%2Fwww.universal.org%2Fnoticias%2Fpost%2Fjoio-o-dia-da-colheita-chegara%2F&amp;psig=AOvVaw0ZFHNXmFHedR7NTTY7ztva&amp;ust=1703715317450000&amp;source=images&amp;cd=vfe&amp;ved=0CBEQjRxqFwoTCPjjsquQroMDFQAAAAAdAAAAABA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hyperlink" Target="https://www.istockphoto.com/br/fotos/fermento-de-pao" TargetMode="External"/><Relationship Id="rId10" Type="http://schemas.openxmlformats.org/officeDocument/2006/relationships/hyperlink" Target="https://www.google.com/imgres?imgurl=https%3A%2F%2Festiloadoracao.com%2Fwp-content%2Fuploads%2F2018%2F03%2FContrastes-na-Adora%25C3%25A7%25C3%25A3o-da-Antiga-e-Nova-Alian%25C3%25A7a.jpg&amp;tbnid=dcutwGT0ZaXYWM&amp;vet=12ahUKEwiNmvTNi66DAxVlhpUCHZ8lDZcQMygBegQIARBM..i&amp;imgrefurl=https%3A%2F%2Festiloadoracao.com%2Fcontrastes-na-adoracao-da-antiga-e-nova-alianca%2F&amp;docid=iV0vHDdw5xB3IM&amp;w=751&amp;h=431&amp;q=ALIAN%C3%87AS%20SOBRE%20A%20BIBLIA&amp;ved=2ahUKEwiNmvTNi66DAxVlhpUCHZ8lDZcQMygBegQIARBM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m/imgres?imgurl=https%3A%2F%2Fimg.pixers.pics%2Fpho_wat(s3%3A700%2FFO%2F57%2F95%2F50%2F61%2F700_FO57955061_1f6ededbe692fd785ff16385008bc37a.jpg%2C700%2C700%2Ccms%3A2018%2F10%2F5bd1b6b8d04b8_220x50-watermark.png%2Cover%2C480%2C650%2Cjpg)%2Fposters-campo-de-trigo-maduro.jpg.jpg&amp;tbnid=r32DPHsPIBJ2XM&amp;vet=12ahUKEwiyn-TQ8taEAxUFBrkGHao6A7QQMyhYegUIARCeAg..i&amp;imgrefurl=https%3A%2F%2Fpixers.es%2Fposters%2Fcampo-de-trigo-maduro-57955061&amp;docid=H5X3xg4pDS3qVM&amp;w=700&amp;h=700&amp;q=campo%20com%20trigo%20maduro&amp;ved=2ahUKEwiyn-TQ8taEAxUFBrkGHao6A7QQMyhYegUIARCeA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url=https%3A%2F%2Fblog.aegro.com.br%2Fcultivares-de-trigo%2F&amp;psig=AOvVaw1Upzhm11g2Xa5zNMFeeE0i&amp;ust=1709332178902000&amp;source=images&amp;cd=vfe&amp;opi=89978449&amp;ved=0CBIQjRxqFwoTCLiprNzM0YQDFQAAAAAdAAAAABA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s://revistasaboresdosul.com.br/entenda-as-diferencas-entre-fermento-quimico-e-biologic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/imgres?q=fermento%20na%20biblia&amp;imgurl=https%3A%2F%2Fi.pinimg.com%2F736x%2F81%2Fba%2F57%2F81ba574c8935413304cfabb580ef21eb.jpg&amp;imgrefurl=https%3A%2F%2Fwww.pinterest.it%2Fpin%2Fa-parbola-do-fermento-mateus-1333-bblia-resumida--1023583821543572483%2F&amp;docid=ka6qeZZhW_r3TM&amp;tbnid=c7flv_2kdwodpM&amp;vet=12ahUKEwij5eTotp-GAxWRpJUCHWhsAeoQM3oECB0QAA..i&amp;w=735&amp;h=420&amp;hcb=2&amp;itg=1&amp;ved=2ahUKEwij5eTotp-GAxWRpJUCHWhsAeoQM3oECB0QAA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bcheappt.bedandbreakfaststamford.org/content?c=p%C3%A3o+%C3%A1zimo+na+frigideira&amp;id=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0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E36C-2491-7BDC-0517-7C309E606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1F2D516-19E5-C4E1-FC3C-AA983B89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B58FF0E-AFDA-7629-A201-59C6B84262D4}"/>
              </a:ext>
            </a:extLst>
          </p:cNvPr>
          <p:cNvSpPr txBox="1"/>
          <p:nvPr/>
        </p:nvSpPr>
        <p:spPr>
          <a:xfrm>
            <a:off x="640491" y="394696"/>
            <a:ext cx="1109782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Fermento no sentido figurado (negativo) </a:t>
            </a:r>
            <a:endParaRPr lang="pt-BR" sz="2400" kern="1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E683843-0AA7-8344-787C-E52D01BF3787}"/>
              </a:ext>
            </a:extLst>
          </p:cNvPr>
          <p:cNvSpPr txBox="1"/>
          <p:nvPr/>
        </p:nvSpPr>
        <p:spPr>
          <a:xfrm>
            <a:off x="4673600" y="1303867"/>
            <a:ext cx="70647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-apple-system"/>
              </a:rPr>
              <a:t>O</a:t>
            </a:r>
            <a:r>
              <a:rPr lang="pt-BR" sz="2400" b="1" i="0" dirty="0">
                <a:effectLst/>
                <a:latin typeface="-apple-system"/>
              </a:rPr>
              <a:t> fermento assume justamente a ideia da </a:t>
            </a:r>
            <a:r>
              <a:rPr lang="pt-BR" sz="2400" b="1" i="0" dirty="0">
                <a:solidFill>
                  <a:srgbClr val="C00000"/>
                </a:solidFill>
                <a:effectLst/>
                <a:latin typeface="-apple-system"/>
              </a:rPr>
              <a:t>influência corrupta </a:t>
            </a:r>
            <a:r>
              <a:rPr lang="pt-BR" sz="2400" b="1" i="0" dirty="0">
                <a:effectLst/>
                <a:latin typeface="-apple-system"/>
              </a:rPr>
              <a:t>e representa </a:t>
            </a:r>
            <a:r>
              <a:rPr lang="pt-BR" sz="2400" b="1" i="0" dirty="0">
                <a:solidFill>
                  <a:srgbClr val="C00000"/>
                </a:solidFill>
                <a:effectLst/>
                <a:latin typeface="-apple-system"/>
              </a:rPr>
              <a:t>o pecado.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b="1" i="0" dirty="0">
                <a:effectLst/>
                <a:latin typeface="-apple-system"/>
              </a:rPr>
              <a:t>Jesus usa a figura do fermento para se referir </a:t>
            </a:r>
            <a:r>
              <a:rPr lang="pt-BR" sz="2400" b="1" i="0" dirty="0">
                <a:solidFill>
                  <a:srgbClr val="C00000"/>
                </a:solidFill>
                <a:effectLst/>
                <a:latin typeface="-apple-system"/>
              </a:rPr>
              <a:t>à influência negativa </a:t>
            </a:r>
            <a:r>
              <a:rPr lang="pt-BR" sz="2400" b="1" i="0" dirty="0">
                <a:effectLst/>
                <a:latin typeface="-apple-system"/>
              </a:rPr>
              <a:t>da hipocrisia e do falso ensino dos fariseus, dos saduceus e dos </a:t>
            </a:r>
            <a:r>
              <a:rPr lang="pt-BR" sz="2400" b="1" i="0" dirty="0" err="1">
                <a:effectLst/>
                <a:latin typeface="-apple-system"/>
              </a:rPr>
              <a:t>herodianos</a:t>
            </a:r>
            <a:r>
              <a:rPr lang="pt-BR" sz="2400" b="1" i="0" dirty="0">
                <a:effectLst/>
                <a:latin typeface="-apple-system"/>
              </a:rPr>
              <a:t>.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2285B0A-2E7C-7D90-BA6C-A81E34A71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10141"/>
          <a:stretch/>
        </p:blipFill>
        <p:spPr bwMode="auto">
          <a:xfrm>
            <a:off x="640492" y="1507703"/>
            <a:ext cx="3731822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C116B9-97F3-EBA6-DE00-85FAA61DBC49}"/>
              </a:ext>
            </a:extLst>
          </p:cNvPr>
          <p:cNvSpPr txBox="1"/>
          <p:nvPr/>
        </p:nvSpPr>
        <p:spPr>
          <a:xfrm>
            <a:off x="5165200" y="3598863"/>
            <a:ext cx="657311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i="1" dirty="0"/>
              <a:t>Passou Jesus a dizer, antes de tudo, aos seus discípulos: </a:t>
            </a:r>
            <a:r>
              <a:rPr lang="pt-BR" sz="2400" b="1" i="1" dirty="0"/>
              <a:t>acautelai-vos</a:t>
            </a:r>
            <a:r>
              <a:rPr lang="pt-BR" sz="2400" i="1" dirty="0"/>
              <a:t> </a:t>
            </a:r>
            <a:r>
              <a:rPr lang="pt-BR" sz="2400" b="1" i="1" dirty="0"/>
              <a:t>do</a:t>
            </a:r>
            <a:r>
              <a:rPr lang="pt-BR" sz="2400" i="1" dirty="0"/>
              <a:t> </a:t>
            </a:r>
            <a:r>
              <a:rPr lang="pt-BR" sz="2400" i="1" dirty="0">
                <a:solidFill>
                  <a:srgbClr val="C00000"/>
                </a:solidFill>
              </a:rPr>
              <a:t>“</a:t>
            </a:r>
            <a:r>
              <a:rPr lang="pt-BR" sz="2400" b="1" i="1" dirty="0">
                <a:solidFill>
                  <a:srgbClr val="C00000"/>
                </a:solidFill>
              </a:rPr>
              <a:t>fermento”</a:t>
            </a:r>
            <a:r>
              <a:rPr lang="pt-BR" sz="2400" b="1" i="1" dirty="0"/>
              <a:t> dos fariseus</a:t>
            </a:r>
            <a:r>
              <a:rPr lang="pt-BR" sz="2400" i="1" dirty="0"/>
              <a:t>, </a:t>
            </a:r>
            <a:r>
              <a:rPr lang="pt-BR" sz="2400" b="1" i="1" dirty="0"/>
              <a:t>que é a hipocrisia</a:t>
            </a:r>
            <a:r>
              <a:rPr lang="pt-BR" sz="2400" i="1" dirty="0"/>
              <a:t>. (</a:t>
            </a:r>
            <a:r>
              <a:rPr lang="pt-BR" sz="2400" i="1" dirty="0" err="1"/>
              <a:t>Lc</a:t>
            </a:r>
            <a:r>
              <a:rPr lang="pt-BR" sz="2400" i="1" dirty="0"/>
              <a:t> 12:1)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520EDE-CC3B-6232-5951-BB9F9CFA5809}"/>
              </a:ext>
            </a:extLst>
          </p:cNvPr>
          <p:cNvSpPr txBox="1"/>
          <p:nvPr/>
        </p:nvSpPr>
        <p:spPr>
          <a:xfrm>
            <a:off x="5165200" y="5096756"/>
            <a:ext cx="657311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i="1" dirty="0">
                <a:solidFill>
                  <a:srgbClr val="000000"/>
                </a:solidFill>
              </a:rPr>
              <a:t>J</a:t>
            </a:r>
            <a:r>
              <a:rPr lang="pt-BR" sz="2400" b="0" i="1" dirty="0">
                <a:solidFill>
                  <a:srgbClr val="000000"/>
                </a:solidFill>
                <a:effectLst/>
              </a:rPr>
              <a:t>esus ordenou aos seus discípulos que </a:t>
            </a:r>
            <a:r>
              <a:rPr lang="pt-BR" sz="2400" b="1" i="1" dirty="0">
                <a:solidFill>
                  <a:srgbClr val="000000"/>
                </a:solidFill>
                <a:effectLst/>
              </a:rPr>
              <a:t>se abstivessem do </a:t>
            </a:r>
            <a:r>
              <a:rPr lang="pt-BR" sz="2400" b="1" i="1" dirty="0">
                <a:solidFill>
                  <a:srgbClr val="C00000"/>
                </a:solidFill>
                <a:effectLst/>
              </a:rPr>
              <a:t>“fermento”</a:t>
            </a:r>
            <a:r>
              <a:rPr lang="pt-BR" sz="2400" b="1" i="1" dirty="0">
                <a:solidFill>
                  <a:srgbClr val="000000"/>
                </a:solidFill>
                <a:effectLst/>
              </a:rPr>
              <a:t> dos fariseus e de Herodes. </a:t>
            </a:r>
            <a:r>
              <a:rPr lang="pt-BR" sz="2400" b="0" i="1" dirty="0">
                <a:solidFill>
                  <a:srgbClr val="000000"/>
                </a:solidFill>
                <a:effectLst/>
              </a:rPr>
              <a:t>(</a:t>
            </a:r>
            <a:r>
              <a:rPr lang="pt-BR" sz="2400" i="1" dirty="0">
                <a:solidFill>
                  <a:srgbClr val="000000"/>
                </a:solidFill>
              </a:rPr>
              <a:t>Mc. 8:15</a:t>
            </a:r>
            <a:r>
              <a:rPr lang="pt-BR" sz="2400" b="0" i="1" dirty="0">
                <a:solidFill>
                  <a:srgbClr val="000000"/>
                </a:solidFill>
                <a:effectLst/>
              </a:rPr>
              <a:t>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4931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84C2806-5251-4A62-75CE-18F797C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5EFC45-D373-F5C8-33CD-AFD3CE022704}"/>
              </a:ext>
            </a:extLst>
          </p:cNvPr>
          <p:cNvSpPr txBox="1"/>
          <p:nvPr/>
        </p:nvSpPr>
        <p:spPr>
          <a:xfrm>
            <a:off x="2676299" y="5558084"/>
            <a:ext cx="6882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C00000"/>
                </a:solidFill>
                <a:effectLst/>
              </a:rPr>
              <a:t>Jesus instituiu a Santa Ceia na Páscoa. </a:t>
            </a:r>
          </a:p>
          <a:p>
            <a:pPr algn="ctr"/>
            <a:r>
              <a:rPr lang="pt-BR" sz="2400" b="1" i="0" dirty="0">
                <a:effectLst/>
              </a:rPr>
              <a:t>O pão, sem fermento, simboliza seu próprio corpo, sem pecado e sem corrupção.</a:t>
            </a:r>
            <a:endParaRPr lang="pt-BR" sz="2400" b="1" dirty="0"/>
          </a:p>
        </p:txBody>
      </p:sp>
      <p:pic>
        <p:nvPicPr>
          <p:cNvPr id="1026" name="Picture 2" descr="20 curiosidades sobre a Última Ceia, obra-prima de Leonardo da Vinci -  ISTOÉ Independente">
            <a:hlinkClick r:id="rId3"/>
            <a:extLst>
              <a:ext uri="{FF2B5EF4-FFF2-40B4-BE49-F238E27FC236}">
                <a16:creationId xmlns:a16="http://schemas.microsoft.com/office/drawing/2014/main" id="{78AEC5D0-A11F-329B-4771-8298DBAE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83" y="842853"/>
            <a:ext cx="8342033" cy="46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B826B4C-6ADD-3B07-1845-5CC184188A0E}"/>
              </a:ext>
            </a:extLst>
          </p:cNvPr>
          <p:cNvSpPr txBox="1"/>
          <p:nvPr/>
        </p:nvSpPr>
        <p:spPr>
          <a:xfrm>
            <a:off x="1924983" y="140698"/>
            <a:ext cx="834203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Fermento no sentido figurado (Positivo) </a:t>
            </a:r>
            <a:endParaRPr lang="pt-BR" sz="2400" kern="1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0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7A7391-0C7F-F55A-33EB-78E0E284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3AB0C-DD5B-5454-90A2-ED84099B071B}"/>
              </a:ext>
            </a:extLst>
          </p:cNvPr>
          <p:cNvSpPr/>
          <p:nvPr/>
        </p:nvSpPr>
        <p:spPr>
          <a:xfrm>
            <a:off x="2434682" y="768367"/>
            <a:ext cx="1542197" cy="3548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/>
              <a:t>Mt</a:t>
            </a:r>
            <a:r>
              <a:rPr lang="pt-BR" b="1" dirty="0"/>
              <a:t> 13.33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B2780CF-5FD6-A7AB-40EA-551E21197F8A}"/>
              </a:ext>
            </a:extLst>
          </p:cNvPr>
          <p:cNvSpPr/>
          <p:nvPr/>
        </p:nvSpPr>
        <p:spPr>
          <a:xfrm>
            <a:off x="5239909" y="834188"/>
            <a:ext cx="4517409" cy="354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Do Fermento (da levedura)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B9361D-1BC2-FD8F-1200-5319588AA0BA}"/>
              </a:ext>
            </a:extLst>
          </p:cNvPr>
          <p:cNvSpPr txBox="1"/>
          <p:nvPr/>
        </p:nvSpPr>
        <p:spPr>
          <a:xfrm>
            <a:off x="4080932" y="1562992"/>
            <a:ext cx="7598609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/>
              <a:t>³³ Disse-lhes outra parábola: </a:t>
            </a:r>
            <a:r>
              <a:rPr lang="pt-BR" sz="2400" b="1" dirty="0">
                <a:highlight>
                  <a:srgbClr val="FFFF00"/>
                </a:highlight>
              </a:rPr>
              <a:t>O reino dos céus é semelhante ao </a:t>
            </a:r>
            <a:r>
              <a:rPr lang="pt-BR" sz="2400" b="1" dirty="0">
                <a:solidFill>
                  <a:srgbClr val="C00000"/>
                </a:solidFill>
              </a:rPr>
              <a:t>fermento</a:t>
            </a:r>
            <a:r>
              <a:rPr lang="pt-BR" sz="2400" dirty="0"/>
              <a:t> que uma mulher tomou e escondeu em </a:t>
            </a:r>
            <a:r>
              <a:rPr lang="pt-BR" sz="2400" b="1" dirty="0"/>
              <a:t>três medidas de farinha</a:t>
            </a:r>
            <a:r>
              <a:rPr lang="pt-BR" sz="2400" dirty="0"/>
              <a:t>, até ficar tudo </a:t>
            </a:r>
            <a:r>
              <a:rPr lang="pt-BR" sz="2400" b="1" dirty="0"/>
              <a:t>levedado.                                                                                                    </a:t>
            </a:r>
            <a:r>
              <a:rPr lang="pt-BR" sz="2400" dirty="0"/>
              <a:t>Mateus 13:33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F12762-94BE-E252-B597-3CE5A328AE0A}"/>
              </a:ext>
            </a:extLst>
          </p:cNvPr>
          <p:cNvSpPr txBox="1"/>
          <p:nvPr/>
        </p:nvSpPr>
        <p:spPr>
          <a:xfrm>
            <a:off x="2434682" y="154788"/>
            <a:ext cx="734082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Parábola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7D085C-B77E-D666-E24D-F22646BC3696}"/>
              </a:ext>
            </a:extLst>
          </p:cNvPr>
          <p:cNvSpPr txBox="1"/>
          <p:nvPr/>
        </p:nvSpPr>
        <p:spPr>
          <a:xfrm>
            <a:off x="4080932" y="4030667"/>
            <a:ext cx="754780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Parábola do Fermento </a:t>
            </a:r>
            <a:r>
              <a:rPr lang="pt-BR" sz="2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pode ser encontrada no </a:t>
            </a: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Evangelho de Mateus </a:t>
            </a:r>
            <a:r>
              <a:rPr lang="pt-BR" sz="2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(13:33) e no </a:t>
            </a: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Evangelho de Lucas </a:t>
            </a:r>
            <a:r>
              <a:rPr lang="pt-BR" sz="2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(13:20,21). </a:t>
            </a: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Parábola da Semente de Mostarda e a do Fermento</a:t>
            </a:r>
            <a:r>
              <a:rPr lang="pt-BR" sz="22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ambas formam um par, de maneira que seus </a:t>
            </a:r>
            <a:r>
              <a:rPr lang="pt-BR" sz="22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ensinos se complementam.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C6E5706-F045-CCC0-1972-E94693F15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56" b="3750"/>
          <a:stretch/>
        </p:blipFill>
        <p:spPr>
          <a:xfrm>
            <a:off x="325966" y="1477730"/>
            <a:ext cx="3429000" cy="47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CDE961-43AA-7C1B-7010-51C7666F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266B9F6-8D12-D3A3-DC22-BDF9FAD2D50E}"/>
              </a:ext>
            </a:extLst>
          </p:cNvPr>
          <p:cNvSpPr txBox="1"/>
          <p:nvPr/>
        </p:nvSpPr>
        <p:spPr>
          <a:xfrm>
            <a:off x="778795" y="308364"/>
            <a:ext cx="1035889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Explicação da Parábola </a:t>
            </a:r>
            <a:endParaRPr lang="pt-BR" sz="2400" kern="1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FE7A41-B377-A372-5531-BD490C301C36}"/>
              </a:ext>
            </a:extLst>
          </p:cNvPr>
          <p:cNvSpPr txBox="1"/>
          <p:nvPr/>
        </p:nvSpPr>
        <p:spPr>
          <a:xfrm>
            <a:off x="4539916" y="1033538"/>
            <a:ext cx="6597773" cy="2354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Apresenta um ser humano, </a:t>
            </a:r>
            <a:r>
              <a:rPr lang="pt-BR" sz="2200" b="1" dirty="0"/>
              <a:t>a mulher, </a:t>
            </a:r>
            <a:r>
              <a:rPr lang="pt-BR" sz="2200" dirty="0"/>
              <a:t>que prepara o pão com fermento.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 mulher, no entanto, </a:t>
            </a:r>
            <a:r>
              <a:rPr lang="pt-BR" sz="2200" b="1" dirty="0"/>
              <a:t>não tem papel relevante </a:t>
            </a:r>
            <a:r>
              <a:rPr lang="pt-BR" sz="2200" dirty="0"/>
              <a:t>a desempenhar na parábola.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 parábola trata, exclusivamente, do </a:t>
            </a:r>
            <a:r>
              <a:rPr lang="pt-BR" sz="2200" b="1" dirty="0"/>
              <a:t>fermento.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 </a:t>
            </a:r>
            <a:r>
              <a:rPr lang="pt-BR" sz="2200" b="1" dirty="0"/>
              <a:t>personagem principal </a:t>
            </a:r>
            <a:r>
              <a:rPr lang="pt-BR" sz="2200" dirty="0"/>
              <a:t>é o </a:t>
            </a:r>
            <a:r>
              <a:rPr lang="pt-BR" sz="2200" b="1" dirty="0">
                <a:solidFill>
                  <a:srgbClr val="C00000"/>
                </a:solidFill>
              </a:rPr>
              <a:t>fermento.</a:t>
            </a:r>
          </a:p>
        </p:txBody>
      </p:sp>
      <p:pic>
        <p:nvPicPr>
          <p:cNvPr id="1026" name="Picture 2" descr="4 mitos sobre fermento natural que você precisa parar de acreditar - Massa  Madre Blog">
            <a:extLst>
              <a:ext uri="{FF2B5EF4-FFF2-40B4-BE49-F238E27FC236}">
                <a16:creationId xmlns:a16="http://schemas.microsoft.com/office/drawing/2014/main" id="{B6415D0D-F41B-EA86-21D0-0361186A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5" y="987176"/>
            <a:ext cx="3582349" cy="23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F9CBF-4550-1407-2CB6-BE1E8EE101F3}"/>
              </a:ext>
            </a:extLst>
          </p:cNvPr>
          <p:cNvSpPr txBox="1"/>
          <p:nvPr/>
        </p:nvSpPr>
        <p:spPr>
          <a:xfrm>
            <a:off x="778795" y="3717905"/>
            <a:ext cx="10358894" cy="28469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C00000"/>
                </a:solidFill>
              </a:rPr>
              <a:t>A parábola não apresenta uma explicação detalhada.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ea typeface="Times New Roman" panose="02020603050405020304" pitchFamily="18" charset="0"/>
              </a:rPr>
              <a:t>Jesus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 descreveu uma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situação corriqueira na vida 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de qualquer dona de casa da época: o processo de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se fazer pão.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kern="0" dirty="0">
                <a:effectLst/>
                <a:ea typeface="Times New Roman" panose="02020603050405020304" pitchFamily="18" charset="0"/>
              </a:rPr>
              <a:t>Pequena porção 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de fermento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leveda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 uma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grande porção 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de massa.</a:t>
            </a:r>
            <a:endParaRPr lang="pt-BR" sz="2200" b="1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b="1" dirty="0"/>
              <a:t>Inícios </a:t>
            </a:r>
            <a:r>
              <a:rPr lang="pt-BR" sz="2200" dirty="0"/>
              <a:t>notavelmente</a:t>
            </a:r>
            <a:r>
              <a:rPr lang="pt-BR" sz="2200" b="1" dirty="0"/>
              <a:t> pequenos</a:t>
            </a:r>
            <a:r>
              <a:rPr lang="pt-BR" sz="2200" dirty="0"/>
              <a:t> produzem </a:t>
            </a:r>
            <a:r>
              <a:rPr lang="pt-BR" sz="2200" b="1" dirty="0"/>
              <a:t>resultados</a:t>
            </a:r>
            <a:r>
              <a:rPr lang="pt-BR" sz="2200" dirty="0"/>
              <a:t> surpreendentemente </a:t>
            </a:r>
            <a:r>
              <a:rPr lang="pt-BR" sz="2200" b="1" dirty="0"/>
              <a:t>grandes.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A parábola visa ensinar apenas uma </a:t>
            </a:r>
            <a:r>
              <a:rPr lang="pt-BR" sz="2200" b="1" dirty="0"/>
              <a:t>única ideia central:</a:t>
            </a:r>
          </a:p>
          <a:p>
            <a:pPr algn="just">
              <a:spcAft>
                <a:spcPts val="600"/>
              </a:spcAft>
            </a:pPr>
            <a:r>
              <a:rPr lang="pt-BR" sz="2200" dirty="0"/>
              <a:t>    </a:t>
            </a:r>
            <a:r>
              <a:rPr lang="pt-BR" sz="2200" b="1" dirty="0"/>
              <a:t>O reino alcançará proporções significativas, apesar de seu início tão pequeno.</a:t>
            </a:r>
          </a:p>
        </p:txBody>
      </p:sp>
    </p:spTree>
    <p:extLst>
      <p:ext uri="{BB962C8B-B14F-4D97-AF65-F5344CB8AC3E}">
        <p14:creationId xmlns:p14="http://schemas.microsoft.com/office/powerpoint/2010/main" val="109974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1CAACC-1C63-FC9D-B60A-6BD9E2AF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91D28F-BB50-38BD-D211-9EDA123873CC}"/>
              </a:ext>
            </a:extLst>
          </p:cNvPr>
          <p:cNvSpPr txBox="1"/>
          <p:nvPr/>
        </p:nvSpPr>
        <p:spPr>
          <a:xfrm>
            <a:off x="756138" y="905944"/>
            <a:ext cx="10673862" cy="51090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Embora essa parábola seja </a:t>
            </a:r>
            <a:r>
              <a:rPr lang="pt-BR" sz="22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pequena e simples</a:t>
            </a: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muitas interpretações podem ser encontradas</a:t>
            </a:r>
            <a:r>
              <a:rPr lang="pt-BR" sz="2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Aft>
                <a:spcPts val="600"/>
              </a:spcAft>
            </a:pPr>
            <a:r>
              <a:rPr lang="pt-BR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Alguns entendem que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mulher 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representa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Maria 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Igreja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- Aponta para o </a:t>
            </a:r>
            <a:r>
              <a:rPr lang="pt-BR" b="1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envolvimento das mulheres </a:t>
            </a: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na liderança da Igreja.</a:t>
            </a:r>
            <a:endParaRPr lang="pt-BR" i="1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- O fermento era uma referência </a:t>
            </a:r>
            <a:r>
              <a:rPr lang="pt-BR" b="1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aos 12 apóstolos.</a:t>
            </a:r>
            <a:endParaRPr lang="pt-BR" b="1" i="1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Outros argumentam que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 três medidas 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referem 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ao corpo,  alma e espírito</a:t>
            </a:r>
            <a:r>
              <a:rPr lang="pt-BR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ou 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ao coração,  alma e  mente,</a:t>
            </a:r>
            <a:r>
              <a:rPr lang="pt-BR" b="1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b="1" i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judeus, gentios e samaritanos.</a:t>
            </a: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- Para </a:t>
            </a:r>
            <a:r>
              <a:rPr lang="pt-BR" b="1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Agostinho, </a:t>
            </a: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as três medidas representavam </a:t>
            </a:r>
            <a:r>
              <a:rPr lang="pt-BR" b="1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 raça humana </a:t>
            </a:r>
            <a:r>
              <a:rPr lang="pt-BR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b="1" i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três filhos de Noé.</a:t>
            </a: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ffectLst/>
                <a:ea typeface="Times New Roman" panose="02020603050405020304" pitchFamily="18" charset="0"/>
              </a:rPr>
              <a:t>- Alguns defendem que </a:t>
            </a:r>
            <a:r>
              <a:rPr lang="pt-BR" b="1" i="1" kern="0" dirty="0">
                <a:effectLst/>
                <a:ea typeface="Times New Roman" panose="02020603050405020304" pitchFamily="18" charset="0"/>
              </a:rPr>
              <a:t>o fermento</a:t>
            </a:r>
            <a:r>
              <a:rPr lang="pt-BR" i="1" kern="0" dirty="0">
                <a:effectLst/>
                <a:ea typeface="Times New Roman" panose="02020603050405020304" pitchFamily="18" charset="0"/>
              </a:rPr>
              <a:t> simboliza algo </a:t>
            </a:r>
            <a:r>
              <a:rPr lang="pt-BR" b="1" i="1" kern="0" dirty="0">
                <a:effectLst/>
                <a:ea typeface="Times New Roman" panose="02020603050405020304" pitchFamily="18" charset="0"/>
              </a:rPr>
              <a:t>negativo, </a:t>
            </a:r>
            <a:r>
              <a:rPr lang="pt-BR" i="1" kern="0" dirty="0">
                <a:effectLst/>
                <a:ea typeface="Times New Roman" panose="02020603050405020304" pitchFamily="18" charset="0"/>
              </a:rPr>
              <a:t>prejudicando a comunhão com Deus.</a:t>
            </a: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ffectLst/>
                <a:ea typeface="Times New Roman" panose="02020603050405020304" pitchFamily="18" charset="0"/>
              </a:rPr>
              <a:t>- O fermento representa a inserção dos </a:t>
            </a:r>
            <a:r>
              <a:rPr lang="pt-BR" b="1" i="1" kern="0" dirty="0">
                <a:effectLst/>
                <a:ea typeface="Times New Roman" panose="02020603050405020304" pitchFamily="18" charset="0"/>
              </a:rPr>
              <a:t>marginalizados</a:t>
            </a:r>
            <a:r>
              <a:rPr lang="pt-BR" i="1" kern="0" dirty="0">
                <a:effectLst/>
                <a:ea typeface="Times New Roman" panose="02020603050405020304" pitchFamily="18" charset="0"/>
              </a:rPr>
              <a:t> no </a:t>
            </a:r>
            <a:r>
              <a:rPr lang="pt-BR" b="1" i="1" kern="0" dirty="0">
                <a:effectLst/>
                <a:ea typeface="Times New Roman" panose="02020603050405020304" pitchFamily="18" charset="0"/>
              </a:rPr>
              <a:t>ministério de Jesus.</a:t>
            </a:r>
          </a:p>
          <a:p>
            <a:pPr lvl="1" algn="just">
              <a:spcAft>
                <a:spcPts val="600"/>
              </a:spcAft>
            </a:pPr>
            <a:r>
              <a:rPr lang="pt-BR" i="1" kern="0" dirty="0">
                <a:ea typeface="Calibri" panose="020F0502020204030204" pitchFamily="34" charset="0"/>
                <a:cs typeface="Times New Roman" panose="02020603050405020304" pitchFamily="18" charset="0"/>
              </a:rPr>
              <a:t>- Outra perspectiva interpreta pelo </a:t>
            </a:r>
            <a:r>
              <a:rPr lang="pt-BR" b="1" i="1" kern="0" dirty="0">
                <a:ea typeface="Calibri" panose="020F0502020204030204" pitchFamily="34" charset="0"/>
                <a:cs typeface="Times New Roman" panose="02020603050405020304" pitchFamily="18" charset="0"/>
              </a:rPr>
              <a:t>crescimento do mal </a:t>
            </a:r>
            <a:r>
              <a:rPr lang="pt-BR" i="1" kern="0" dirty="0">
                <a:ea typeface="Calibri" panose="020F0502020204030204" pitchFamily="34" charset="0"/>
                <a:cs typeface="Times New Roman" panose="02020603050405020304" pitchFamily="18" charset="0"/>
              </a:rPr>
              <a:t>até os últimos dias.</a:t>
            </a:r>
            <a:endParaRPr lang="pt-BR" i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kern="0" dirty="0">
                <a:effectLst/>
                <a:ea typeface="Times New Roman" panose="02020603050405020304" pitchFamily="18" charset="0"/>
              </a:rPr>
              <a:t>A Igreja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alegorizou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, praticamente,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todos os aspectos 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dessa parábola.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200" kern="0" dirty="0">
                <a:effectLst/>
                <a:ea typeface="Times New Roman" panose="02020603050405020304" pitchFamily="18" charset="0"/>
              </a:rPr>
              <a:t>No caso dessa parábola 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o contexto 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deixa óbvio que </a:t>
            </a:r>
            <a:r>
              <a:rPr lang="pt-BR" sz="2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o fermento </a:t>
            </a:r>
            <a:r>
              <a:rPr lang="pt-BR" sz="2200" kern="0" dirty="0">
                <a:effectLst/>
                <a:ea typeface="Times New Roman" panose="02020603050405020304" pitchFamily="18" charset="0"/>
              </a:rPr>
              <a:t>representa</a:t>
            </a:r>
            <a:r>
              <a:rPr lang="pt-BR" sz="2200" b="1" kern="0" dirty="0">
                <a:effectLst/>
                <a:ea typeface="Times New Roman" panose="02020603050405020304" pitchFamily="18" charset="0"/>
              </a:rPr>
              <a:t> </a:t>
            </a:r>
            <a:r>
              <a:rPr lang="pt-BR" sz="22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o pequeno começo e o crescimento do reino dos céus.</a:t>
            </a:r>
            <a:endParaRPr lang="pt-BR" sz="2200" dirty="0">
              <a:solidFill>
                <a:srgbClr val="C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085B33-BACF-3D1A-5785-BB9BEB2164AC}"/>
              </a:ext>
            </a:extLst>
          </p:cNvPr>
          <p:cNvSpPr txBox="1"/>
          <p:nvPr/>
        </p:nvSpPr>
        <p:spPr>
          <a:xfrm>
            <a:off x="756137" y="228150"/>
            <a:ext cx="1067386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Diferentes interpretações</a:t>
            </a:r>
            <a:r>
              <a:rPr lang="pt-BR" sz="2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FA9A2D4-7CEA-3A4D-2FBF-1BC7ADEAB22C}"/>
              </a:ext>
            </a:extLst>
          </p:cNvPr>
          <p:cNvCxnSpPr>
            <a:cxnSpLocks/>
          </p:cNvCxnSpPr>
          <p:nvPr/>
        </p:nvCxnSpPr>
        <p:spPr>
          <a:xfrm>
            <a:off x="1083211" y="2208628"/>
            <a:ext cx="0" cy="2335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11D155D-C064-B10E-0154-38A19F9EEF50}"/>
              </a:ext>
            </a:extLst>
          </p:cNvPr>
          <p:cNvCxnSpPr/>
          <p:nvPr/>
        </p:nvCxnSpPr>
        <p:spPr>
          <a:xfrm>
            <a:off x="1235611" y="1784249"/>
            <a:ext cx="0" cy="3221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8CB126E-21DB-1EF1-8734-0E3BDBB71330}"/>
              </a:ext>
            </a:extLst>
          </p:cNvPr>
          <p:cNvCxnSpPr>
            <a:cxnSpLocks/>
          </p:cNvCxnSpPr>
          <p:nvPr/>
        </p:nvCxnSpPr>
        <p:spPr>
          <a:xfrm>
            <a:off x="926120" y="2686929"/>
            <a:ext cx="0" cy="1519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2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E7A4AE-CB3F-A1A8-03D2-26D8A3C5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82339F-6681-C89F-805A-37BDE13A095F}"/>
              </a:ext>
            </a:extLst>
          </p:cNvPr>
          <p:cNvSpPr txBox="1"/>
          <p:nvPr/>
        </p:nvSpPr>
        <p:spPr>
          <a:xfrm>
            <a:off x="3171825" y="401579"/>
            <a:ext cx="584835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946E48-C59C-3440-7EEF-847DB312DFDE}"/>
              </a:ext>
            </a:extLst>
          </p:cNvPr>
          <p:cNvSpPr txBox="1"/>
          <p:nvPr/>
        </p:nvSpPr>
        <p:spPr>
          <a:xfrm>
            <a:off x="3097822" y="4783521"/>
            <a:ext cx="5996355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b="1" dirty="0">
                <a:solidFill>
                  <a:srgbClr val="C00000"/>
                </a:solidFill>
              </a:rPr>
              <a:t>A parábola do fermento </a:t>
            </a:r>
            <a:r>
              <a:rPr lang="pt-BR" sz="2800" b="1" dirty="0"/>
              <a:t>reforça a ideia  do resultado final do </a:t>
            </a:r>
            <a:r>
              <a:rPr lang="pt-BR" sz="2800" b="1" dirty="0">
                <a:solidFill>
                  <a:srgbClr val="C00000"/>
                </a:solidFill>
              </a:rPr>
              <a:t>reino de Deus </a:t>
            </a:r>
            <a:r>
              <a:rPr lang="pt-BR" sz="2800" b="1" dirty="0"/>
              <a:t>à luz de um minúsculo começo.</a:t>
            </a:r>
            <a:endParaRPr lang="pt-BR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E8AB1A58-78AB-325E-ABA3-36C7C9C8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136015"/>
            <a:ext cx="5848350" cy="33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D381CD-EBE2-A0D9-D31E-409FE68BC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624"/>
            <a:ext cx="12192001" cy="686962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241F2C1-133A-FC69-5849-B5D9E8E1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498" y="-11624"/>
            <a:ext cx="9113003" cy="68347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865B90-EF62-1586-05A4-EA48354723D6}"/>
              </a:ext>
            </a:extLst>
          </p:cNvPr>
          <p:cNvPicPr/>
          <p:nvPr/>
        </p:nvPicPr>
        <p:blipFill rotWithShape="1">
          <a:blip r:embed="rId5"/>
          <a:srcRect l="72331" t="33845" r="16123" b="44957"/>
          <a:stretch/>
        </p:blipFill>
        <p:spPr bwMode="auto">
          <a:xfrm>
            <a:off x="9333827" y="4136737"/>
            <a:ext cx="1483015" cy="153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94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8F664B-8013-6834-76F8-08776FD8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62"/>
            <a:ext cx="12192000" cy="688956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FD2EA17-766E-C4C9-1E62-994080514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51455"/>
              </p:ext>
            </p:extLst>
          </p:nvPr>
        </p:nvGraphicFramePr>
        <p:xfrm>
          <a:off x="838200" y="225425"/>
          <a:ext cx="10817524" cy="6349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166">
                  <a:extLst>
                    <a:ext uri="{9D8B030D-6E8A-4147-A177-3AD203B41FA5}">
                      <a16:colId xmlns:a16="http://schemas.microsoft.com/office/drawing/2014/main" val="944711110"/>
                    </a:ext>
                  </a:extLst>
                </a:gridCol>
                <a:gridCol w="1099784">
                  <a:extLst>
                    <a:ext uri="{9D8B030D-6E8A-4147-A177-3AD203B41FA5}">
                      <a16:colId xmlns:a16="http://schemas.microsoft.com/office/drawing/2014/main" val="2145378965"/>
                    </a:ext>
                  </a:extLst>
                </a:gridCol>
                <a:gridCol w="8550574">
                  <a:extLst>
                    <a:ext uri="{9D8B030D-6E8A-4147-A177-3AD203B41FA5}">
                      <a16:colId xmlns:a16="http://schemas.microsoft.com/office/drawing/2014/main" val="2544066848"/>
                    </a:ext>
                  </a:extLst>
                </a:gridCol>
              </a:tblGrid>
              <a:tr h="988971">
                <a:tc gridSpan="3">
                  <a:txBody>
                    <a:bodyPr/>
                    <a:lstStyle/>
                    <a:p>
                      <a:pPr marL="0" lvl="0" indent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pt-BR" sz="3200" b="1" cap="small" dirty="0">
                          <a:solidFill>
                            <a:schemeClr val="bg1"/>
                          </a:solidFill>
                          <a:effectLst/>
                        </a:rPr>
                        <a:t>CONTEÚDO PROGRAMÁTICO </a:t>
                      </a:r>
                      <a:r>
                        <a:rPr lang="pt-BR" sz="3200" cap="small" dirty="0">
                          <a:solidFill>
                            <a:schemeClr val="bg1"/>
                          </a:solidFill>
                          <a:effectLst/>
                        </a:rPr>
                        <a:t>/ CRONOGRAMA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74938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400" b="1" cap="small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Aulas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400" b="1" cap="small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Datas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400" b="1" cap="small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Unidades de Ensino</a:t>
                      </a:r>
                      <a:endParaRPr lang="pt-BR" sz="2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63962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Introdução às parábolas do reino.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49792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 parábola do tesouro escondido.</a:t>
                      </a:r>
                      <a:endParaRPr lang="pt-BR" sz="22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790401"/>
                  </a:ext>
                </a:extLst>
              </a:tr>
              <a:tr h="629214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pt-BR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A parábola do joio e do trigo.</a:t>
                      </a:r>
                      <a:endParaRPr lang="pt-BR" sz="2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906282"/>
                  </a:ext>
                </a:extLst>
              </a:tr>
              <a:tr h="629214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do fermento.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08123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da pérola de valor.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12859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VI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do semeador.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36730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VII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marR="0" lvl="0" indent="-90043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do grão de mostarda.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57242"/>
                  </a:ext>
                </a:extLst>
              </a:tr>
              <a:tr h="585949"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nb-NO" sz="2200" b="1" dirty="0">
                          <a:solidFill>
                            <a:schemeClr val="tx1"/>
                          </a:solidFill>
                          <a:effectLst/>
                        </a:rPr>
                        <a:t>VIII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hangingPunct="0"/>
                      <a:r>
                        <a:rPr lang="pt-BR" sz="2200" b="1" dirty="0">
                          <a:effectLst/>
                          <a:latin typeface="Roman 10cpi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l" hangingPunct="0"/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</a:rPr>
                        <a:t>A parábola das bodas do cordeiro.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Roman 10cpi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2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4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690425" y="3167508"/>
            <a:ext cx="6858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0000"/>
          </a:bodyPr>
          <a:lstStyle/>
          <a:p>
            <a:r>
              <a:rPr lang="pt-BR" dirty="0"/>
              <a:t>As Parábolas do Reino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690425" y="4254340"/>
            <a:ext cx="6858000" cy="9235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pt-BR" b="1" dirty="0"/>
              <a:t>A parábola do fermento</a:t>
            </a:r>
          </a:p>
          <a:p>
            <a:pPr marL="0" indent="0">
              <a:spcBef>
                <a:spcPts val="0"/>
              </a:spcBef>
            </a:pPr>
            <a:r>
              <a:rPr lang="pt-BR" b="1" dirty="0"/>
              <a:t>Prof. André Buarque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B35177E-3092-2E2D-28E0-B9E4F22FD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3267"/>
            <a:ext cx="12192000" cy="6889562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2118941-39C3-9011-66E1-EB2BAD5A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altLang="pt-BR" sz="10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AED600C-47D9-6250-25F7-60074CED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7" y="3104148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altLang="pt-BR" sz="10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B71767D-9A5F-993E-5AD8-E15BAEDA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altLang="pt-BR" sz="10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EEAA47D-2F55-4533-D962-8654CBAB706A}"/>
              </a:ext>
            </a:extLst>
          </p:cNvPr>
          <p:cNvSpPr txBox="1"/>
          <p:nvPr/>
        </p:nvSpPr>
        <p:spPr>
          <a:xfrm>
            <a:off x="825582" y="300245"/>
            <a:ext cx="1059096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Parábolas do Reino</a:t>
            </a:r>
          </a:p>
        </p:txBody>
      </p:sp>
      <p:grpSp>
        <p:nvGrpSpPr>
          <p:cNvPr id="1048" name="Agrupar 1047">
            <a:extLst>
              <a:ext uri="{FF2B5EF4-FFF2-40B4-BE49-F238E27FC236}">
                <a16:creationId xmlns:a16="http://schemas.microsoft.com/office/drawing/2014/main" id="{3A4B21B6-CB97-63B5-87CF-536AA85401AB}"/>
              </a:ext>
            </a:extLst>
          </p:cNvPr>
          <p:cNvGrpSpPr/>
          <p:nvPr/>
        </p:nvGrpSpPr>
        <p:grpSpPr>
          <a:xfrm>
            <a:off x="3807406" y="910677"/>
            <a:ext cx="1958818" cy="5679202"/>
            <a:chOff x="3807406" y="910677"/>
            <a:chExt cx="1958818" cy="5679202"/>
          </a:xfrm>
        </p:grpSpPr>
        <p:pic>
          <p:nvPicPr>
            <p:cNvPr id="1031" name="Picture 7" descr="Desvendando a Parábola do Grão de Mostarda: Guia Completo">
              <a:extLst>
                <a:ext uri="{FF2B5EF4-FFF2-40B4-BE49-F238E27FC236}">
                  <a16:creationId xmlns:a16="http://schemas.microsoft.com/office/drawing/2014/main" id="{45DD2B9E-98E5-0C09-E092-E9D0648B5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406" y="910677"/>
              <a:ext cx="1925551" cy="161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3.600+ Fermento De Pao fotos de stock, imagens e fotos ...">
              <a:hlinkClick r:id="rId5"/>
              <a:extLst>
                <a:ext uri="{FF2B5EF4-FFF2-40B4-BE49-F238E27FC236}">
                  <a16:creationId xmlns:a16="http://schemas.microsoft.com/office/drawing/2014/main" id="{1F6958FB-0FC5-367D-F1A9-05A3C6C82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7" r="11787"/>
            <a:stretch/>
          </p:blipFill>
          <p:spPr bwMode="auto">
            <a:xfrm>
              <a:off x="3823449" y="2983826"/>
              <a:ext cx="1925551" cy="1599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Seta: para Baixo 15">
              <a:extLst>
                <a:ext uri="{FF2B5EF4-FFF2-40B4-BE49-F238E27FC236}">
                  <a16:creationId xmlns:a16="http://schemas.microsoft.com/office/drawing/2014/main" id="{5BB19F14-228D-F377-354E-5EA3102C9AD6}"/>
                </a:ext>
              </a:extLst>
            </p:cNvPr>
            <p:cNvSpPr/>
            <p:nvPr/>
          </p:nvSpPr>
          <p:spPr>
            <a:xfrm>
              <a:off x="4494300" y="5045320"/>
              <a:ext cx="680100" cy="4450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298BA613-C01D-7147-4C66-2E5F8868F949}"/>
                </a:ext>
              </a:extLst>
            </p:cNvPr>
            <p:cNvSpPr/>
            <p:nvPr/>
          </p:nvSpPr>
          <p:spPr>
            <a:xfrm>
              <a:off x="3916871" y="5638801"/>
              <a:ext cx="1849353" cy="95107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Reino de Deus tem pequenos começos</a:t>
              </a:r>
            </a:p>
          </p:txBody>
        </p:sp>
        <p:sp>
          <p:nvSpPr>
            <p:cNvPr id="1034" name="CaixaDeTexto 1033">
              <a:extLst>
                <a:ext uri="{FF2B5EF4-FFF2-40B4-BE49-F238E27FC236}">
                  <a16:creationId xmlns:a16="http://schemas.microsoft.com/office/drawing/2014/main" id="{71AFAEE6-A523-6E5A-E4FE-2D03E25F0760}"/>
                </a:ext>
              </a:extLst>
            </p:cNvPr>
            <p:cNvSpPr txBox="1"/>
            <p:nvPr/>
          </p:nvSpPr>
          <p:spPr>
            <a:xfrm>
              <a:off x="3945282" y="2519299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MOSTARDA</a:t>
              </a:r>
            </a:p>
          </p:txBody>
        </p:sp>
        <p:sp>
          <p:nvSpPr>
            <p:cNvPr id="1035" name="CaixaDeTexto 1034">
              <a:extLst>
                <a:ext uri="{FF2B5EF4-FFF2-40B4-BE49-F238E27FC236}">
                  <a16:creationId xmlns:a16="http://schemas.microsoft.com/office/drawing/2014/main" id="{29D519B6-CE14-0F1E-D9D9-03CC3C214838}"/>
                </a:ext>
              </a:extLst>
            </p:cNvPr>
            <p:cNvSpPr txBox="1"/>
            <p:nvPr/>
          </p:nvSpPr>
          <p:spPr>
            <a:xfrm>
              <a:off x="4061013" y="4564850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FERMENTO</a:t>
              </a:r>
            </a:p>
          </p:txBody>
        </p:sp>
      </p:grpSp>
      <p:grpSp>
        <p:nvGrpSpPr>
          <p:cNvPr id="1053" name="Agrupar 1052">
            <a:extLst>
              <a:ext uri="{FF2B5EF4-FFF2-40B4-BE49-F238E27FC236}">
                <a16:creationId xmlns:a16="http://schemas.microsoft.com/office/drawing/2014/main" id="{94088B2A-3043-E059-063E-7193D0081D72}"/>
              </a:ext>
            </a:extLst>
          </p:cNvPr>
          <p:cNvGrpSpPr/>
          <p:nvPr/>
        </p:nvGrpSpPr>
        <p:grpSpPr>
          <a:xfrm>
            <a:off x="6690973" y="958803"/>
            <a:ext cx="1897881" cy="5642781"/>
            <a:chOff x="6690973" y="958803"/>
            <a:chExt cx="1897881" cy="5642781"/>
          </a:xfrm>
        </p:grpSpPr>
        <p:pic>
          <p:nvPicPr>
            <p:cNvPr id="11" name="Picture 4" descr="A parábola do tesouro escondido no campo">
              <a:extLst>
                <a:ext uri="{FF2B5EF4-FFF2-40B4-BE49-F238E27FC236}">
                  <a16:creationId xmlns:a16="http://schemas.microsoft.com/office/drawing/2014/main" id="{E91E0BEB-6B15-EAC6-8710-C1965F99B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4" t="29234" r="26295"/>
            <a:stretch/>
          </p:blipFill>
          <p:spPr bwMode="auto">
            <a:xfrm>
              <a:off x="6707013" y="958803"/>
              <a:ext cx="1881841" cy="158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A Parábola da Pérola de Grande Valor">
              <a:extLst>
                <a:ext uri="{FF2B5EF4-FFF2-40B4-BE49-F238E27FC236}">
                  <a16:creationId xmlns:a16="http://schemas.microsoft.com/office/drawing/2014/main" id="{2E168454-7A67-1348-5673-8B54FC84BF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73"/>
            <a:stretch/>
          </p:blipFill>
          <p:spPr bwMode="auto">
            <a:xfrm>
              <a:off x="6690973" y="2983820"/>
              <a:ext cx="1881841" cy="1580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Seta: para Baixo 17">
              <a:extLst>
                <a:ext uri="{FF2B5EF4-FFF2-40B4-BE49-F238E27FC236}">
                  <a16:creationId xmlns:a16="http://schemas.microsoft.com/office/drawing/2014/main" id="{B4635118-976C-A36C-4B87-BE0377556BF9}"/>
                </a:ext>
              </a:extLst>
            </p:cNvPr>
            <p:cNvSpPr/>
            <p:nvPr/>
          </p:nvSpPr>
          <p:spPr>
            <a:xfrm>
              <a:off x="7292827" y="5082937"/>
              <a:ext cx="680100" cy="38742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2C250FA5-0328-77CE-2418-8A8BA1588356}"/>
                </a:ext>
              </a:extLst>
            </p:cNvPr>
            <p:cNvSpPr/>
            <p:nvPr/>
          </p:nvSpPr>
          <p:spPr>
            <a:xfrm>
              <a:off x="6707216" y="5650506"/>
              <a:ext cx="1849353" cy="95107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valor do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Reino de Deus</a:t>
              </a:r>
            </a:p>
          </p:txBody>
        </p:sp>
        <p:sp>
          <p:nvSpPr>
            <p:cNvPr id="1038" name="CaixaDeTexto 1037">
              <a:extLst>
                <a:ext uri="{FF2B5EF4-FFF2-40B4-BE49-F238E27FC236}">
                  <a16:creationId xmlns:a16="http://schemas.microsoft.com/office/drawing/2014/main" id="{AC7041DE-A363-7717-D1EE-7BC8340E01B9}"/>
                </a:ext>
              </a:extLst>
            </p:cNvPr>
            <p:cNvSpPr txBox="1"/>
            <p:nvPr/>
          </p:nvSpPr>
          <p:spPr>
            <a:xfrm>
              <a:off x="6928662" y="2491695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TESOURO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57774171-5C6D-355B-B6A5-7812FC99E45A}"/>
                </a:ext>
              </a:extLst>
            </p:cNvPr>
            <p:cNvSpPr txBox="1"/>
            <p:nvPr/>
          </p:nvSpPr>
          <p:spPr>
            <a:xfrm>
              <a:off x="6864920" y="4516724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PÉROLA</a:t>
              </a:r>
            </a:p>
          </p:txBody>
        </p:sp>
      </p:grpSp>
      <p:grpSp>
        <p:nvGrpSpPr>
          <p:cNvPr id="1052" name="Agrupar 1051">
            <a:extLst>
              <a:ext uri="{FF2B5EF4-FFF2-40B4-BE49-F238E27FC236}">
                <a16:creationId xmlns:a16="http://schemas.microsoft.com/office/drawing/2014/main" id="{29074BDE-8EA9-8091-75D1-6EE568D3F39A}"/>
              </a:ext>
            </a:extLst>
          </p:cNvPr>
          <p:cNvGrpSpPr/>
          <p:nvPr/>
        </p:nvGrpSpPr>
        <p:grpSpPr>
          <a:xfrm>
            <a:off x="9485491" y="922288"/>
            <a:ext cx="1931056" cy="5635467"/>
            <a:chOff x="9485491" y="922288"/>
            <a:chExt cx="1931056" cy="5635467"/>
          </a:xfrm>
        </p:grpSpPr>
        <p:sp>
          <p:nvSpPr>
            <p:cNvPr id="20" name="Seta: para Baixo 19">
              <a:extLst>
                <a:ext uri="{FF2B5EF4-FFF2-40B4-BE49-F238E27FC236}">
                  <a16:creationId xmlns:a16="http://schemas.microsoft.com/office/drawing/2014/main" id="{AE49D53E-3D3E-F188-8B4E-CAC553CF3D40}"/>
                </a:ext>
              </a:extLst>
            </p:cNvPr>
            <p:cNvSpPr/>
            <p:nvPr/>
          </p:nvSpPr>
          <p:spPr>
            <a:xfrm>
              <a:off x="10108217" y="5045320"/>
              <a:ext cx="680100" cy="36889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80C1462B-EBED-4676-EFEC-430B0B4856E6}"/>
                </a:ext>
              </a:extLst>
            </p:cNvPr>
            <p:cNvSpPr/>
            <p:nvPr/>
          </p:nvSpPr>
          <p:spPr>
            <a:xfrm>
              <a:off x="9490996" y="5606677"/>
              <a:ext cx="1849353" cy="95107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consumação final</a:t>
              </a:r>
            </a:p>
          </p:txBody>
        </p:sp>
        <p:pic>
          <p:nvPicPr>
            <p:cNvPr id="1209" name="Picture 185" descr="A Parábola da Rede: Encontrando Significado nas Escrituras">
              <a:extLst>
                <a:ext uri="{FF2B5EF4-FFF2-40B4-BE49-F238E27FC236}">
                  <a16:creationId xmlns:a16="http://schemas.microsoft.com/office/drawing/2014/main" id="{17268A16-B18F-1745-EADB-84DAF2800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0996" y="922288"/>
              <a:ext cx="1925551" cy="1660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1" name="CaixaDeTexto 1040">
              <a:extLst>
                <a:ext uri="{FF2B5EF4-FFF2-40B4-BE49-F238E27FC236}">
                  <a16:creationId xmlns:a16="http://schemas.microsoft.com/office/drawing/2014/main" id="{6836C157-9D64-175C-5E3E-3DF03C7773E6}"/>
                </a:ext>
              </a:extLst>
            </p:cNvPr>
            <p:cNvSpPr txBox="1"/>
            <p:nvPr/>
          </p:nvSpPr>
          <p:spPr>
            <a:xfrm>
              <a:off x="9728439" y="2551567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REDE</a:t>
              </a:r>
            </a:p>
          </p:txBody>
        </p:sp>
        <p:sp>
          <p:nvSpPr>
            <p:cNvPr id="1043" name="CaixaDeTexto 1042">
              <a:extLst>
                <a:ext uri="{FF2B5EF4-FFF2-40B4-BE49-F238E27FC236}">
                  <a16:creationId xmlns:a16="http://schemas.microsoft.com/office/drawing/2014/main" id="{4493FC17-6126-1585-68DF-67C52B9A62C6}"/>
                </a:ext>
              </a:extLst>
            </p:cNvPr>
            <p:cNvSpPr txBox="1"/>
            <p:nvPr/>
          </p:nvSpPr>
          <p:spPr>
            <a:xfrm>
              <a:off x="9688335" y="4516723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BODAS</a:t>
              </a:r>
            </a:p>
          </p:txBody>
        </p:sp>
        <p:pic>
          <p:nvPicPr>
            <p:cNvPr id="1211" name="Picture 187" descr="Contrastes na Adoração da Antiga e Nova Aliança | Lição 9 EBD">
              <a:hlinkClick r:id="rId10"/>
              <a:extLst>
                <a:ext uri="{FF2B5EF4-FFF2-40B4-BE49-F238E27FC236}">
                  <a16:creationId xmlns:a16="http://schemas.microsoft.com/office/drawing/2014/main" id="{408756FD-BF1B-C287-38DD-22147CEF64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7" r="18007" b="733"/>
            <a:stretch/>
          </p:blipFill>
          <p:spPr bwMode="auto">
            <a:xfrm>
              <a:off x="9485491" y="2887568"/>
              <a:ext cx="1925551" cy="161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1643658-2BD2-B445-D6F5-12EC00EE7F43}"/>
              </a:ext>
            </a:extLst>
          </p:cNvPr>
          <p:cNvGrpSpPr/>
          <p:nvPr/>
        </p:nvGrpSpPr>
        <p:grpSpPr>
          <a:xfrm>
            <a:off x="825581" y="878593"/>
            <a:ext cx="1924729" cy="5711286"/>
            <a:chOff x="825581" y="878593"/>
            <a:chExt cx="1924729" cy="5711286"/>
          </a:xfrm>
        </p:grpSpPr>
        <p:pic>
          <p:nvPicPr>
            <p:cNvPr id="1026" name="Picture 2" descr="83.700+ Semeando fotos de stock, imagens e fotos royalty ...">
              <a:extLst>
                <a:ext uri="{FF2B5EF4-FFF2-40B4-BE49-F238E27FC236}">
                  <a16:creationId xmlns:a16="http://schemas.microsoft.com/office/drawing/2014/main" id="{FD4C8348-3469-444E-BAA3-063C43423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81" y="878593"/>
              <a:ext cx="1895475" cy="161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eta: para Baixo 13">
              <a:extLst>
                <a:ext uri="{FF2B5EF4-FFF2-40B4-BE49-F238E27FC236}">
                  <a16:creationId xmlns:a16="http://schemas.microsoft.com/office/drawing/2014/main" id="{B6A00451-9610-9B51-D8B7-7B14C4B60526}"/>
                </a:ext>
              </a:extLst>
            </p:cNvPr>
            <p:cNvSpPr/>
            <p:nvPr/>
          </p:nvSpPr>
          <p:spPr>
            <a:xfrm>
              <a:off x="1485584" y="5017248"/>
              <a:ext cx="680100" cy="501237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D0977419-1ECF-D9E3-73FC-6D4FC6355C39}"/>
                </a:ext>
              </a:extLst>
            </p:cNvPr>
            <p:cNvSpPr/>
            <p:nvPr/>
          </p:nvSpPr>
          <p:spPr>
            <a:xfrm>
              <a:off x="900957" y="5638801"/>
              <a:ext cx="1849353" cy="951078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 crescimento do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Reino de Deus</a:t>
              </a:r>
            </a:p>
          </p:txBody>
        </p:sp>
        <p:sp>
          <p:nvSpPr>
            <p:cNvPr id="1030" name="CaixaDeTexto 1029">
              <a:extLst>
                <a:ext uri="{FF2B5EF4-FFF2-40B4-BE49-F238E27FC236}">
                  <a16:creationId xmlns:a16="http://schemas.microsoft.com/office/drawing/2014/main" id="{654E077B-14F9-0352-B8A4-D7F74A7D3CE6}"/>
                </a:ext>
              </a:extLst>
            </p:cNvPr>
            <p:cNvSpPr txBox="1"/>
            <p:nvPr/>
          </p:nvSpPr>
          <p:spPr>
            <a:xfrm>
              <a:off x="1042620" y="2506210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SEMEADOR</a:t>
              </a:r>
            </a:p>
          </p:txBody>
        </p:sp>
        <p:sp>
          <p:nvSpPr>
            <p:cNvPr id="1032" name="CaixaDeTexto 1031">
              <a:extLst>
                <a:ext uri="{FF2B5EF4-FFF2-40B4-BE49-F238E27FC236}">
                  <a16:creationId xmlns:a16="http://schemas.microsoft.com/office/drawing/2014/main" id="{3FE75464-C251-C41A-5E0A-DE105547769F}"/>
                </a:ext>
              </a:extLst>
            </p:cNvPr>
            <p:cNvSpPr txBox="1"/>
            <p:nvPr/>
          </p:nvSpPr>
          <p:spPr>
            <a:xfrm>
              <a:off x="1110683" y="4536485"/>
              <a:ext cx="1566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JOIO / TRIGO</a:t>
              </a:r>
            </a:p>
          </p:txBody>
        </p:sp>
        <p:pic>
          <p:nvPicPr>
            <p:cNvPr id="2" name="Picture 2" descr="Joio: o dia da colheita chegará">
              <a:hlinkClick r:id="rId13"/>
              <a:extLst>
                <a:ext uri="{FF2B5EF4-FFF2-40B4-BE49-F238E27FC236}">
                  <a16:creationId xmlns:a16="http://schemas.microsoft.com/office/drawing/2014/main" id="{451DE7E8-251D-0B96-80C2-1E3D6C40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34" y="2905326"/>
              <a:ext cx="1881841" cy="165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C41D2A5A-31DD-3D75-2C94-824F9B93E421}"/>
              </a:ext>
            </a:extLst>
          </p:cNvPr>
          <p:cNvSpPr/>
          <p:nvPr/>
        </p:nvSpPr>
        <p:spPr>
          <a:xfrm>
            <a:off x="856366" y="2914140"/>
            <a:ext cx="1895475" cy="16603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41B40C-612A-DF9C-3EC3-97C46E4A1304}"/>
              </a:ext>
            </a:extLst>
          </p:cNvPr>
          <p:cNvSpPr/>
          <p:nvPr/>
        </p:nvSpPr>
        <p:spPr>
          <a:xfrm>
            <a:off x="9516570" y="922700"/>
            <a:ext cx="1895475" cy="166033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EE11C3-5CD4-9C24-7786-F87029B3E025}"/>
              </a:ext>
            </a:extLst>
          </p:cNvPr>
          <p:cNvSpPr txBox="1"/>
          <p:nvPr/>
        </p:nvSpPr>
        <p:spPr>
          <a:xfrm>
            <a:off x="775452" y="812093"/>
            <a:ext cx="5029419" cy="4204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4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E169187-AC25-8213-3DA0-DA959A70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79"/>
            <a:ext cx="12192000" cy="6889562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0031795-89EF-18F9-53AA-1C0E89EACF8B}"/>
              </a:ext>
            </a:extLst>
          </p:cNvPr>
          <p:cNvGrpSpPr/>
          <p:nvPr/>
        </p:nvGrpSpPr>
        <p:grpSpPr>
          <a:xfrm>
            <a:off x="1034916" y="740761"/>
            <a:ext cx="10259616" cy="3443020"/>
            <a:chOff x="1034916" y="740761"/>
            <a:chExt cx="10259616" cy="3443020"/>
          </a:xfrm>
        </p:grpSpPr>
        <p:pic>
          <p:nvPicPr>
            <p:cNvPr id="2" name="Picture 19" descr="Como escolher as melhores cultivares de trigo para sua lavoura em 3 passos  - Blog da Aegro">
              <a:hlinkClick r:id="rId4"/>
              <a:extLst>
                <a:ext uri="{FF2B5EF4-FFF2-40B4-BE49-F238E27FC236}">
                  <a16:creationId xmlns:a16="http://schemas.microsoft.com/office/drawing/2014/main" id="{CAC2FBB4-39A8-3219-5A18-0E292FE26A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40" b="18625"/>
            <a:stretch/>
          </p:blipFill>
          <p:spPr bwMode="auto">
            <a:xfrm>
              <a:off x="1034916" y="767461"/>
              <a:ext cx="4023500" cy="341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6BDF4036-868E-E4C5-6D8A-62D29452675B}"/>
                </a:ext>
              </a:extLst>
            </p:cNvPr>
            <p:cNvSpPr txBox="1"/>
            <p:nvPr/>
          </p:nvSpPr>
          <p:spPr>
            <a:xfrm>
              <a:off x="5215467" y="740761"/>
              <a:ext cx="60790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b="1" dirty="0"/>
                <a:t>Um </a:t>
              </a:r>
              <a:r>
                <a:rPr lang="pt-BR" b="1" dirty="0">
                  <a:solidFill>
                    <a:srgbClr val="C00000"/>
                  </a:solidFill>
                </a:rPr>
                <a:t>homem  </a:t>
              </a:r>
              <a:r>
                <a:rPr lang="pt-BR" b="1" dirty="0"/>
                <a:t>semeou a </a:t>
              </a:r>
              <a:r>
                <a:rPr lang="pt-BR" b="1" dirty="0">
                  <a:solidFill>
                    <a:srgbClr val="C00000"/>
                  </a:solidFill>
                </a:rPr>
                <a:t>boa semente </a:t>
              </a:r>
              <a:r>
                <a:rPr lang="pt-BR" b="1" dirty="0"/>
                <a:t>no </a:t>
              </a:r>
              <a:r>
                <a:rPr lang="pt-BR" b="1" dirty="0">
                  <a:solidFill>
                    <a:srgbClr val="C00000"/>
                  </a:solidFill>
                </a:rPr>
                <a:t>campo</a:t>
              </a:r>
              <a:r>
                <a:rPr lang="pt-BR" b="1" dirty="0"/>
                <a:t>; o </a:t>
              </a:r>
              <a:r>
                <a:rPr lang="pt-BR" b="1" dirty="0">
                  <a:solidFill>
                    <a:srgbClr val="C00000"/>
                  </a:solidFill>
                </a:rPr>
                <a:t>inimigo</a:t>
              </a:r>
              <a:r>
                <a:rPr lang="pt-BR" b="1" dirty="0"/>
                <a:t> veio e semeou o </a:t>
              </a:r>
              <a:r>
                <a:rPr lang="pt-BR" b="1" dirty="0">
                  <a:solidFill>
                    <a:srgbClr val="C00000"/>
                  </a:solidFill>
                </a:rPr>
                <a:t>joio</a:t>
              </a:r>
              <a:r>
                <a:rPr lang="pt-BR" b="1" dirty="0"/>
                <a:t> no meio do trigo; e quando o trigo cresceu apareceu também o joio.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C7268E2-4D12-6435-4D33-DA8FFD3C392C}"/>
              </a:ext>
            </a:extLst>
          </p:cNvPr>
          <p:cNvGrpSpPr/>
          <p:nvPr/>
        </p:nvGrpSpPr>
        <p:grpSpPr>
          <a:xfrm>
            <a:off x="2211725" y="1666993"/>
            <a:ext cx="9032009" cy="3416320"/>
            <a:chOff x="2211725" y="1666993"/>
            <a:chExt cx="9032009" cy="341632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A9E13966-1C91-6D36-2EA1-8F74F2FCE70A}"/>
                </a:ext>
              </a:extLst>
            </p:cNvPr>
            <p:cNvSpPr txBox="1"/>
            <p:nvPr/>
          </p:nvSpPr>
          <p:spPr>
            <a:xfrm>
              <a:off x="6235225" y="1689647"/>
              <a:ext cx="5008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800" b="1" dirty="0">
                  <a:solidFill>
                    <a:schemeClr val="tx1"/>
                  </a:solidFill>
                </a:rPr>
                <a:t>O senhor </a:t>
              </a:r>
              <a:r>
                <a:rPr lang="pt-BR" sz="1800" b="1" dirty="0"/>
                <a:t>não permitiu</a:t>
              </a:r>
              <a:r>
                <a:rPr lang="pt-BR" sz="1800" b="1" dirty="0">
                  <a:solidFill>
                    <a:srgbClr val="C00000"/>
                  </a:solidFill>
                </a:rPr>
                <a:t> </a:t>
              </a:r>
              <a:r>
                <a:rPr lang="pt-BR" sz="1800" b="1" dirty="0">
                  <a:solidFill>
                    <a:schemeClr val="tx1"/>
                  </a:solidFill>
                </a:rPr>
                <a:t>que os seus servos </a:t>
              </a:r>
              <a:r>
                <a:rPr lang="pt-BR" sz="1800" b="1" dirty="0"/>
                <a:t>separassem</a:t>
              </a:r>
              <a:r>
                <a:rPr lang="pt-BR" sz="1800" b="1" dirty="0">
                  <a:solidFill>
                    <a:schemeClr val="tx1"/>
                  </a:solidFill>
                </a:rPr>
                <a:t> o joio para </a:t>
              </a:r>
              <a:r>
                <a:rPr lang="pt-BR" sz="1800" b="1" dirty="0"/>
                <a:t>não arrancar com ele o trigo.</a:t>
              </a:r>
              <a:endParaRPr lang="pt-BR" b="1" dirty="0"/>
            </a:p>
          </p:txBody>
        </p:sp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F849A86A-9D2C-C4CD-B5AD-B019C64A55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78" b="9044"/>
            <a:stretch/>
          </p:blipFill>
          <p:spPr bwMode="auto">
            <a:xfrm>
              <a:off x="2211725" y="1666993"/>
              <a:ext cx="4023500" cy="341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7252CD3-9B9D-2A86-ADD4-832931D2A252}"/>
              </a:ext>
            </a:extLst>
          </p:cNvPr>
          <p:cNvGrpSpPr/>
          <p:nvPr/>
        </p:nvGrpSpPr>
        <p:grpSpPr>
          <a:xfrm>
            <a:off x="3279386" y="2833412"/>
            <a:ext cx="8015148" cy="3416320"/>
            <a:chOff x="3279386" y="2833412"/>
            <a:chExt cx="8015148" cy="3416320"/>
          </a:xfrm>
        </p:grpSpPr>
        <p:pic>
          <p:nvPicPr>
            <p:cNvPr id="6" name="Picture 2" descr="Póster Campo de trigo maduro - PIXERS.ES">
              <a:hlinkClick r:id="rId7"/>
              <a:extLst>
                <a:ext uri="{FF2B5EF4-FFF2-40B4-BE49-F238E27FC236}">
                  <a16:creationId xmlns:a16="http://schemas.microsoft.com/office/drawing/2014/main" id="{8433EFA5-8E01-1043-F55B-18D38D400C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06" r="16271"/>
            <a:stretch/>
          </p:blipFill>
          <p:spPr bwMode="auto">
            <a:xfrm>
              <a:off x="3279386" y="2833412"/>
              <a:ext cx="4023499" cy="341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70A0213-5832-0E5A-AC45-F47490FA571C}"/>
                </a:ext>
              </a:extLst>
            </p:cNvPr>
            <p:cNvSpPr txBox="1"/>
            <p:nvPr/>
          </p:nvSpPr>
          <p:spPr>
            <a:xfrm>
              <a:off x="7399868" y="2861264"/>
              <a:ext cx="38946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800" b="1" dirty="0">
                  <a:solidFill>
                    <a:schemeClr val="tx1"/>
                  </a:solidFill>
                </a:rPr>
                <a:t>Deixai-os </a:t>
              </a:r>
              <a:r>
                <a:rPr lang="pt-BR" sz="1800" b="1" dirty="0"/>
                <a:t>crescer juntos </a:t>
              </a:r>
              <a:r>
                <a:rPr lang="pt-BR" sz="1800" b="1" dirty="0">
                  <a:solidFill>
                    <a:schemeClr val="tx1"/>
                  </a:solidFill>
                </a:rPr>
                <a:t>até à </a:t>
              </a:r>
              <a:r>
                <a:rPr lang="pt-BR" sz="1800" b="1" dirty="0">
                  <a:solidFill>
                    <a:srgbClr val="C00000"/>
                  </a:solidFill>
                </a:rPr>
                <a:t>colheita; os ceifeiros </a:t>
              </a:r>
              <a:r>
                <a:rPr lang="pt-BR" sz="1800" b="1" dirty="0"/>
                <a:t>ajuntarão</a:t>
              </a:r>
              <a:r>
                <a:rPr lang="pt-BR" sz="1800" b="1" dirty="0">
                  <a:solidFill>
                    <a:srgbClr val="C00000"/>
                  </a:solidFill>
                </a:rPr>
                <a:t> </a:t>
              </a:r>
              <a:r>
                <a:rPr lang="pt-BR" sz="1800" b="1" dirty="0">
                  <a:solidFill>
                    <a:schemeClr val="tx1"/>
                  </a:solidFill>
                </a:rPr>
                <a:t>o joio que será </a:t>
              </a:r>
              <a:r>
                <a:rPr lang="pt-BR" sz="1800" b="1" dirty="0"/>
                <a:t>queimado; </a:t>
              </a:r>
              <a:r>
                <a:rPr lang="pt-BR" sz="1800" b="1" dirty="0">
                  <a:solidFill>
                    <a:schemeClr val="tx1"/>
                  </a:solidFill>
                </a:rPr>
                <a:t>o trigo </a:t>
              </a:r>
              <a:r>
                <a:rPr lang="pt-BR" sz="1800" b="1" dirty="0"/>
                <a:t>guardado</a:t>
              </a:r>
              <a:r>
                <a:rPr lang="pt-BR" sz="1800" b="1" dirty="0">
                  <a:solidFill>
                    <a:schemeClr val="tx1"/>
                  </a:solidFill>
                </a:rPr>
                <a:t> no celeiro.</a:t>
              </a:r>
              <a:endParaRPr lang="pt-BR" b="1" dirty="0"/>
            </a:p>
          </p:txBody>
        </p:sp>
      </p:grp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F162866-C5CA-C021-3984-6668072CB1BE}"/>
              </a:ext>
            </a:extLst>
          </p:cNvPr>
          <p:cNvSpPr/>
          <p:nvPr/>
        </p:nvSpPr>
        <p:spPr>
          <a:xfrm>
            <a:off x="748145" y="5473223"/>
            <a:ext cx="2294314" cy="716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</a:rPr>
              <a:t>Breve Revisão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0AFFB4-8099-85BE-E3B6-DB2A6C716451}"/>
              </a:ext>
            </a:extLst>
          </p:cNvPr>
          <p:cNvSpPr txBox="1"/>
          <p:nvPr/>
        </p:nvSpPr>
        <p:spPr>
          <a:xfrm>
            <a:off x="1034915" y="71579"/>
            <a:ext cx="1020881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Comparação do joio e do trigo com o reino de Deus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8FFA3A-55D1-C010-6A4D-1FE067267B81}"/>
              </a:ext>
            </a:extLst>
          </p:cNvPr>
          <p:cNvSpPr txBox="1"/>
          <p:nvPr/>
        </p:nvSpPr>
        <p:spPr>
          <a:xfrm>
            <a:off x="7458596" y="4356313"/>
            <a:ext cx="3698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Os justos e os ímpios cresceram juntos no mundo até a consumação dos séculos, quando serão separados e, então, virá o fim.</a:t>
            </a:r>
          </a:p>
        </p:txBody>
      </p:sp>
    </p:spTree>
    <p:extLst>
      <p:ext uri="{BB962C8B-B14F-4D97-AF65-F5344CB8AC3E}">
        <p14:creationId xmlns:p14="http://schemas.microsoft.com/office/powerpoint/2010/main" val="27640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C436AEE-F3FE-2C6D-31E2-50F57D08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3DBC66-6A37-873B-D860-04C1F2C53F53}"/>
              </a:ext>
            </a:extLst>
          </p:cNvPr>
          <p:cNvSpPr txBox="1"/>
          <p:nvPr/>
        </p:nvSpPr>
        <p:spPr>
          <a:xfrm>
            <a:off x="820611" y="736978"/>
            <a:ext cx="1072539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</a:rPr>
              <a:t>Características do fermento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FA050D-947F-C17F-3C57-1608F6063922}"/>
              </a:ext>
            </a:extLst>
          </p:cNvPr>
          <p:cNvSpPr txBox="1"/>
          <p:nvPr/>
        </p:nvSpPr>
        <p:spPr>
          <a:xfrm>
            <a:off x="5839327" y="1396676"/>
            <a:ext cx="5742475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40C28"/>
                </a:solidFill>
                <a:latin typeface="Google Sans"/>
              </a:rPr>
              <a:t>Fermentos são </a:t>
            </a:r>
            <a:r>
              <a:rPr lang="pt-BR" sz="2400" b="1" dirty="0">
                <a:solidFill>
                  <a:srgbClr val="040C28"/>
                </a:solidFill>
                <a:latin typeface="Google Sans"/>
              </a:rPr>
              <a:t>aditivos </a:t>
            </a:r>
            <a:r>
              <a:rPr lang="pt-BR" sz="2400" dirty="0">
                <a:solidFill>
                  <a:srgbClr val="040C28"/>
                </a:solidFill>
                <a:latin typeface="Google Sans"/>
              </a:rPr>
              <a:t>para </a:t>
            </a:r>
            <a:r>
              <a:rPr lang="pt-BR" sz="2400" b="1" dirty="0">
                <a:solidFill>
                  <a:srgbClr val="C00000"/>
                </a:solidFill>
                <a:latin typeface="Google Sans"/>
              </a:rPr>
              <a:t>aumentar</a:t>
            </a:r>
            <a:r>
              <a:rPr lang="pt-BR" sz="2400" dirty="0">
                <a:solidFill>
                  <a:srgbClr val="040C28"/>
                </a:solidFill>
                <a:latin typeface="Google Sans"/>
              </a:rPr>
              <a:t> a massa dos alimentos.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202124"/>
                </a:solidFill>
                <a:latin typeface="Google Sans"/>
              </a:rPr>
              <a:t>S</a:t>
            </a:r>
            <a:r>
              <a:rPr lang="pt-BR" sz="2400" b="0" i="0" dirty="0">
                <a:solidFill>
                  <a:srgbClr val="202124"/>
                </a:solidFill>
                <a:effectLst/>
                <a:latin typeface="Google Sans"/>
              </a:rPr>
              <a:t>ão conhecidos como </a:t>
            </a:r>
            <a:r>
              <a:rPr lang="pt-BR" sz="2400" b="1" i="0" dirty="0">
                <a:solidFill>
                  <a:srgbClr val="040C28"/>
                </a:solidFill>
                <a:effectLst/>
                <a:latin typeface="Google Sans"/>
              </a:rPr>
              <a:t>agentes de crescimento e porosidade</a:t>
            </a:r>
            <a:r>
              <a:rPr lang="pt-BR" sz="2400" dirty="0">
                <a:solidFill>
                  <a:srgbClr val="040C28"/>
                </a:solidFill>
                <a:latin typeface="Google Sans"/>
              </a:rPr>
              <a:t>.</a:t>
            </a:r>
            <a:r>
              <a:rPr lang="pt-BR" sz="2400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endParaRPr lang="pt-BR" sz="24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202124"/>
                </a:solidFill>
                <a:latin typeface="Google Sans"/>
              </a:rPr>
              <a:t>Tipos de fermentos: </a:t>
            </a:r>
            <a:r>
              <a:rPr lang="pt-BR" sz="2400" dirty="0">
                <a:solidFill>
                  <a:srgbClr val="202124"/>
                </a:solidFill>
                <a:latin typeface="Google Sans"/>
              </a:rPr>
              <a:t>químico, biológico e </a:t>
            </a:r>
            <a:r>
              <a:rPr lang="pt-BR" sz="2400" b="1" dirty="0">
                <a:solidFill>
                  <a:srgbClr val="C00000"/>
                </a:solidFill>
                <a:latin typeface="Google Sans"/>
              </a:rPr>
              <a:t>natural.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202124"/>
                </a:solidFill>
                <a:latin typeface="Google Sans"/>
              </a:rPr>
              <a:t>Modo de usar: </a:t>
            </a:r>
            <a:r>
              <a:rPr lang="pt-BR" sz="2400" dirty="0">
                <a:solidFill>
                  <a:srgbClr val="202124"/>
                </a:solidFill>
                <a:latin typeface="Google Sans"/>
              </a:rPr>
              <a:t>pequenas porções (3%).</a:t>
            </a:r>
            <a:endParaRPr lang="pt-BR" sz="2200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D6C4A27B-6406-610E-4017-50A399C59E66}"/>
              </a:ext>
            </a:extLst>
          </p:cNvPr>
          <p:cNvSpPr/>
          <p:nvPr/>
        </p:nvSpPr>
        <p:spPr>
          <a:xfrm>
            <a:off x="2264146" y="5022888"/>
            <a:ext cx="1923096" cy="87687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Fermento</a:t>
            </a:r>
          </a:p>
        </p:txBody>
      </p:sp>
      <p:pic>
        <p:nvPicPr>
          <p:cNvPr id="2050" name="Picture 2" descr="Entenda a diferença entre fermento químico e biológico">
            <a:hlinkClick r:id="rId4" tooltip="Entenda a diferença entre fermento químico e biológico"/>
            <a:extLst>
              <a:ext uri="{FF2B5EF4-FFF2-40B4-BE49-F238E27FC236}">
                <a16:creationId xmlns:a16="http://schemas.microsoft.com/office/drawing/2014/main" id="{E0B985B6-1CC5-9FF5-FA1A-932C6E9C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1" y="1396676"/>
            <a:ext cx="4810167" cy="31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1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B4DE6D2-A5F9-45CE-3C0F-8B20F340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562"/>
            <a:ext cx="12192000" cy="688956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445B99-01D2-69E0-4F1F-822490537BD9}"/>
              </a:ext>
            </a:extLst>
          </p:cNvPr>
          <p:cNvSpPr txBox="1"/>
          <p:nvPr/>
        </p:nvSpPr>
        <p:spPr>
          <a:xfrm>
            <a:off x="3691463" y="283391"/>
            <a:ext cx="79113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b="1" dirty="0">
                <a:solidFill>
                  <a:srgbClr val="C00000"/>
                </a:solidFill>
              </a:rPr>
              <a:t>Metáforas na Bíblia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t-BR" sz="2400" b="1" dirty="0"/>
              <a:t>I </a:t>
            </a:r>
            <a:r>
              <a:rPr lang="pt-BR" sz="2400" b="1" dirty="0" err="1"/>
              <a:t>Pe</a:t>
            </a:r>
            <a:r>
              <a:rPr lang="pt-BR" sz="2400" b="1" dirty="0"/>
              <a:t> 5.8 – O diabo como um leão.</a:t>
            </a:r>
          </a:p>
          <a:p>
            <a:pPr algn="just">
              <a:spcAft>
                <a:spcPts val="1800"/>
              </a:spcAft>
            </a:pPr>
            <a:r>
              <a:rPr lang="pt-BR" sz="2400" b="0" i="0" dirty="0">
                <a:effectLst/>
              </a:rPr>
              <a:t>Sede sóbrios e vigilantes. </a:t>
            </a:r>
            <a:r>
              <a:rPr lang="pt-BR" sz="2400" i="0" dirty="0">
                <a:effectLst/>
              </a:rPr>
              <a:t>O</a:t>
            </a:r>
            <a:r>
              <a:rPr lang="pt-BR" sz="2400" b="1" i="0" dirty="0">
                <a:effectLst/>
              </a:rPr>
              <a:t>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diabo</a:t>
            </a:r>
            <a:r>
              <a:rPr lang="pt-BR" sz="2400" b="0" i="0" dirty="0">
                <a:effectLst/>
              </a:rPr>
              <a:t>, vosso adversário, anda em derredor, como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leão</a:t>
            </a:r>
            <a:r>
              <a:rPr lang="pt-BR" sz="2400" b="0" i="0" dirty="0">
                <a:effectLst/>
              </a:rPr>
              <a:t> que ruge procurando alguém para devorar.</a:t>
            </a:r>
          </a:p>
          <a:p>
            <a:pPr algn="just">
              <a:spcAft>
                <a:spcPts val="1800"/>
              </a:spcAft>
            </a:pPr>
            <a:r>
              <a:rPr lang="pt-BR" sz="2400" b="1" dirty="0" err="1"/>
              <a:t>Ap</a:t>
            </a:r>
            <a:r>
              <a:rPr lang="pt-BR" sz="2400" b="1" dirty="0"/>
              <a:t> 5.5 – Jesus como o Leão da tribo de Judá.</a:t>
            </a:r>
          </a:p>
          <a:p>
            <a:pPr algn="just">
              <a:spcAft>
                <a:spcPts val="1800"/>
              </a:spcAft>
            </a:pPr>
            <a:r>
              <a:rPr lang="pt-BR" sz="2400" b="0" i="0" dirty="0">
                <a:effectLst/>
              </a:rPr>
              <a:t>Todavia, um dos anciãos me disse: não chores; eis que o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Leão da tribo de Judá</a:t>
            </a:r>
            <a:r>
              <a:rPr lang="pt-BR" sz="2400" b="0" i="0" dirty="0">
                <a:effectLst/>
              </a:rPr>
              <a:t>, a Raiz de Davi, venceu para abrir o livro e os seus sete selos.</a:t>
            </a:r>
            <a:endParaRPr lang="pt-BR" sz="2400" b="1" dirty="0"/>
          </a:p>
        </p:txBody>
      </p:sp>
      <p:pic>
        <p:nvPicPr>
          <p:cNvPr id="1025" name="Picture 1" descr="Quadro Leão Marrom com Vidro 100x100cm Arte Própria | Leroy ...">
            <a:extLst>
              <a:ext uri="{FF2B5EF4-FFF2-40B4-BE49-F238E27FC236}">
                <a16:creationId xmlns:a16="http://schemas.microsoft.com/office/drawing/2014/main" id="{5C8F2730-BD87-8055-5B95-A563680D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0" y="1033611"/>
            <a:ext cx="2831761" cy="283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A7858D-A73B-52F7-EDB6-71266E19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9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0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8184C07-D0FC-C5FB-CA61-28FC9F7D369C}"/>
              </a:ext>
            </a:extLst>
          </p:cNvPr>
          <p:cNvGrpSpPr/>
          <p:nvPr/>
        </p:nvGrpSpPr>
        <p:grpSpPr>
          <a:xfrm>
            <a:off x="592046" y="4926138"/>
            <a:ext cx="11007908" cy="1619250"/>
            <a:chOff x="592046" y="4926138"/>
            <a:chExt cx="11007908" cy="1619250"/>
          </a:xfrm>
        </p:grpSpPr>
        <p:pic>
          <p:nvPicPr>
            <p:cNvPr id="1026" name="Picture 2" descr="A Parábola Do Fermento - Mateus 13:33 » Bíblia Resumida">
              <a:hlinkClick r:id="rId5"/>
              <a:extLst>
                <a:ext uri="{FF2B5EF4-FFF2-40B4-BE49-F238E27FC236}">
                  <a16:creationId xmlns:a16="http://schemas.microsoft.com/office/drawing/2014/main" id="{05FFADA2-B99D-56BC-A88A-4E5A3F91C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46" y="4926138"/>
              <a:ext cx="2828925" cy="161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467B0051-7CDC-FAD8-2A76-3CEF7CCFBEC5}"/>
                </a:ext>
              </a:extLst>
            </p:cNvPr>
            <p:cNvSpPr txBox="1"/>
            <p:nvPr/>
          </p:nvSpPr>
          <p:spPr>
            <a:xfrm>
              <a:off x="3709358" y="5081415"/>
              <a:ext cx="7890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b="1" dirty="0">
                  <a:solidFill>
                    <a:srgbClr val="C00000"/>
                  </a:solidFill>
                </a:rPr>
                <a:t>O fermento</a:t>
              </a:r>
              <a:r>
                <a:rPr lang="pt-BR" sz="2400" dirty="0"/>
                <a:t>, na Bíblia, também apresenta duas conotações diferentes.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7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D6364BB-123D-CF22-AF1C-6CD4B562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414A775-C382-72B9-6FE4-17F852397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69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400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695ED24-CF2D-45A7-D2D2-2C3E9D7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Pão Ázimo - Manga com Pimenta">
            <a:hlinkClick r:id="rId4"/>
            <a:extLst>
              <a:ext uri="{FF2B5EF4-FFF2-40B4-BE49-F238E27FC236}">
                <a16:creationId xmlns:a16="http://schemas.microsoft.com/office/drawing/2014/main" id="{1D3A5118-9023-7F3B-67E0-E0E3EC60E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b="14792"/>
          <a:stretch/>
        </p:blipFill>
        <p:spPr bwMode="auto">
          <a:xfrm>
            <a:off x="656880" y="1388534"/>
            <a:ext cx="3558976" cy="46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DA961AB-1BFD-96A8-E4B4-922E24BAD84E}"/>
              </a:ext>
            </a:extLst>
          </p:cNvPr>
          <p:cNvSpPr txBox="1"/>
          <p:nvPr/>
        </p:nvSpPr>
        <p:spPr>
          <a:xfrm>
            <a:off x="640491" y="394696"/>
            <a:ext cx="1121212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Fermento no sentido literal</a:t>
            </a:r>
            <a:endParaRPr lang="pt-BR" sz="2400" kern="1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FA930A-A462-4233-B3E8-95775E55B92F}"/>
              </a:ext>
            </a:extLst>
          </p:cNvPr>
          <p:cNvSpPr txBox="1"/>
          <p:nvPr/>
        </p:nvSpPr>
        <p:spPr>
          <a:xfrm>
            <a:off x="4466344" y="1303869"/>
            <a:ext cx="727197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b="1" i="0" dirty="0">
                <a:effectLst/>
              </a:rPr>
              <a:t>O fermento </a:t>
            </a:r>
            <a:r>
              <a:rPr lang="pt-BR" sz="2400" b="0" i="0" dirty="0">
                <a:effectLst/>
              </a:rPr>
              <a:t>era muito usado nos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tempos bíblicos </a:t>
            </a:r>
            <a:r>
              <a:rPr lang="pt-BR" sz="2400" b="0" i="0" dirty="0">
                <a:effectLst/>
              </a:rPr>
              <a:t>nas </a:t>
            </a:r>
            <a:r>
              <a:rPr lang="pt-BR" sz="2400" i="0" dirty="0">
                <a:effectLst/>
              </a:rPr>
              <a:t>misturas</a:t>
            </a:r>
            <a:r>
              <a:rPr lang="pt-BR" sz="2400" b="1" i="0" dirty="0">
                <a:effectLst/>
              </a:rPr>
              <a:t> </a:t>
            </a:r>
            <a:r>
              <a:rPr lang="pt-BR" sz="2400" b="0" i="0" dirty="0">
                <a:effectLst/>
              </a:rPr>
              <a:t>de massas para pães e bolos.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Er</a:t>
            </a:r>
            <a:r>
              <a:rPr lang="pt-BR" sz="2400" b="0" i="0" dirty="0">
                <a:effectLst/>
              </a:rPr>
              <a:t>a produzido </a:t>
            </a:r>
            <a:r>
              <a:rPr lang="pt-BR" sz="2400" b="1" i="0" dirty="0">
                <a:effectLst/>
              </a:rPr>
              <a:t>por meio da mistura </a:t>
            </a:r>
            <a:r>
              <a:rPr lang="pt-BR" sz="2400" b="0" i="0" dirty="0">
                <a:effectLst/>
              </a:rPr>
              <a:t>de água à farinha de trigo.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O</a:t>
            </a:r>
            <a:r>
              <a:rPr lang="pt-BR" sz="2400" b="0" i="0" dirty="0">
                <a:effectLst/>
              </a:rPr>
              <a:t> </a:t>
            </a:r>
            <a:r>
              <a:rPr lang="pt-BR" sz="2400" b="1" i="0" dirty="0">
                <a:effectLst/>
              </a:rPr>
              <a:t>pão levedado </a:t>
            </a:r>
            <a:r>
              <a:rPr lang="pt-BR" sz="2400" b="0" i="0" dirty="0">
                <a:effectLst/>
              </a:rPr>
              <a:t>era o alimento básico da refeição judaica.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A</a:t>
            </a:r>
            <a:r>
              <a:rPr lang="pt-BR" sz="2400" b="0" i="0" dirty="0">
                <a:effectLst/>
              </a:rPr>
              <a:t>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Lei Mosaica, </a:t>
            </a:r>
            <a:r>
              <a:rPr lang="pt-BR" sz="2400" i="0" dirty="0">
                <a:effectLst/>
              </a:rPr>
              <a:t>no entanto,</a:t>
            </a:r>
            <a:r>
              <a:rPr lang="pt-BR" sz="2400" b="1" i="0" dirty="0">
                <a:effectLst/>
              </a:rPr>
              <a:t> proibia </a:t>
            </a:r>
            <a:r>
              <a:rPr lang="pt-BR" sz="2400" b="0" i="0" dirty="0">
                <a:effectLst/>
              </a:rPr>
              <a:t>o uso do fermento </a:t>
            </a:r>
            <a:r>
              <a:rPr lang="pt-BR" sz="2400" i="0" dirty="0">
                <a:effectLst/>
              </a:rPr>
              <a:t>nas ofertas a Deus.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b="1" i="0" dirty="0">
                <a:effectLst/>
              </a:rPr>
              <a:t>Sentido de purificação: </a:t>
            </a:r>
            <a:r>
              <a:rPr lang="pt-BR" sz="2400" i="0" dirty="0">
                <a:effectLst/>
              </a:rPr>
              <a:t>simbolizava a remoção do </a:t>
            </a:r>
            <a:r>
              <a:rPr lang="pt-BR" sz="2400" b="1" i="0" dirty="0">
                <a:effectLst/>
              </a:rPr>
              <a:t>pecado</a:t>
            </a:r>
            <a:r>
              <a:rPr lang="pt-BR" sz="2400" i="0" dirty="0">
                <a:effectLst/>
              </a:rPr>
              <a:t> e da impureza.</a:t>
            </a:r>
            <a:endParaRPr lang="pt-BR" sz="2400" b="1" i="0" dirty="0">
              <a:effectLst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i="0" dirty="0">
                <a:effectLst/>
                <a:latin typeface="open_sansregular"/>
              </a:rPr>
              <a:t>A mais importante delas é a </a:t>
            </a:r>
            <a:r>
              <a:rPr lang="pt-BR" sz="2400" b="1" i="0" dirty="0">
                <a:solidFill>
                  <a:srgbClr val="C00000"/>
                </a:solidFill>
                <a:effectLst/>
                <a:latin typeface="open_sansregular"/>
              </a:rPr>
              <a:t>Páscoa </a:t>
            </a:r>
            <a:r>
              <a:rPr lang="pt-BR" sz="2400" i="0" dirty="0">
                <a:effectLst/>
                <a:latin typeface="open_sansregular"/>
              </a:rPr>
              <a:t>(cordeiro assado, pães asmos e ervas amargas)</a:t>
            </a:r>
            <a:r>
              <a:rPr lang="pt-BR" sz="2400" dirty="0">
                <a:latin typeface="open_sansregular"/>
              </a:rPr>
              <a:t>.</a:t>
            </a:r>
            <a:r>
              <a:rPr lang="pt-BR" sz="2400" i="0" dirty="0">
                <a:effectLst/>
                <a:latin typeface="open_sansregular"/>
              </a:rPr>
              <a:t> </a:t>
            </a:r>
            <a:endParaRPr lang="pt-BR" sz="24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8116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1480</Words>
  <Application>Microsoft Office PowerPoint</Application>
  <PresentationFormat>Widescreen</PresentationFormat>
  <Paragraphs>153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Google Sans</vt:lpstr>
      <vt:lpstr>open_sansregular</vt:lpstr>
      <vt:lpstr>Roman 10cpi</vt:lpstr>
      <vt:lpstr>Segoe UI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As Parábolas do Reino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Buarque</dc:creator>
  <cp:lastModifiedBy>André Buarque</cp:lastModifiedBy>
  <cp:revision>14</cp:revision>
  <dcterms:created xsi:type="dcterms:W3CDTF">2023-12-22T21:16:45Z</dcterms:created>
  <dcterms:modified xsi:type="dcterms:W3CDTF">2024-05-26T13:53:48Z</dcterms:modified>
</cp:coreProperties>
</file>