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9" r:id="rId2"/>
    <p:sldId id="320" r:id="rId3"/>
    <p:sldId id="321" r:id="rId4"/>
    <p:sldId id="334" r:id="rId5"/>
    <p:sldId id="362" r:id="rId6"/>
    <p:sldId id="349" r:id="rId7"/>
    <p:sldId id="348" r:id="rId8"/>
    <p:sldId id="350" r:id="rId9"/>
    <p:sldId id="351" r:id="rId10"/>
    <p:sldId id="333" r:id="rId11"/>
    <p:sldId id="352" r:id="rId12"/>
    <p:sldId id="353" r:id="rId13"/>
    <p:sldId id="341" r:id="rId14"/>
    <p:sldId id="354" r:id="rId15"/>
    <p:sldId id="360" r:id="rId16"/>
    <p:sldId id="355" r:id="rId17"/>
    <p:sldId id="340" r:id="rId18"/>
    <p:sldId id="356" r:id="rId19"/>
    <p:sldId id="361" r:id="rId20"/>
    <p:sldId id="357" r:id="rId21"/>
    <p:sldId id="358" r:id="rId22"/>
    <p:sldId id="359" r:id="rId23"/>
    <p:sldId id="287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Helvetica" pitchFamily="34" charset="0"/>
      <p:regular r:id="rId30"/>
      <p:bold r:id="rId31"/>
      <p:italic r:id="rId32"/>
      <p:boldItalic r:id="rId33"/>
    </p:embeddedFont>
    <p:embeddedFont>
      <p:font typeface="Verdana" pitchFamily="34" charset="0"/>
      <p:regular r:id="rId34"/>
      <p:bold r:id="rId35"/>
      <p:italic r:id="rId36"/>
      <p:boldItalic r:id="rId37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262262"/>
    <a:srgbClr val="2C91D0"/>
    <a:srgbClr val="1C9448"/>
    <a:srgbClr val="63C8DB"/>
    <a:srgbClr val="990000"/>
    <a:srgbClr val="0000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84229" autoAdjust="0"/>
  </p:normalViewPr>
  <p:slideViewPr>
    <p:cSldViewPr>
      <p:cViewPr varScale="1">
        <p:scale>
          <a:sx n="61" d="100"/>
          <a:sy n="61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AC3E6-E4B8-48A5-B621-2BC24889F549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499555F-9965-4AEC-9708-6EF8FA7260F8}">
      <dgm:prSet phldrT="[Texto]" custT="1"/>
      <dgm:spPr/>
      <dgm:t>
        <a:bodyPr/>
        <a:lstStyle/>
        <a:p>
          <a:r>
            <a:rPr lang="pt-BR" sz="2400" b="1" dirty="0" smtClean="0"/>
            <a:t>DISTRAÇÃO</a:t>
          </a:r>
          <a:endParaRPr lang="pt-BR" sz="2400" b="1" dirty="0"/>
        </a:p>
      </dgm:t>
    </dgm:pt>
    <dgm:pt modelId="{7C31F36D-ED06-459F-8825-16B1388E04DE}" type="parTrans" cxnId="{1B20E058-0935-4A9C-B88B-E09C02CFECE1}">
      <dgm:prSet/>
      <dgm:spPr/>
      <dgm:t>
        <a:bodyPr/>
        <a:lstStyle/>
        <a:p>
          <a:endParaRPr lang="pt-BR"/>
        </a:p>
      </dgm:t>
    </dgm:pt>
    <dgm:pt modelId="{4AD1F3C2-7C99-4ED5-95ED-89ED049E853C}" type="sibTrans" cxnId="{1B20E058-0935-4A9C-B88B-E09C02CFECE1}">
      <dgm:prSet/>
      <dgm:spPr/>
      <dgm:t>
        <a:bodyPr/>
        <a:lstStyle/>
        <a:p>
          <a:endParaRPr lang="pt-BR"/>
        </a:p>
      </dgm:t>
    </dgm:pt>
    <dgm:pt modelId="{7950A229-BEA3-4BD6-8E6F-72FF7E111BF8}">
      <dgm:prSet phldrT="[Texto]" custT="1"/>
      <dgm:spPr/>
      <dgm:t>
        <a:bodyPr/>
        <a:lstStyle/>
        <a:p>
          <a:r>
            <a:rPr lang="pt-BR" sz="2000" b="1" dirty="0" smtClean="0"/>
            <a:t>PENSAMENTOS SUPERFICIAIS</a:t>
          </a:r>
          <a:endParaRPr lang="pt-BR" sz="2000" b="1" dirty="0"/>
        </a:p>
      </dgm:t>
    </dgm:pt>
    <dgm:pt modelId="{FA37612B-26C9-4CE8-93DD-6C6DD8D06D64}" type="parTrans" cxnId="{BE6FA206-468D-410D-B3C9-DF04EF69C38F}">
      <dgm:prSet/>
      <dgm:spPr/>
      <dgm:t>
        <a:bodyPr/>
        <a:lstStyle/>
        <a:p>
          <a:endParaRPr lang="pt-BR"/>
        </a:p>
      </dgm:t>
    </dgm:pt>
    <dgm:pt modelId="{A5D1EA23-2640-4933-8905-93166FDAFBA7}" type="sibTrans" cxnId="{BE6FA206-468D-410D-B3C9-DF04EF69C38F}">
      <dgm:prSet/>
      <dgm:spPr/>
      <dgm:t>
        <a:bodyPr/>
        <a:lstStyle/>
        <a:p>
          <a:endParaRPr lang="pt-BR"/>
        </a:p>
      </dgm:t>
    </dgm:pt>
    <dgm:pt modelId="{7D4CF524-6EC7-4A0F-97E9-70DA851FD7DD}">
      <dgm:prSet phldrT="[Texto]"/>
      <dgm:spPr/>
      <dgm:t>
        <a:bodyPr/>
        <a:lstStyle/>
        <a:p>
          <a:r>
            <a:rPr lang="pt-BR" b="1" dirty="0" smtClean="0"/>
            <a:t>VIDA SUPERFICIAL</a:t>
          </a:r>
          <a:endParaRPr lang="pt-BR" b="1" dirty="0"/>
        </a:p>
      </dgm:t>
    </dgm:pt>
    <dgm:pt modelId="{681D837A-EF4C-4BFB-9757-32149A737C23}" type="parTrans" cxnId="{FC03E9E4-0923-483A-B12D-AAF37D53E928}">
      <dgm:prSet/>
      <dgm:spPr/>
      <dgm:t>
        <a:bodyPr/>
        <a:lstStyle/>
        <a:p>
          <a:endParaRPr lang="pt-BR"/>
        </a:p>
      </dgm:t>
    </dgm:pt>
    <dgm:pt modelId="{23A02DC7-B99C-458B-B4FC-6A9FB78866BB}" type="sibTrans" cxnId="{FC03E9E4-0923-483A-B12D-AAF37D53E928}">
      <dgm:prSet/>
      <dgm:spPr/>
      <dgm:t>
        <a:bodyPr/>
        <a:lstStyle/>
        <a:p>
          <a:endParaRPr lang="pt-BR"/>
        </a:p>
      </dgm:t>
    </dgm:pt>
    <dgm:pt modelId="{FD3FD856-C2BE-41BC-B81A-5748006A4446}" type="pres">
      <dgm:prSet presAssocID="{B74AC3E6-E4B8-48A5-B621-2BC24889F5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1608B0-EE77-4490-90A5-38B34D9A1D27}" type="pres">
      <dgm:prSet presAssocID="{0499555F-9965-4AEC-9708-6EF8FA7260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E7D762-AAEA-4D5C-8205-3388CE3C6214}" type="pres">
      <dgm:prSet presAssocID="{4AD1F3C2-7C99-4ED5-95ED-89ED049E853C}" presName="sibTrans" presStyleLbl="sibTrans2D1" presStyleIdx="0" presStyleCnt="3"/>
      <dgm:spPr/>
      <dgm:t>
        <a:bodyPr/>
        <a:lstStyle/>
        <a:p>
          <a:endParaRPr lang="pt-BR"/>
        </a:p>
      </dgm:t>
    </dgm:pt>
    <dgm:pt modelId="{9FE7491C-1000-427E-BFCC-91F527C01BE8}" type="pres">
      <dgm:prSet presAssocID="{4AD1F3C2-7C99-4ED5-95ED-89ED049E853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A2A4960A-8931-4319-AB6C-3DAEA265E663}" type="pres">
      <dgm:prSet presAssocID="{7950A229-BEA3-4BD6-8E6F-72FF7E111B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2994DB-BABC-4E9D-BC39-9B0A102748CE}" type="pres">
      <dgm:prSet presAssocID="{A5D1EA23-2640-4933-8905-93166FDAFBA7}" presName="sibTrans" presStyleLbl="sibTrans2D1" presStyleIdx="1" presStyleCnt="3"/>
      <dgm:spPr/>
      <dgm:t>
        <a:bodyPr/>
        <a:lstStyle/>
        <a:p>
          <a:endParaRPr lang="pt-BR"/>
        </a:p>
      </dgm:t>
    </dgm:pt>
    <dgm:pt modelId="{AEF53DC0-06D1-455B-BCEB-3B856F7F7F0F}" type="pres">
      <dgm:prSet presAssocID="{A5D1EA23-2640-4933-8905-93166FDAFBA7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EA25AAAF-8FAC-4A2C-AEC7-427A062F6147}" type="pres">
      <dgm:prSet presAssocID="{7D4CF524-6EC7-4A0F-97E9-70DA851FD7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6E8178-ED76-49C8-9A35-8647842EA7B5}" type="pres">
      <dgm:prSet presAssocID="{23A02DC7-B99C-458B-B4FC-6A9FB78866BB}" presName="sibTrans" presStyleLbl="sibTrans2D1" presStyleIdx="2" presStyleCnt="3"/>
      <dgm:spPr/>
      <dgm:t>
        <a:bodyPr/>
        <a:lstStyle/>
        <a:p>
          <a:endParaRPr lang="pt-BR"/>
        </a:p>
      </dgm:t>
    </dgm:pt>
    <dgm:pt modelId="{940ED1A2-BEE1-4D7B-8FB4-AEE5BBA0DF44}" type="pres">
      <dgm:prSet presAssocID="{23A02DC7-B99C-458B-B4FC-6A9FB78866BB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60F43AD-78D4-40A7-BA7B-1E8CD8ACA727}" type="presOf" srcId="{23A02DC7-B99C-458B-B4FC-6A9FB78866BB}" destId="{940ED1A2-BEE1-4D7B-8FB4-AEE5BBA0DF44}" srcOrd="1" destOrd="0" presId="urn:microsoft.com/office/officeart/2005/8/layout/cycle2"/>
    <dgm:cxn modelId="{5D56813A-D26F-4C04-A065-3944447708E7}" type="presOf" srcId="{7950A229-BEA3-4BD6-8E6F-72FF7E111BF8}" destId="{A2A4960A-8931-4319-AB6C-3DAEA265E663}" srcOrd="0" destOrd="0" presId="urn:microsoft.com/office/officeart/2005/8/layout/cycle2"/>
    <dgm:cxn modelId="{C7523C9A-97EE-4D4B-B277-AC4E92D300E6}" type="presOf" srcId="{0499555F-9965-4AEC-9708-6EF8FA7260F8}" destId="{971608B0-EE77-4490-90A5-38B34D9A1D27}" srcOrd="0" destOrd="0" presId="urn:microsoft.com/office/officeart/2005/8/layout/cycle2"/>
    <dgm:cxn modelId="{1B20E058-0935-4A9C-B88B-E09C02CFECE1}" srcId="{B74AC3E6-E4B8-48A5-B621-2BC24889F549}" destId="{0499555F-9965-4AEC-9708-6EF8FA7260F8}" srcOrd="0" destOrd="0" parTransId="{7C31F36D-ED06-459F-8825-16B1388E04DE}" sibTransId="{4AD1F3C2-7C99-4ED5-95ED-89ED049E853C}"/>
    <dgm:cxn modelId="{FC03E9E4-0923-483A-B12D-AAF37D53E928}" srcId="{B74AC3E6-E4B8-48A5-B621-2BC24889F549}" destId="{7D4CF524-6EC7-4A0F-97E9-70DA851FD7DD}" srcOrd="2" destOrd="0" parTransId="{681D837A-EF4C-4BFB-9757-32149A737C23}" sibTransId="{23A02DC7-B99C-458B-B4FC-6A9FB78866BB}"/>
    <dgm:cxn modelId="{4E28A834-E35F-48BC-AA59-A0111D03F5A1}" type="presOf" srcId="{4AD1F3C2-7C99-4ED5-95ED-89ED049E853C}" destId="{1BE7D762-AAEA-4D5C-8205-3388CE3C6214}" srcOrd="0" destOrd="0" presId="urn:microsoft.com/office/officeart/2005/8/layout/cycle2"/>
    <dgm:cxn modelId="{C3029D64-A0B6-4FF5-A749-E84729FA251C}" type="presOf" srcId="{A5D1EA23-2640-4933-8905-93166FDAFBA7}" destId="{B62994DB-BABC-4E9D-BC39-9B0A102748CE}" srcOrd="0" destOrd="0" presId="urn:microsoft.com/office/officeart/2005/8/layout/cycle2"/>
    <dgm:cxn modelId="{E064A27B-0651-4373-84C8-8058263D6285}" type="presOf" srcId="{B74AC3E6-E4B8-48A5-B621-2BC24889F549}" destId="{FD3FD856-C2BE-41BC-B81A-5748006A4446}" srcOrd="0" destOrd="0" presId="urn:microsoft.com/office/officeart/2005/8/layout/cycle2"/>
    <dgm:cxn modelId="{5981C6E1-5DEA-4DE8-89FD-82AFAD1E2826}" type="presOf" srcId="{7D4CF524-6EC7-4A0F-97E9-70DA851FD7DD}" destId="{EA25AAAF-8FAC-4A2C-AEC7-427A062F6147}" srcOrd="0" destOrd="0" presId="urn:microsoft.com/office/officeart/2005/8/layout/cycle2"/>
    <dgm:cxn modelId="{AFE7A384-CE15-46F0-8A87-41AFD503C6B6}" type="presOf" srcId="{A5D1EA23-2640-4933-8905-93166FDAFBA7}" destId="{AEF53DC0-06D1-455B-BCEB-3B856F7F7F0F}" srcOrd="1" destOrd="0" presId="urn:microsoft.com/office/officeart/2005/8/layout/cycle2"/>
    <dgm:cxn modelId="{0D3E8824-E5E7-4604-8ED2-BD3D1A6F1A41}" type="presOf" srcId="{4AD1F3C2-7C99-4ED5-95ED-89ED049E853C}" destId="{9FE7491C-1000-427E-BFCC-91F527C01BE8}" srcOrd="1" destOrd="0" presId="urn:microsoft.com/office/officeart/2005/8/layout/cycle2"/>
    <dgm:cxn modelId="{BE6FA206-468D-410D-B3C9-DF04EF69C38F}" srcId="{B74AC3E6-E4B8-48A5-B621-2BC24889F549}" destId="{7950A229-BEA3-4BD6-8E6F-72FF7E111BF8}" srcOrd="1" destOrd="0" parTransId="{FA37612B-26C9-4CE8-93DD-6C6DD8D06D64}" sibTransId="{A5D1EA23-2640-4933-8905-93166FDAFBA7}"/>
    <dgm:cxn modelId="{E05E416D-043A-46C4-AF2C-86EAD34A454C}" type="presOf" srcId="{23A02DC7-B99C-458B-B4FC-6A9FB78866BB}" destId="{B36E8178-ED76-49C8-9A35-8647842EA7B5}" srcOrd="0" destOrd="0" presId="urn:microsoft.com/office/officeart/2005/8/layout/cycle2"/>
    <dgm:cxn modelId="{17B9ADFE-F988-4091-96BD-95E982DA36FD}" type="presParOf" srcId="{FD3FD856-C2BE-41BC-B81A-5748006A4446}" destId="{971608B0-EE77-4490-90A5-38B34D9A1D27}" srcOrd="0" destOrd="0" presId="urn:microsoft.com/office/officeart/2005/8/layout/cycle2"/>
    <dgm:cxn modelId="{4039F2D8-278C-4C64-A66A-9BB7317BA58B}" type="presParOf" srcId="{FD3FD856-C2BE-41BC-B81A-5748006A4446}" destId="{1BE7D762-AAEA-4D5C-8205-3388CE3C6214}" srcOrd="1" destOrd="0" presId="urn:microsoft.com/office/officeart/2005/8/layout/cycle2"/>
    <dgm:cxn modelId="{4A21CC00-98D2-4E4E-9012-847282F14A82}" type="presParOf" srcId="{1BE7D762-AAEA-4D5C-8205-3388CE3C6214}" destId="{9FE7491C-1000-427E-BFCC-91F527C01BE8}" srcOrd="0" destOrd="0" presId="urn:microsoft.com/office/officeart/2005/8/layout/cycle2"/>
    <dgm:cxn modelId="{D103B6CD-D4BF-49E2-9ED2-A27C2C81D72C}" type="presParOf" srcId="{FD3FD856-C2BE-41BC-B81A-5748006A4446}" destId="{A2A4960A-8931-4319-AB6C-3DAEA265E663}" srcOrd="2" destOrd="0" presId="urn:microsoft.com/office/officeart/2005/8/layout/cycle2"/>
    <dgm:cxn modelId="{C0790795-666C-47DE-981B-BA7F17F0435D}" type="presParOf" srcId="{FD3FD856-C2BE-41BC-B81A-5748006A4446}" destId="{B62994DB-BABC-4E9D-BC39-9B0A102748CE}" srcOrd="3" destOrd="0" presId="urn:microsoft.com/office/officeart/2005/8/layout/cycle2"/>
    <dgm:cxn modelId="{33EE007E-CAA0-46DB-9ACB-1EE2A54CB87F}" type="presParOf" srcId="{B62994DB-BABC-4E9D-BC39-9B0A102748CE}" destId="{AEF53DC0-06D1-455B-BCEB-3B856F7F7F0F}" srcOrd="0" destOrd="0" presId="urn:microsoft.com/office/officeart/2005/8/layout/cycle2"/>
    <dgm:cxn modelId="{5AAB9F7B-D6B6-4248-B072-038B2877B359}" type="presParOf" srcId="{FD3FD856-C2BE-41BC-B81A-5748006A4446}" destId="{EA25AAAF-8FAC-4A2C-AEC7-427A062F6147}" srcOrd="4" destOrd="0" presId="urn:microsoft.com/office/officeart/2005/8/layout/cycle2"/>
    <dgm:cxn modelId="{6B1473A2-A044-4DE7-B797-F277F3D0944E}" type="presParOf" srcId="{FD3FD856-C2BE-41BC-B81A-5748006A4446}" destId="{B36E8178-ED76-49C8-9A35-8647842EA7B5}" srcOrd="5" destOrd="0" presId="urn:microsoft.com/office/officeart/2005/8/layout/cycle2"/>
    <dgm:cxn modelId="{47353CFF-FA49-4C59-BA32-4108028C9BFD}" type="presParOf" srcId="{B36E8178-ED76-49C8-9A35-8647842EA7B5}" destId="{940ED1A2-BEE1-4D7B-8FB4-AEE5BBA0DF4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1608B0-EE77-4490-90A5-38B34D9A1D27}">
      <dsp:nvSpPr>
        <dsp:cNvPr id="0" name=""/>
        <dsp:cNvSpPr/>
      </dsp:nvSpPr>
      <dsp:spPr>
        <a:xfrm>
          <a:off x="3357562" y="1316"/>
          <a:ext cx="2428875" cy="24288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DISTRAÇÃO</a:t>
          </a:r>
          <a:endParaRPr lang="pt-BR" sz="2400" b="1" kern="1200" dirty="0"/>
        </a:p>
      </dsp:txBody>
      <dsp:txXfrm>
        <a:off x="3357562" y="1316"/>
        <a:ext cx="2428875" cy="2428875"/>
      </dsp:txXfrm>
    </dsp:sp>
    <dsp:sp modelId="{1BE7D762-AAEA-4D5C-8205-3388CE3C6214}">
      <dsp:nvSpPr>
        <dsp:cNvPr id="0" name=""/>
        <dsp:cNvSpPr/>
      </dsp:nvSpPr>
      <dsp:spPr>
        <a:xfrm rot="3600000">
          <a:off x="5151828" y="2368933"/>
          <a:ext cx="645200" cy="819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3600000">
        <a:off x="5151828" y="2368933"/>
        <a:ext cx="645200" cy="819745"/>
      </dsp:txXfrm>
    </dsp:sp>
    <dsp:sp modelId="{A2A4960A-8931-4319-AB6C-3DAEA265E663}">
      <dsp:nvSpPr>
        <dsp:cNvPr id="0" name=""/>
        <dsp:cNvSpPr/>
      </dsp:nvSpPr>
      <dsp:spPr>
        <a:xfrm>
          <a:off x="5180679" y="3159048"/>
          <a:ext cx="2428875" cy="242887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PENSAMENTOS SUPERFICIAIS</a:t>
          </a:r>
          <a:endParaRPr lang="pt-BR" sz="2000" b="1" kern="1200" dirty="0"/>
        </a:p>
      </dsp:txBody>
      <dsp:txXfrm>
        <a:off x="5180679" y="3159048"/>
        <a:ext cx="2428875" cy="2428875"/>
      </dsp:txXfrm>
    </dsp:sp>
    <dsp:sp modelId="{B62994DB-BABC-4E9D-BC39-9B0A102748CE}">
      <dsp:nvSpPr>
        <dsp:cNvPr id="0" name=""/>
        <dsp:cNvSpPr/>
      </dsp:nvSpPr>
      <dsp:spPr>
        <a:xfrm rot="10800000">
          <a:off x="4267660" y="3963613"/>
          <a:ext cx="645200" cy="819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4267660" y="3963613"/>
        <a:ext cx="645200" cy="819745"/>
      </dsp:txXfrm>
    </dsp:sp>
    <dsp:sp modelId="{EA25AAAF-8FAC-4A2C-AEC7-427A062F6147}">
      <dsp:nvSpPr>
        <dsp:cNvPr id="0" name=""/>
        <dsp:cNvSpPr/>
      </dsp:nvSpPr>
      <dsp:spPr>
        <a:xfrm>
          <a:off x="1534445" y="3159048"/>
          <a:ext cx="2428875" cy="24288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VIDA SUPERFICIAL</a:t>
          </a:r>
          <a:endParaRPr lang="pt-BR" sz="2400" b="1" kern="1200" dirty="0"/>
        </a:p>
      </dsp:txBody>
      <dsp:txXfrm>
        <a:off x="1534445" y="3159048"/>
        <a:ext cx="2428875" cy="2428875"/>
      </dsp:txXfrm>
    </dsp:sp>
    <dsp:sp modelId="{B36E8178-ED76-49C8-9A35-8647842EA7B5}">
      <dsp:nvSpPr>
        <dsp:cNvPr id="0" name=""/>
        <dsp:cNvSpPr/>
      </dsp:nvSpPr>
      <dsp:spPr>
        <a:xfrm rot="18000000">
          <a:off x="3328710" y="2400561"/>
          <a:ext cx="645200" cy="819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8000000">
        <a:off x="3328710" y="2400561"/>
        <a:ext cx="645200" cy="819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958C04-65FF-4C02-8373-6B38C7C0FE51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AF88F6-ABA0-4782-BC26-F99F690D2F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FB2301-1A0A-4AA4-AFB6-CBEBBA485AB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dirty="0" smtClean="0"/>
              <a:t>2º impacto da tecnologia na adoração: consequência</a:t>
            </a:r>
            <a:r>
              <a:rPr lang="pt-BR" baseline="0" dirty="0" smtClean="0"/>
              <a:t> das distrações.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b="1" dirty="0" smtClean="0"/>
              <a:t>Vida superficial</a:t>
            </a:r>
            <a:r>
              <a:rPr lang="pt-BR" sz="1200" dirty="0" smtClean="0"/>
              <a:t>: Incapacidade de meditar, de ler, de se aprofundar</a:t>
            </a:r>
            <a:r>
              <a:rPr lang="pt-BR" sz="1200" baseline="0" dirty="0" smtClean="0"/>
              <a:t> </a:t>
            </a:r>
            <a:r>
              <a:rPr lang="pt-BR" sz="1200" baseline="0" dirty="0" smtClean="0">
                <a:sym typeface="Wingdings" pitchFamily="2" charset="2"/>
              </a:rPr>
              <a:t> reflexo na vida espiritual.</a:t>
            </a:r>
            <a:r>
              <a:rPr lang="pt-BR" sz="1200" dirty="0" smtClean="0"/>
              <a:t> </a:t>
            </a:r>
          </a:p>
          <a:p>
            <a:pPr marL="228600" indent="-228600">
              <a:spcBef>
                <a:spcPct val="0"/>
              </a:spcBef>
              <a:buFontTx/>
              <a:buChar char="-"/>
            </a:pPr>
            <a:endParaRPr lang="pt-BR" dirty="0" smtClean="0"/>
          </a:p>
        </p:txBody>
      </p:sp>
      <p:sp>
        <p:nvSpPr>
          <p:cNvPr id="5222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086BEA-3C25-442F-97D5-F6A5022B2C46}" type="slidenum">
              <a:rPr lang="pt-BR">
                <a:latin typeface="Calibri" pitchFamily="34" charset="0"/>
              </a:rPr>
              <a:pPr algn="r"/>
              <a:t>10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endParaRPr lang="pt-BR" dirty="0" smtClean="0"/>
          </a:p>
        </p:txBody>
      </p:sp>
      <p:sp>
        <p:nvSpPr>
          <p:cNvPr id="5222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086BEA-3C25-442F-97D5-F6A5022B2C46}" type="slidenum">
              <a:rPr lang="pt-BR">
                <a:latin typeface="Calibri" pitchFamily="34" charset="0"/>
              </a:rPr>
              <a:pPr algn="r"/>
              <a:t>11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dirty="0" smtClean="0"/>
              <a:t>Adoração</a:t>
            </a:r>
            <a:r>
              <a:rPr lang="pt-BR" baseline="0" dirty="0" smtClean="0"/>
              <a:t> requer </a:t>
            </a:r>
            <a:r>
              <a:rPr lang="pt-BR" b="1" baseline="0" dirty="0" smtClean="0"/>
              <a:t>conhecimento, sabedoria, intimidade. </a:t>
            </a:r>
            <a:r>
              <a:rPr lang="pt-BR" baseline="0" dirty="0" smtClean="0"/>
              <a:t>E não se consegue nada disso com superficialidade. Se consegue com dedicação, tempo, meditação, leitura, estudo da palavra de Deus.</a:t>
            </a:r>
          </a:p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baseline="0" dirty="0" smtClean="0"/>
              <a:t>Requer uma busca intima, um grande temor que não se consegue sem profundidade.</a:t>
            </a:r>
            <a:endParaRPr lang="pt-BR" dirty="0" smtClean="0"/>
          </a:p>
        </p:txBody>
      </p:sp>
      <p:sp>
        <p:nvSpPr>
          <p:cNvPr id="5222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086BEA-3C25-442F-97D5-F6A5022B2C46}" type="slidenum">
              <a:rPr lang="pt-BR">
                <a:latin typeface="Calibri" pitchFamily="34" charset="0"/>
              </a:rPr>
              <a:pPr algn="r"/>
              <a:t>12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dirty="0" smtClean="0"/>
              <a:t>3º impacto</a:t>
            </a:r>
            <a:r>
              <a:rPr lang="pt-BR" baseline="0" dirty="0" smtClean="0"/>
              <a:t> da tecnologia na adoração</a:t>
            </a:r>
          </a:p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baseline="0" dirty="0" smtClean="0"/>
              <a:t>É, na verdade, uma consequência de uma vida superficial.</a:t>
            </a:r>
          </a:p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tecnologia nos diz que 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podemos ter tudo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 nosso alcance, mas ao mesmo tempo 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conseguimos ter nada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pois não temos foco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dirty="0" smtClean="0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BEBA12-2D51-4CAB-B316-580D33D0E20F}" type="slidenum">
              <a:rPr lang="pt-BR">
                <a:latin typeface="Calibri" pitchFamily="34" charset="0"/>
              </a:rPr>
              <a:pPr algn="r"/>
              <a:t>13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dirty="0" smtClean="0"/>
              <a:t>As pessoas estão perdendo o foco nas coisas</a:t>
            </a:r>
            <a:r>
              <a:rPr lang="pt-BR" baseline="0" dirty="0" smtClean="0"/>
              <a:t> certas, nas coisas importantes, e a tecnologia tem contribuído fortemente para isso.</a:t>
            </a:r>
          </a:p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baseline="0" dirty="0" smtClean="0"/>
              <a:t>Deus nos chama para ter foco, foco em Cristo, na sua palavra, na oração, sem distrações, sem superficialidade. </a:t>
            </a:r>
          </a:p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baseline="0" dirty="0" smtClean="0"/>
              <a:t>Precisamos dar o tempo e atenção necessários (não ao celular ou a internet) à palavra de Deus.</a:t>
            </a:r>
          </a:p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baseline="0" dirty="0" smtClean="0"/>
              <a:t>Precisamos atender ao chamado (não do celular), mas de Deus.</a:t>
            </a:r>
            <a:endParaRPr lang="pt-BR" dirty="0" smtClean="0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BEBA12-2D51-4CAB-B316-580D33D0E20F}" type="slidenum">
              <a:rPr lang="pt-BR">
                <a:latin typeface="Calibri" pitchFamily="34" charset="0"/>
              </a:rPr>
              <a:pPr algn="r"/>
              <a:t>14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cientista Allen Downey, da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Olin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College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Massachussets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(EUA) fez um estudo recente na qual destaca que a baixa frequência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cultos religiosos de jovens americanos está associada ao uso inadequado das redes sociais.</a:t>
            </a:r>
            <a:endParaRPr lang="pt-BR" dirty="0" smtClean="0"/>
          </a:p>
        </p:txBody>
      </p:sp>
      <p:sp>
        <p:nvSpPr>
          <p:cNvPr id="624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21DA93-52D2-4AD4-898C-8364BDD680DB}" type="slidenum">
              <a:rPr lang="pt-BR">
                <a:latin typeface="Calibri" pitchFamily="34" charset="0"/>
              </a:rPr>
              <a:pPr algn="r"/>
              <a:t>15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endParaRPr lang="pt-BR" smtClean="0"/>
          </a:p>
        </p:txBody>
      </p:sp>
      <p:sp>
        <p:nvSpPr>
          <p:cNvPr id="266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5ECFC4-F666-4419-89C9-74F2867EB6D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dirty="0" smtClean="0"/>
              <a:t>A pergunta não é se </a:t>
            </a:r>
            <a:r>
              <a:rPr lang="pt-BR" b="1" dirty="0" smtClean="0"/>
              <a:t>podemos </a:t>
            </a:r>
            <a:r>
              <a:rPr lang="pt-BR" dirty="0" smtClean="0"/>
              <a:t>ter a </a:t>
            </a:r>
            <a:r>
              <a:rPr lang="pt-BR" dirty="0" err="1" smtClean="0"/>
              <a:t>Biblia</a:t>
            </a:r>
            <a:r>
              <a:rPr lang="pt-BR" dirty="0" smtClean="0"/>
              <a:t> no celular, ou se </a:t>
            </a:r>
            <a:r>
              <a:rPr lang="pt-BR" b="1" dirty="0" smtClean="0"/>
              <a:t>podemos</a:t>
            </a:r>
            <a:r>
              <a:rPr lang="pt-BR" b="1" baseline="0" dirty="0" smtClean="0"/>
              <a:t> </a:t>
            </a:r>
            <a:r>
              <a:rPr lang="pt-BR" baseline="0" dirty="0" smtClean="0"/>
              <a:t>utilizar o aplicativo bíblia durante o culto. Obviamente, podemos.</a:t>
            </a:r>
            <a:endParaRPr lang="pt-BR" dirty="0" smtClean="0"/>
          </a:p>
        </p:txBody>
      </p:sp>
      <p:sp>
        <p:nvSpPr>
          <p:cNvPr id="624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21DA93-52D2-4AD4-898C-8364BDD680DB}" type="slidenum">
              <a:rPr lang="pt-BR">
                <a:latin typeface="Calibri" pitchFamily="34" charset="0"/>
              </a:rPr>
              <a:pPr algn="r"/>
              <a:t>17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dirty="0" smtClean="0"/>
              <a:t>Ele</a:t>
            </a:r>
            <a:r>
              <a:rPr lang="pt-BR" baseline="0" dirty="0" smtClean="0"/>
              <a:t> é taxativamente contra o uso da Bíblia no celular durante o culto público.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baseline="0" dirty="0" smtClean="0"/>
              <a:t>1º-  El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 distrai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que ajuda na concentração tão importante e necessária durante o culto.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Poucos conseguem evitar a distração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dar uma olhadinha no email,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whatsapp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Falta de Reverência.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</a:t>
            </a:r>
            <a:endParaRPr lang="pt-BR" dirty="0" smtClean="0"/>
          </a:p>
        </p:txBody>
      </p:sp>
      <p:sp>
        <p:nvSpPr>
          <p:cNvPr id="624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21DA93-52D2-4AD4-898C-8364BDD680DB}" type="slidenum">
              <a:rPr lang="pt-BR">
                <a:latin typeface="Calibri" pitchFamily="34" charset="0"/>
              </a:rPr>
              <a:pPr algn="r"/>
              <a:t>18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dirty="0" smtClean="0"/>
              <a:t>Ele</a:t>
            </a:r>
            <a:r>
              <a:rPr lang="pt-BR" baseline="0" dirty="0" smtClean="0"/>
              <a:t> é taxativamente contra o uso da Bíblia no celular durante o culto público.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baseline="0" dirty="0" smtClean="0"/>
              <a:t>1º-  El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 distrai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que ajuda na concentração tão importante e necessária durante o culto.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Poucos conseguem evitar a distração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dar uma olhadinha no email,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whatsapp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Falta de Reverência.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</a:t>
            </a:r>
            <a:endParaRPr lang="pt-BR" dirty="0" smtClean="0"/>
          </a:p>
        </p:txBody>
      </p:sp>
      <p:sp>
        <p:nvSpPr>
          <p:cNvPr id="624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21DA93-52D2-4AD4-898C-8364BDD680DB}" type="slidenum">
              <a:rPr lang="pt-BR">
                <a:latin typeface="Calibri" pitchFamily="34" charset="0"/>
              </a:rPr>
              <a:pPr algn="r"/>
              <a:t>19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33B595-DB7A-4E2D-95F1-A6DF19D391E4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2º - Ser exemplo e não motivo de tropeço para os mais jovens.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</a:t>
            </a:r>
            <a:endParaRPr lang="pt-BR" dirty="0" smtClean="0"/>
          </a:p>
        </p:txBody>
      </p:sp>
      <p:sp>
        <p:nvSpPr>
          <p:cNvPr id="624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21DA93-52D2-4AD4-898C-8364BDD680DB}" type="slidenum">
              <a:rPr lang="pt-BR">
                <a:latin typeface="Calibri" pitchFamily="34" charset="0"/>
              </a:rPr>
              <a:pPr algn="r"/>
              <a:t>20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3º - As crianças irão aprender a amar a Bíblia ou o Celular.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 Estados Unidos os crente eram chamados de "o Povo do Livro". Havia uma identificação e identidade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a Bíblia.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isso, é melhor levar a Bíblia para o culto o deixar o Celular em casa!</a:t>
            </a:r>
          </a:p>
          <a:p>
            <a:pPr marL="228600" indent="-228600">
              <a:spcBef>
                <a:spcPct val="0"/>
              </a:spcBef>
              <a:buFontTx/>
              <a:buNone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ct val="0"/>
              </a:spcBef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</a:t>
            </a:r>
            <a:endParaRPr lang="pt-BR" dirty="0" smtClean="0"/>
          </a:p>
        </p:txBody>
      </p:sp>
      <p:sp>
        <p:nvSpPr>
          <p:cNvPr id="624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21DA93-52D2-4AD4-898C-8364BDD680DB}" type="slidenum">
              <a:rPr lang="pt-BR">
                <a:latin typeface="Calibri" pitchFamily="34" charset="0"/>
              </a:rPr>
              <a:pPr algn="r"/>
              <a:t>21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2970F-B4A2-4B00-A66B-0B1430518E5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endParaRPr lang="pt-BR" smtClean="0"/>
          </a:p>
        </p:txBody>
      </p:sp>
      <p:sp>
        <p:nvSpPr>
          <p:cNvPr id="266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5ECFC4-F666-4419-89C9-74F2867EB6D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pessoa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olha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seu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média 150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vezes no dia.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Fazemos isso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uma frequência absurda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ditadura da distração, para tirar nosso foco e atenção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9EB942-5764-41BC-A519-1CFA350E8A19}" type="slidenum">
              <a:rPr lang="pt-BR">
                <a:latin typeface="Calibri" pitchFamily="34" charset="0"/>
              </a:rPr>
              <a:pPr algn="r"/>
              <a:t>4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9EB942-5764-41BC-A519-1CFA350E8A19}" type="slidenum">
              <a:rPr lang="pt-BR">
                <a:latin typeface="Calibri" pitchFamily="34" charset="0"/>
              </a:rPr>
              <a:pPr algn="r"/>
              <a:t>5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9EB942-5764-41BC-A519-1CFA350E8A19}" type="slidenum">
              <a:rPr lang="pt-BR">
                <a:latin typeface="Calibri" pitchFamily="34" charset="0"/>
              </a:rPr>
              <a:pPr algn="r"/>
              <a:t>6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Caso contrário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não conseguiremos adorar, nem ter uma vida espiritual de qualidade e profundidade.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 isso....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9EB942-5764-41BC-A519-1CFA350E8A19}" type="slidenum">
              <a:rPr lang="pt-BR">
                <a:latin typeface="Calibri" pitchFamily="34" charset="0"/>
              </a:rPr>
              <a:pPr algn="r"/>
              <a:t>7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9EB942-5764-41BC-A519-1CFA350E8A19}" type="slidenum">
              <a:rPr lang="pt-BR">
                <a:latin typeface="Calibri" pitchFamily="34" charset="0"/>
              </a:rPr>
              <a:pPr algn="r"/>
              <a:t>8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Uma vida de adoração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requer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oração e meditação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palavra de Deus.</a:t>
            </a:r>
          </a:p>
          <a:p>
            <a:pPr lvl="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você tem o hábito de fazer sua devocional de manhã, determine que você não irá ligar seu computador ou olhar o celular até ter lido a Bíblia e gasto tempo em oração.</a:t>
            </a:r>
          </a:p>
          <a:p>
            <a:pPr lvl="0">
              <a:buFontTx/>
              <a:buChar char="-"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Exemplo de distração: irmão que ficou olhando para cima durante a pregação.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9EB942-5764-41BC-A519-1CFA350E8A19}" type="slidenum">
              <a:rPr lang="pt-BR">
                <a:latin typeface="Calibri" pitchFamily="34" charset="0"/>
              </a:rPr>
              <a:pPr algn="r"/>
              <a:t>9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48C6-9FC9-471D-A084-A469FE821FC5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AA7D-0AE3-40C9-93DB-4EF345ADA4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9FD5-D3B9-4EAF-9CCC-E51B417A0B88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02DE-4F3C-40CE-AF7C-5303735434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345D-6F34-4834-8B67-AC3A79A60AFC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306D-EEC2-42B9-9717-A958EAF3C7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2578-DD1E-42F0-87C1-B609666FDDD7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5ECE-3FC6-4B34-AD12-DAF8BB4300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0396-F854-4729-90DB-B50F4B6FF8B4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00E6-24F3-478F-B20F-7E6EE2C4E0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9551-BC8F-4C89-8D3F-F5C9C586AC84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FEC2-137D-437B-B621-BD960DD520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D87A-4421-4E9E-BC42-01FAEC2946C4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D382-164D-4281-900E-2EFC38E2C5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DFC-F76E-44BA-8F65-7BA4BD60614A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FF85-A86C-4962-84B8-6737E17ACE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C3EF-ADAD-4468-BDA0-DAE0D55555DD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2307-A426-4D62-95CE-E7014B2B0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DF02-A028-4FF8-9DF9-A1CB550DBE35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FF1E-D040-4F10-9755-3705C7873A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EBB7-D1E3-48BF-90CE-5E67BC78358B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C22F-8DDF-4A4F-A391-F1C679CAC8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ED115-63E6-476F-994E-CD212B6430DF}" type="datetimeFigureOut">
              <a:rPr lang="pt-BR"/>
              <a:pPr>
                <a:defRPr/>
              </a:pPr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ED907-755F-49A6-B441-8B91942E15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steriofiel.com/artigos/detalhes/219/O_Uso_da_Biblia_em_Tablets_e_Celulares_no_Culto_e_as_Crianca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steriofiel.com/artigos/detalhes/219/O_Uso_da_Biblia_em_Tablets_e_Celulares_no_Culto_e_as_Crianca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steriofiel.com/artigos/detalhes/219/O_Uso_da_Biblia_em_Tablets_e_Celulares_no_Culto_e_as_Crianca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steriofiel.com/artigos/detalhes/219/O_Uso_da_Biblia_em_Tablets_e_Celulares_no_Culto_e_as_Crianca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288" y="5157788"/>
            <a:ext cx="85693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latin typeface="+mj-lt"/>
                <a:cs typeface="+mn-cs"/>
              </a:rPr>
              <a:t>TECNOLOGIA, VIDA E ADORAÇÃO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288" y="5707063"/>
            <a:ext cx="8569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-150" dirty="0">
                <a:solidFill>
                  <a:srgbClr val="2A92D0"/>
                </a:solidFill>
                <a:latin typeface="+mj-lt"/>
                <a:cs typeface="+mn-cs"/>
              </a:rPr>
              <a:t>Aprendendo a viver e adorar num mundo novo</a:t>
            </a:r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275" y="836613"/>
            <a:ext cx="5292725" cy="360045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3" y="404813"/>
            <a:ext cx="38068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67945" y="1408708"/>
            <a:ext cx="4896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3600" b="1" dirty="0" smtClean="0">
                <a:solidFill>
                  <a:srgbClr val="1C9448"/>
                </a:solidFill>
                <a:latin typeface="Calibri" pitchFamily="34" charset="0"/>
                <a:cs typeface="Times New Roman" pitchFamily="18" charset="0"/>
              </a:rPr>
              <a:t>O impacto da tecnologia na adoração. </a:t>
            </a:r>
            <a:endParaRPr lang="pt-BR" sz="3600" b="1" dirty="0">
              <a:solidFill>
                <a:srgbClr val="1C9448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288" y="6237288"/>
            <a:ext cx="8542337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1" dirty="0" err="1">
                <a:solidFill>
                  <a:schemeClr val="bg1"/>
                </a:solidFill>
                <a:latin typeface="+mj-lt"/>
                <a:cs typeface="+mn-cs"/>
              </a:rPr>
              <a:t>Presb</a:t>
            </a:r>
            <a:r>
              <a:rPr lang="pt-BR" sz="2000" b="1" i="1" dirty="0">
                <a:solidFill>
                  <a:schemeClr val="bg1"/>
                </a:solidFill>
                <a:latin typeface="+mj-lt"/>
                <a:cs typeface="+mn-cs"/>
              </a:rPr>
              <a:t>. Daniel de Souza Galvão</a:t>
            </a:r>
            <a:r>
              <a:rPr lang="pt-BR" sz="2800" b="1" i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+mj-lt"/>
                <a:cs typeface="Myriad Arabic"/>
              </a:rPr>
              <a:t>»</a:t>
            </a:r>
            <a:r>
              <a:rPr lang="pt-BR" sz="2000" b="1" i="1" dirty="0">
                <a:solidFill>
                  <a:schemeClr val="bg1"/>
                </a:solidFill>
                <a:latin typeface="+mj-lt"/>
                <a:cs typeface="+mn-cs"/>
              </a:rPr>
              <a:t> Bel. Waldemar </a:t>
            </a:r>
            <a:r>
              <a:rPr lang="pt-BR" sz="2000" b="1" i="1" dirty="0" err="1">
                <a:solidFill>
                  <a:schemeClr val="bg1"/>
                </a:solidFill>
                <a:latin typeface="+mj-lt"/>
                <a:cs typeface="+mn-cs"/>
              </a:rPr>
              <a:t>Nabarrete</a:t>
            </a:r>
            <a:r>
              <a:rPr lang="pt-BR" sz="2000" b="1" i="1" dirty="0">
                <a:solidFill>
                  <a:schemeClr val="bg1"/>
                </a:solidFill>
                <a:latin typeface="+mj-lt"/>
                <a:cs typeface="+mn-cs"/>
              </a:rPr>
              <a:t> Jr.</a:t>
            </a:r>
            <a:endParaRPr lang="pt-BR" sz="2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  <p:bldP spid="13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Título 1"/>
          <p:cNvSpPr>
            <a:spLocks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2º - SUPERFICIALIDADE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1608B0-EE77-4490-90A5-38B34D9A1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graphicEl>
                                              <a:dgm id="{971608B0-EE77-4490-90A5-38B34D9A1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E7D762-AAEA-4D5C-8205-3388CE3C6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1BE7D762-AAEA-4D5C-8205-3388CE3C6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A4960A-8931-4319-AB6C-3DAEA265E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A2A4960A-8931-4319-AB6C-3DAEA265E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2994DB-BABC-4E9D-BC39-9B0A1027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B62994DB-BABC-4E9D-BC39-9B0A10274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25AAAF-8FAC-4A2C-AEC7-427A062F6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EA25AAAF-8FAC-4A2C-AEC7-427A062F6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E8178-ED76-49C8-9A35-8647842E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B36E8178-ED76-49C8-9A35-8647842EA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dorar_man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4624" y="1124744"/>
            <a:ext cx="11409465" cy="5733256"/>
          </a:xfrm>
          <a:prstGeom prst="rect">
            <a:avLst/>
          </a:prstGeom>
        </p:spPr>
      </p:pic>
      <p:sp>
        <p:nvSpPr>
          <p:cNvPr id="51209" name="Título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ADORAÇÃO REQUER PROFUNDIDADE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1700808"/>
            <a:ext cx="8280920" cy="2308324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solidFill>
                  <a:schemeClr val="bg1"/>
                </a:solidFill>
              </a:rPr>
              <a:t> Portanto, meus irmãos, por causa da grande misericórdia divina, peço que vocês </a:t>
            </a:r>
            <a:r>
              <a:rPr lang="pt-BR" sz="2000" b="1" i="1" u="sng" dirty="0" smtClean="0">
                <a:solidFill>
                  <a:schemeClr val="bg1"/>
                </a:solidFill>
              </a:rPr>
              <a:t>se ofereçam completamente a Deus como um sacrifício vivo</a:t>
            </a:r>
            <a:r>
              <a:rPr lang="pt-BR" sz="2000" i="1" dirty="0" smtClean="0">
                <a:solidFill>
                  <a:schemeClr val="bg1"/>
                </a:solidFill>
              </a:rPr>
              <a:t>, dedicado ao seu serviço e agradável a ele. </a:t>
            </a:r>
            <a:r>
              <a:rPr lang="pt-BR" sz="2000" b="1" i="1" u="sng" dirty="0" smtClean="0">
                <a:solidFill>
                  <a:schemeClr val="bg1"/>
                </a:solidFill>
              </a:rPr>
              <a:t>Esta é a verdadeira adoração que vocês devem oferecer a Deus. </a:t>
            </a:r>
          </a:p>
          <a:p>
            <a:pPr algn="r">
              <a:lnSpc>
                <a:spcPct val="150000"/>
              </a:lnSpc>
            </a:pPr>
            <a:r>
              <a:rPr lang="pt-BR" sz="1600" dirty="0" err="1" smtClean="0">
                <a:solidFill>
                  <a:schemeClr val="bg1"/>
                </a:solidFill>
              </a:rPr>
              <a:t>Rm</a:t>
            </a:r>
            <a:r>
              <a:rPr lang="pt-BR" sz="1600" dirty="0" smtClean="0">
                <a:solidFill>
                  <a:schemeClr val="bg1"/>
                </a:solidFill>
              </a:rPr>
              <a:t> 12.1 - NTLH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dorar_man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4624" y="1124744"/>
            <a:ext cx="11409465" cy="5733256"/>
          </a:xfrm>
          <a:prstGeom prst="rect">
            <a:avLst/>
          </a:prstGeom>
        </p:spPr>
      </p:pic>
      <p:sp>
        <p:nvSpPr>
          <p:cNvPr id="51209" name="Título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ADORAÇÃO REQUER PROFUNDIDADE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1700808"/>
            <a:ext cx="8280920" cy="2031325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i="1" dirty="0" smtClean="0">
                <a:solidFill>
                  <a:schemeClr val="bg1"/>
                </a:solidFill>
              </a:rPr>
              <a:t>— Mestre, qual é o mais importante de todos os mandamentos da Lei?</a:t>
            </a:r>
          </a:p>
          <a:p>
            <a:pPr>
              <a:spcAft>
                <a:spcPts val="1200"/>
              </a:spcAft>
            </a:pPr>
            <a:r>
              <a:rPr lang="pt-BR" sz="2000" i="1" dirty="0" smtClean="0">
                <a:solidFill>
                  <a:schemeClr val="bg1"/>
                </a:solidFill>
              </a:rPr>
              <a:t>Jesus respondeu: — “Ame o Senhor, seu Deus</a:t>
            </a:r>
            <a:r>
              <a:rPr lang="pt-BR" sz="2000" b="1" i="1" dirty="0" smtClean="0">
                <a:solidFill>
                  <a:schemeClr val="bg1"/>
                </a:solidFill>
              </a:rPr>
              <a:t>, </a:t>
            </a:r>
            <a:r>
              <a:rPr lang="pt-BR" sz="2000" b="1" i="1" u="sng" dirty="0" smtClean="0">
                <a:solidFill>
                  <a:schemeClr val="bg1"/>
                </a:solidFill>
              </a:rPr>
              <a:t>com todo o coração, com toda a alma e com toda a mente.”</a:t>
            </a:r>
          </a:p>
          <a:p>
            <a:pPr>
              <a:spcAft>
                <a:spcPts val="1200"/>
              </a:spcAft>
            </a:pPr>
            <a:r>
              <a:rPr lang="pt-BR" sz="2000" i="1" dirty="0" smtClean="0">
                <a:solidFill>
                  <a:schemeClr val="bg1"/>
                </a:solidFill>
              </a:rPr>
              <a:t>Este é o maior mandamento e o mais importante.</a:t>
            </a:r>
            <a:r>
              <a:rPr lang="pt-BR" sz="2000" b="1" i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spcAft>
                <a:spcPts val="600"/>
              </a:spcAft>
            </a:pPr>
            <a:r>
              <a:rPr lang="pt-BR" sz="1600" dirty="0" err="1" smtClean="0">
                <a:solidFill>
                  <a:schemeClr val="bg1"/>
                </a:solidFill>
              </a:rPr>
              <a:t>Mt</a:t>
            </a:r>
            <a:r>
              <a:rPr lang="pt-BR" sz="1600" dirty="0" smtClean="0">
                <a:solidFill>
                  <a:schemeClr val="bg1"/>
                </a:solidFill>
              </a:rPr>
              <a:t> 22.36-38- NTLH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3º - PERDA DO FOCO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Imagem 6" descr="Imagem foco fec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350583"/>
            <a:ext cx="4211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u="sng" dirty="0" smtClean="0">
                <a:solidFill>
                  <a:schemeClr val="bg1"/>
                </a:solidFill>
                <a:latin typeface="Calibri" pitchFamily="34" charset="0"/>
              </a:rPr>
              <a:t>VERSÍCULOS BASE Hebreus 12.1-2:</a:t>
            </a:r>
            <a:endParaRPr lang="pt-BR" sz="2000" u="sng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pt-BR" sz="2000" dirty="0" smtClean="0">
                <a:solidFill>
                  <a:schemeClr val="bg1"/>
                </a:solidFill>
              </a:rPr>
              <a:t>(v.1) deixemos de lado tudo o que nos atrapalha (</a:t>
            </a:r>
            <a:r>
              <a:rPr lang="pt-BR" sz="2000" b="1" dirty="0" smtClean="0">
                <a:solidFill>
                  <a:schemeClr val="bg1"/>
                </a:solidFill>
              </a:rPr>
              <a:t>distrações</a:t>
            </a:r>
            <a:r>
              <a:rPr lang="pt-BR" sz="2000" dirty="0" smtClean="0">
                <a:solidFill>
                  <a:schemeClr val="bg1"/>
                </a:solidFill>
              </a:rPr>
              <a:t>) e </a:t>
            </a:r>
          </a:p>
          <a:p>
            <a:pPr>
              <a:spcAft>
                <a:spcPts val="1200"/>
              </a:spcAft>
            </a:pPr>
            <a:r>
              <a:rPr lang="pt-BR" sz="2000" dirty="0" smtClean="0">
                <a:solidFill>
                  <a:schemeClr val="bg1"/>
                </a:solidFill>
              </a:rPr>
              <a:t>(v.2) Conservemos os nossos olhos fixos em Jesus (</a:t>
            </a:r>
            <a:r>
              <a:rPr lang="pt-BR" sz="2000" b="1" dirty="0" smtClean="0">
                <a:solidFill>
                  <a:schemeClr val="bg1"/>
                </a:solidFill>
              </a:rPr>
              <a:t>manter o foco</a:t>
            </a:r>
            <a:r>
              <a:rPr lang="pt-BR" sz="2000" dirty="0" smtClean="0">
                <a:solidFill>
                  <a:schemeClr val="bg1"/>
                </a:solidFill>
              </a:rPr>
              <a:t>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john pi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6318"/>
            <a:ext cx="9144000" cy="6119066"/>
          </a:xfrm>
          <a:prstGeom prst="rect">
            <a:avLst/>
          </a:prstGeom>
        </p:spPr>
      </p:pic>
      <p:sp>
        <p:nvSpPr>
          <p:cNvPr id="63492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PERDA DO FOCO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4016" y="1092800"/>
            <a:ext cx="4499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Uma das maiores utilidades do </a:t>
            </a:r>
            <a:r>
              <a:rPr lang="pt-BR" sz="2400" i="1" dirty="0" err="1" smtClean="0">
                <a:solidFill>
                  <a:schemeClr val="bg1"/>
                </a:solidFill>
              </a:rPr>
              <a:t>Twitter</a:t>
            </a:r>
            <a:r>
              <a:rPr lang="pt-BR" sz="2400" i="1" dirty="0" smtClean="0">
                <a:solidFill>
                  <a:schemeClr val="bg1"/>
                </a:solidFill>
              </a:rPr>
              <a:t> e </a:t>
            </a:r>
            <a:r>
              <a:rPr lang="pt-BR" sz="2400" i="1" dirty="0" err="1" smtClean="0">
                <a:solidFill>
                  <a:schemeClr val="bg1"/>
                </a:solidFill>
              </a:rPr>
              <a:t>Facebook</a:t>
            </a:r>
            <a:r>
              <a:rPr lang="pt-BR" sz="2400" i="1" dirty="0" smtClean="0">
                <a:solidFill>
                  <a:schemeClr val="bg1"/>
                </a:solidFill>
              </a:rPr>
              <a:t> será provar no Último Dia que a falta de oração não era por falta de tempo.</a:t>
            </a:r>
          </a:p>
          <a:p>
            <a:pPr algn="ctr">
              <a:lnSpc>
                <a:spcPct val="150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                     John </a:t>
            </a:r>
            <a:r>
              <a:rPr lang="pt-BR" sz="2400" i="1" dirty="0" err="1" smtClean="0">
                <a:solidFill>
                  <a:schemeClr val="bg1"/>
                </a:solidFill>
              </a:rPr>
              <a:t>Piper</a:t>
            </a:r>
            <a:endParaRPr lang="pt-BR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61445" name="Título 1"/>
          <p:cNvSpPr>
            <a:spLocks/>
          </p:cNvSpPr>
          <p:nvPr/>
        </p:nvSpPr>
        <p:spPr bwMode="auto">
          <a:xfrm>
            <a:off x="-36512" y="4869160"/>
            <a:ext cx="9180512" cy="13681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</a:rPr>
              <a:t>A internet pode nos afastar da Igreja!!!</a:t>
            </a:r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Imagem 7" descr="notificacoes-e1372529514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0707" y="692696"/>
            <a:ext cx="6169645" cy="3672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24775" cy="764704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O USO DO SMARTPHONE/TABLET DURANTE O CULTO PÚBLICO</a:t>
            </a:r>
          </a:p>
        </p:txBody>
      </p:sp>
      <p:pic>
        <p:nvPicPr>
          <p:cNvPr id="5" name="Imagem 4" descr="igreja-libera-celular-para-jove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339" y="1988840"/>
            <a:ext cx="7750093" cy="4248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biblia-sagrada-a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7701" y="0"/>
            <a:ext cx="6092851" cy="6858000"/>
          </a:xfrm>
          <a:prstGeom prst="rect">
            <a:avLst/>
          </a:prstGeom>
        </p:spPr>
      </p:pic>
      <p:sp>
        <p:nvSpPr>
          <p:cNvPr id="61443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61445" name="Título 1"/>
          <p:cNvSpPr>
            <a:spLocks/>
          </p:cNvSpPr>
          <p:nvPr/>
        </p:nvSpPr>
        <p:spPr bwMode="auto">
          <a:xfrm>
            <a:off x="0" y="0"/>
            <a:ext cx="442798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</a:rPr>
              <a:t>CONVÉM UTILIZAR O APLICATIVO DA BÍBLIA DURANTE O CULTO QUE PRESTAMOS A DEUS</a:t>
            </a:r>
            <a:r>
              <a:rPr lang="pt-BR" sz="3600" dirty="0" smtClean="0">
                <a:solidFill>
                  <a:schemeClr val="bg1"/>
                </a:solidFill>
              </a:rPr>
              <a:t>? </a:t>
            </a:r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61445" name="Título 1"/>
          <p:cNvSpPr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PORQUE NÃO CONVÉM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6007640"/>
            <a:ext cx="85689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latin typeface="Helvetica"/>
                <a:ea typeface="Times New Roman" pitchFamily="18" charset="0"/>
                <a:cs typeface="Times New Roman" pitchFamily="18" charset="0"/>
              </a:rPr>
              <a:t>Artigo escrito pelo Rev.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Jader Borges. Pastor presbiteriano em São José dos Campos, SP.</a:t>
            </a:r>
          </a:p>
          <a:p>
            <a:pPr eaLnBrk="0" hangingPunct="0"/>
            <a:r>
              <a:rPr lang="pt-BR" u="sng" dirty="0" smtClean="0">
                <a:hlinkClick r:id="rId3"/>
              </a:rPr>
              <a:t>http://www.ministeriofiel.com/artigos/detalhes/219/O_Uso_da_Biblia_em_Tablets_e_Celulares_no_Culto_e_as_Criancas</a:t>
            </a:r>
            <a:endParaRPr lang="pt-BR" dirty="0" smtClean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2564904"/>
            <a:ext cx="54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1º - Por causa da incontrolável coceira dos dedos </a:t>
            </a:r>
            <a:r>
              <a:rPr lang="pt-B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tamborilantes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do cérebro moderno afetado pelo terrível vírus Dii: </a:t>
            </a:r>
          </a:p>
          <a:p>
            <a:pPr algn="ctr" eaLnBrk="0" hangingPunct="0">
              <a:lnSpc>
                <a:spcPct val="150000"/>
              </a:lnSpc>
            </a:pPr>
            <a:r>
              <a:rPr lang="pt-BR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digitalus</a:t>
            </a:r>
            <a:r>
              <a:rPr lang="pt-BR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irriquietus</a:t>
            </a:r>
            <a:r>
              <a:rPr lang="pt-BR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incontralavius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3" name="Imagem 12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556792"/>
            <a:ext cx="3087821" cy="3672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ítulo 1"/>
          <p:cNvSpPr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PORQUE NÃO CONVÉM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6248925"/>
            <a:ext cx="85689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latin typeface="Helvetica"/>
                <a:ea typeface="Times New Roman" pitchFamily="18" charset="0"/>
                <a:cs typeface="Times New Roman" pitchFamily="18" charset="0"/>
              </a:rPr>
              <a:t>Artigo escrito pelo Rev.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Jader Borges. Pastor presbiteriano em São José dos Campos, SP.</a:t>
            </a:r>
          </a:p>
          <a:p>
            <a:pPr eaLnBrk="0" hangingPunct="0"/>
            <a:r>
              <a:rPr lang="pt-BR" u="sng" dirty="0" smtClean="0">
                <a:hlinkClick r:id="rId3"/>
              </a:rPr>
              <a:t>http://www.ministeriofiel.com/artigos/detalhes/219/O_Uso_da_Biblia_em_Tablets_e_Celulares_no_Culto_e_as_Criancas</a:t>
            </a:r>
            <a:endParaRPr lang="pt-BR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43608" y="1124744"/>
            <a:ext cx="3528392" cy="646331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Celular na 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mão</a:t>
            </a:r>
            <a:endParaRPr lang="pt-BR" sz="2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15616" y="5374957"/>
            <a:ext cx="3456384" cy="646331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distração na certa! </a:t>
            </a:r>
          </a:p>
        </p:txBody>
      </p:sp>
      <p:sp>
        <p:nvSpPr>
          <p:cNvPr id="11" name="Igual 10"/>
          <p:cNvSpPr/>
          <p:nvPr/>
        </p:nvSpPr>
        <p:spPr>
          <a:xfrm>
            <a:off x="2339752" y="4509120"/>
            <a:ext cx="936104" cy="842392"/>
          </a:xfrm>
          <a:prstGeom prst="mathEqual">
            <a:avLst>
              <a:gd name="adj1" fmla="val 12481"/>
              <a:gd name="adj2" fmla="val 23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43608" y="2780928"/>
            <a:ext cx="3528392" cy="1679627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recursos mil à disposição "e apenas a um toque”</a:t>
            </a:r>
          </a:p>
        </p:txBody>
      </p:sp>
      <p:sp>
        <p:nvSpPr>
          <p:cNvPr id="14" name="Cruz 13"/>
          <p:cNvSpPr/>
          <p:nvPr/>
        </p:nvSpPr>
        <p:spPr>
          <a:xfrm>
            <a:off x="2411760" y="1916832"/>
            <a:ext cx="720080" cy="698376"/>
          </a:xfrm>
          <a:prstGeom prst="plus">
            <a:avLst>
              <a:gd name="adj" fmla="val 40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060848"/>
            <a:ext cx="3240360" cy="3254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10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>
            <a:spLocks noChangeArrowheads="1"/>
          </p:cNvSpPr>
          <p:nvPr/>
        </p:nvSpPr>
        <p:spPr bwMode="auto">
          <a:xfrm>
            <a:off x="144016" y="4797152"/>
            <a:ext cx="8892480" cy="1800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/>
            <a:r>
              <a:rPr lang="pt-BR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 Tecnologia pode </a:t>
            </a:r>
            <a:r>
              <a:rPr lang="pt-BR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atrapalhar nossa vida espiritual?</a:t>
            </a:r>
            <a:endParaRPr lang="pt-BR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Imagem 7" descr="chico-xavier-x-palavra-de-d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3458"/>
            <a:ext cx="9144000" cy="42176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884529"/>
            <a:ext cx="8568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latin typeface="Helvetica"/>
                <a:ea typeface="Times New Roman" pitchFamily="18" charset="0"/>
                <a:cs typeface="Times New Roman" pitchFamily="18" charset="0"/>
              </a:rPr>
              <a:t>Artigo escrito pelo Rev.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Jader Borges. Pastor presbiteriano em São José dos Campos, SP.</a:t>
            </a:r>
          </a:p>
          <a:p>
            <a:pPr eaLnBrk="0" hangingPunct="0"/>
            <a:r>
              <a:rPr lang="pt-BR" sz="1400" u="sng" dirty="0" smtClean="0">
                <a:hlinkClick r:id="rId3"/>
              </a:rPr>
              <a:t>http://www.ministeriofiel.com/artigos/detalhes/219/O_Uso_da_Biblia_em_Tablets_e_Celulares_no_Culto_e_as_Criancas</a:t>
            </a:r>
            <a:endParaRPr lang="pt-BR" sz="1400" dirty="0" smtClean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2348880"/>
            <a:ext cx="5184576" cy="19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2º - Por causa do que considero ser um mau exemplo para crianças e adolescentes.</a:t>
            </a:r>
          </a:p>
        </p:txBody>
      </p:sp>
      <p:sp>
        <p:nvSpPr>
          <p:cNvPr id="7" name="Título 1"/>
          <p:cNvSpPr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PORQUE NÃO CONVÉM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Imagem 7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556792"/>
            <a:ext cx="3027275" cy="36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884529"/>
            <a:ext cx="8568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latin typeface="Helvetica"/>
                <a:ea typeface="Times New Roman" pitchFamily="18" charset="0"/>
                <a:cs typeface="Times New Roman" pitchFamily="18" charset="0"/>
              </a:rPr>
              <a:t>Artigo escrito pelo Rev.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Jader Borges. Pastor presbiteriano em São José dos Campos, SP.</a:t>
            </a:r>
          </a:p>
          <a:p>
            <a:pPr eaLnBrk="0" hangingPunct="0"/>
            <a:r>
              <a:rPr lang="pt-BR" sz="1400" u="sng" dirty="0" smtClean="0">
                <a:hlinkClick r:id="rId3"/>
              </a:rPr>
              <a:t>http://www.ministeriofiel.com/artigos/detalhes/219/O_Uso_da_Biblia_em_Tablets_e_Celulares_no_Culto_e_as_Criancas</a:t>
            </a:r>
            <a:endParaRPr lang="pt-BR" sz="1400" dirty="0" smtClean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2636912"/>
            <a:ext cx="4752528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3º - Por causa da </a:t>
            </a:r>
            <a:r>
              <a:rPr lang="pt-BR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identificação </a:t>
            </a:r>
            <a:r>
              <a:rPr lang="pt-BR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com </a:t>
            </a:r>
            <a:r>
              <a:rPr lang="pt-BR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o </a:t>
            </a:r>
            <a:r>
              <a:rPr lang="pt-BR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Livro</a:t>
            </a:r>
            <a:r>
              <a:rPr lang="pt-BR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Título 1"/>
          <p:cNvSpPr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PORQUE NÃO CONVÉM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Imagem 7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628800"/>
            <a:ext cx="3096344" cy="36825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5550" y="0"/>
            <a:ext cx="1036955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83188" y="-27384"/>
            <a:ext cx="3960812" cy="718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 smtClean="0">
                <a:latin typeface="Calibri" pitchFamily="34" charset="0"/>
              </a:rPr>
              <a:t>VERSÍCULOS </a:t>
            </a:r>
            <a:r>
              <a:rPr lang="pt-BR" sz="2000" b="1" u="sng" dirty="0">
                <a:latin typeface="Calibri" pitchFamily="34" charset="0"/>
              </a:rPr>
              <a:t>BASE:</a:t>
            </a:r>
          </a:p>
          <a:p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b="1" dirty="0" smtClean="0"/>
              <a:t>12.1b</a:t>
            </a:r>
            <a:r>
              <a:rPr lang="pt-BR" sz="2000" dirty="0" smtClean="0"/>
              <a:t>  Portanto, </a:t>
            </a:r>
            <a:r>
              <a:rPr lang="pt-BR" sz="2000" b="1" dirty="0" smtClean="0"/>
              <a:t>deixemos de lado tudo o que nos atrapalha</a:t>
            </a:r>
            <a:r>
              <a:rPr lang="pt-BR" sz="2000" dirty="0" smtClean="0"/>
              <a:t> e o pecado que se agarra firmemente em nós e continuemos a correr, sem desanimar, a corrida marcada para nós.</a:t>
            </a:r>
          </a:p>
          <a:p>
            <a:pPr>
              <a:lnSpc>
                <a:spcPct val="150000"/>
              </a:lnSpc>
            </a:pPr>
            <a:endParaRPr lang="pt-BR" sz="1000" dirty="0" smtClean="0"/>
          </a:p>
          <a:p>
            <a:pPr>
              <a:lnSpc>
                <a:spcPct val="150000"/>
              </a:lnSpc>
            </a:pPr>
            <a:r>
              <a:rPr lang="pt-BR" sz="2000" b="1" dirty="0" smtClean="0"/>
              <a:t>12.2a</a:t>
            </a:r>
            <a:r>
              <a:rPr lang="pt-BR" sz="2000" dirty="0" smtClean="0"/>
              <a:t>   </a:t>
            </a:r>
            <a:r>
              <a:rPr lang="pt-BR" sz="2000" b="1" dirty="0" smtClean="0"/>
              <a:t>Conservemos os nossos olhos fixos em Jesus</a:t>
            </a:r>
            <a:r>
              <a:rPr lang="pt-BR" sz="2000" dirty="0" smtClean="0"/>
              <a:t>, pois é por meio dele que a nossa fé começa, e é ele quem a aperfeiçoa. </a:t>
            </a:r>
            <a:endParaRPr lang="pt-BR" sz="2000" dirty="0"/>
          </a:p>
          <a:p>
            <a:pPr algn="r"/>
            <a:r>
              <a:rPr lang="pt-BR" sz="1600" dirty="0" smtClean="0"/>
              <a:t>Hebreus 12.1-2 - NTLH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1713"/>
            <a:ext cx="9144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1187450" y="404813"/>
            <a:ext cx="67691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solidFill>
                  <a:schemeClr val="bg1"/>
                </a:solidFill>
                <a:latin typeface="Calibri" pitchFamily="34" charset="0"/>
              </a:rPr>
              <a:t>Que bom que você compareceu a esta aula!</a:t>
            </a:r>
          </a:p>
        </p:txBody>
      </p: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1187450" y="5013325"/>
            <a:ext cx="67691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solidFill>
                  <a:schemeClr val="bg1"/>
                </a:solidFill>
                <a:latin typeface="Calibri" pitchFamily="34" charset="0"/>
              </a:rPr>
              <a:t>Que Deus lhe dê</a:t>
            </a:r>
          </a:p>
          <a:p>
            <a:pPr algn="ctr"/>
            <a:r>
              <a:rPr lang="pt-BR" sz="4400">
                <a:solidFill>
                  <a:schemeClr val="bg1"/>
                </a:solidFill>
                <a:latin typeface="Calibri" pitchFamily="34" charset="0"/>
              </a:rPr>
              <a:t>uma ótima semana!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24775" cy="764704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IMPACTOS DA TECNOLOGIA (CELULAR, INTERNET) NA ADORAÇÃO</a:t>
            </a:r>
          </a:p>
        </p:txBody>
      </p:sp>
      <p:pic>
        <p:nvPicPr>
          <p:cNvPr id="5" name="Imagem 4" descr="igreja-libera-celular-para-jove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339" y="1988840"/>
            <a:ext cx="7750093" cy="4248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umblr_msxbbjckUb1ruw1vso1_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-171400"/>
            <a:ext cx="4320480" cy="2955208"/>
          </a:xfrm>
          <a:prstGeom prst="rect">
            <a:avLst/>
          </a:prstGeom>
        </p:spPr>
      </p:pic>
      <p:sp>
        <p:nvSpPr>
          <p:cNvPr id="53252" name="Título 1"/>
          <p:cNvSpPr>
            <a:spLocks/>
          </p:cNvSpPr>
          <p:nvPr/>
        </p:nvSpPr>
        <p:spPr bwMode="auto">
          <a:xfrm>
            <a:off x="0" y="-27384"/>
            <a:ext cx="3923928" cy="79216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4400" b="1" dirty="0" smtClean="0">
                <a:solidFill>
                  <a:schemeClr val="tx1"/>
                </a:solidFill>
                <a:latin typeface="Calibri" pitchFamily="34" charset="0"/>
              </a:rPr>
              <a:t>1º - DISTRAÇÃO</a:t>
            </a:r>
            <a:endParaRPr lang="pt-BR" sz="4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Imagem 7" descr="tumblr_inline_mtc8aqzxUl1qhcvh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7072"/>
            <a:ext cx="4913300" cy="2780928"/>
          </a:xfrm>
          <a:prstGeom prst="rect">
            <a:avLst/>
          </a:prstGeom>
        </p:spPr>
      </p:pic>
      <p:sp>
        <p:nvSpPr>
          <p:cNvPr id="5" name="Retângulo de cantos arredondados 4"/>
          <p:cNvSpPr>
            <a:spLocks noChangeArrowheads="1"/>
          </p:cNvSpPr>
          <p:nvPr/>
        </p:nvSpPr>
        <p:spPr bwMode="auto">
          <a:xfrm>
            <a:off x="0" y="2564904"/>
            <a:ext cx="9144000" cy="151216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4400" dirty="0" smtClean="0">
                <a:solidFill>
                  <a:schemeClr val="bg1"/>
                </a:solidFill>
                <a:latin typeface="Calibri" pitchFamily="34" charset="0"/>
              </a:rPr>
              <a:t>Nossos dispositivos foram feitos para 	</a:t>
            </a:r>
            <a:r>
              <a:rPr lang="pt-BR" sz="4400" b="1" dirty="0" smtClean="0">
                <a:solidFill>
                  <a:srgbClr val="FFFF00"/>
                </a:solidFill>
                <a:latin typeface="Calibri" pitchFamily="34" charset="0"/>
              </a:rPr>
              <a:t>CHAMAR NOSSA </a:t>
            </a:r>
            <a:r>
              <a:rPr lang="pt-BR" sz="4400" b="1" dirty="0" smtClean="0">
                <a:solidFill>
                  <a:srgbClr val="FFFF00"/>
                </a:solidFill>
                <a:latin typeface="Calibri" pitchFamily="34" charset="0"/>
              </a:rPr>
              <a:t>ATENÇÃO! </a:t>
            </a:r>
            <a:endParaRPr lang="pt-BR" sz="4400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7" name="Imagem 6" descr="ref-cell-ph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365104"/>
            <a:ext cx="2047875" cy="2114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ítulo 1"/>
          <p:cNvSpPr>
            <a:spLocks/>
          </p:cNvSpPr>
          <p:nvPr/>
        </p:nvSpPr>
        <p:spPr bwMode="auto">
          <a:xfrm>
            <a:off x="0" y="-27384"/>
            <a:ext cx="3923928" cy="79216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4400" b="1" dirty="0" smtClean="0">
                <a:solidFill>
                  <a:schemeClr val="tx1"/>
                </a:solidFill>
                <a:latin typeface="Calibri" pitchFamily="34" charset="0"/>
              </a:rPr>
              <a:t>1º - DISTRAÇÃO</a:t>
            </a:r>
            <a:endParaRPr lang="pt-BR" sz="4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" name="Imagem 9" descr="ezgif.com-gif-mak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908720"/>
            <a:ext cx="7915797" cy="5256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ítulo 1"/>
          <p:cNvSpPr>
            <a:spLocks/>
          </p:cNvSpPr>
          <p:nvPr/>
        </p:nvSpPr>
        <p:spPr bwMode="auto">
          <a:xfrm>
            <a:off x="0" y="-27384"/>
            <a:ext cx="9144000" cy="792162"/>
          </a:xfrm>
          <a:prstGeom prst="rect">
            <a:avLst/>
          </a:prstGeom>
          <a:solidFill>
            <a:srgbClr val="000000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DISTRAÇÃO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Imagem 7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5408" y="2861556"/>
            <a:ext cx="5328592" cy="3996444"/>
          </a:xfrm>
          <a:prstGeom prst="rect">
            <a:avLst/>
          </a:prstGeom>
        </p:spPr>
      </p:pic>
      <p:pic>
        <p:nvPicPr>
          <p:cNvPr id="11" name="Imagem 10" descr="maldic3a7c3a3o-ed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5220072" cy="37743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ítulo 1"/>
          <p:cNvSpPr>
            <a:spLocks/>
          </p:cNvSpPr>
          <p:nvPr/>
        </p:nvSpPr>
        <p:spPr bwMode="auto">
          <a:xfrm>
            <a:off x="0" y="-27384"/>
            <a:ext cx="9144000" cy="792162"/>
          </a:xfrm>
          <a:prstGeom prst="rect">
            <a:avLst/>
          </a:prstGeom>
          <a:solidFill>
            <a:srgbClr val="000000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DISTRAÇÃO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ítulo 1"/>
          <p:cNvSpPr>
            <a:spLocks/>
          </p:cNvSpPr>
          <p:nvPr/>
        </p:nvSpPr>
        <p:spPr bwMode="auto">
          <a:xfrm>
            <a:off x="0" y="5013176"/>
            <a:ext cx="9144000" cy="1844824"/>
          </a:xfrm>
          <a:prstGeom prst="rect">
            <a:avLst/>
          </a:prstGeom>
          <a:solidFill>
            <a:srgbClr val="000000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Precisamos entender que para adorar nessa era digital, devemos </a:t>
            </a:r>
            <a:r>
              <a:rPr lang="pt-BR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travar uma batalha </a:t>
            </a:r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contra as distrações digitais.</a:t>
            </a:r>
          </a:p>
        </p:txBody>
      </p:sp>
      <p:pic>
        <p:nvPicPr>
          <p:cNvPr id="10" name="Imagem 9" descr="distr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4271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n-stock-photo_csp5825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16632"/>
            <a:ext cx="5590910" cy="6669360"/>
          </a:xfrm>
          <a:prstGeom prst="rect">
            <a:avLst/>
          </a:prstGeom>
        </p:spPr>
      </p:pic>
      <p:sp>
        <p:nvSpPr>
          <p:cNvPr id="53252" name="Título 1"/>
          <p:cNvSpPr>
            <a:spLocks/>
          </p:cNvSpPr>
          <p:nvPr/>
        </p:nvSpPr>
        <p:spPr bwMode="auto">
          <a:xfrm>
            <a:off x="0" y="-27384"/>
            <a:ext cx="3635896" cy="1584176"/>
          </a:xfrm>
          <a:prstGeom prst="rect">
            <a:avLst/>
          </a:prstGeom>
          <a:solidFill>
            <a:srgbClr val="000000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O QUE TE DISTRAI? 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0" y="1556792"/>
            <a:ext cx="3635896" cy="5301208"/>
          </a:xfrm>
          <a:prstGeom prst="rect">
            <a:avLst/>
          </a:prstGeom>
          <a:solidFill>
            <a:srgbClr val="000000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- IDENTIFIQUE.</a:t>
            </a:r>
          </a:p>
          <a:p>
            <a:endParaRPr lang="pt-B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- DELETE, BLOQUEIE.</a:t>
            </a:r>
          </a:p>
          <a:p>
            <a:endParaRPr lang="pt-B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- DEIXE DE VISITAR.</a:t>
            </a:r>
          </a:p>
          <a:p>
            <a:endParaRPr lang="pt-B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- CULTIVE 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concentração</a:t>
            </a: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;  </a:t>
            </a:r>
          </a:p>
          <a:p>
            <a:endParaRPr lang="pt-B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-  SUBSTITUA 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distração pela solidão (solidão digital, silêncio digital) regular e habitualmente.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4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10283786" cy="6858000"/>
          </a:xfrm>
          <a:prstGeom prst="rect">
            <a:avLst/>
          </a:prstGeom>
        </p:spPr>
      </p:pic>
      <p:sp>
        <p:nvSpPr>
          <p:cNvPr id="9" name="Título 1"/>
          <p:cNvSpPr>
            <a:spLocks/>
          </p:cNvSpPr>
          <p:nvPr/>
        </p:nvSpPr>
        <p:spPr bwMode="auto">
          <a:xfrm>
            <a:off x="0" y="5085184"/>
            <a:ext cx="9144000" cy="1772816"/>
          </a:xfrm>
          <a:prstGeom prst="rect">
            <a:avLst/>
          </a:prstGeom>
          <a:solidFill>
            <a:srgbClr val="000000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Faça como o Rei Davi: </a:t>
            </a:r>
          </a:p>
          <a:p>
            <a:pPr marL="0" lvl="2" algn="ctr"/>
            <a:r>
              <a:rPr lang="pt-BR" sz="2800" i="1" dirty="0" smtClean="0">
                <a:solidFill>
                  <a:schemeClr val="bg1"/>
                </a:solidFill>
                <a:latin typeface="Calibri" pitchFamily="34" charset="0"/>
              </a:rPr>
              <a:t>Os meus olhos antecipam as vigílias noturnas, para que eu medite nas tuas palavras. </a:t>
            </a:r>
          </a:p>
          <a:p>
            <a:pPr marL="0" lvl="2" algn="r"/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Salmo 119.148</a:t>
            </a:r>
          </a:p>
        </p:txBody>
      </p:sp>
      <p:sp>
        <p:nvSpPr>
          <p:cNvPr id="8" name="Título 1"/>
          <p:cNvSpPr>
            <a:spLocks/>
          </p:cNvSpPr>
          <p:nvPr/>
        </p:nvSpPr>
        <p:spPr bwMode="auto">
          <a:xfrm>
            <a:off x="-36512" y="44624"/>
            <a:ext cx="4644008" cy="4968552"/>
          </a:xfrm>
          <a:prstGeom prst="rect">
            <a:avLst/>
          </a:prstGeom>
          <a:solidFill>
            <a:srgbClr val="000000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</a:rPr>
              <a:t>12.1b</a:t>
            </a:r>
            <a:r>
              <a:rPr lang="pt-BR" sz="2000" dirty="0" smtClean="0">
                <a:solidFill>
                  <a:schemeClr val="bg1"/>
                </a:solidFill>
              </a:rPr>
              <a:t>  Portanto, </a:t>
            </a:r>
            <a:r>
              <a:rPr lang="pt-BR" sz="2000" b="1" dirty="0" smtClean="0">
                <a:solidFill>
                  <a:schemeClr val="bg1"/>
                </a:solidFill>
              </a:rPr>
              <a:t>deixemos de lado tudo o que nos atrapalha</a:t>
            </a:r>
            <a:r>
              <a:rPr lang="pt-BR" sz="2000" dirty="0" smtClean="0">
                <a:solidFill>
                  <a:schemeClr val="bg1"/>
                </a:solidFill>
              </a:rPr>
              <a:t> e o pecado que se agarra firmemente em nós e continuemos a correr, sem desanimar, a corrida marcada para nós.</a:t>
            </a:r>
          </a:p>
          <a:p>
            <a:pPr>
              <a:lnSpc>
                <a:spcPct val="150000"/>
              </a:lnSpc>
            </a:pPr>
            <a:endParaRPr lang="pt-BR" sz="1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</a:rPr>
              <a:t>12.2a</a:t>
            </a:r>
            <a:r>
              <a:rPr lang="pt-BR" sz="2000" dirty="0" smtClean="0">
                <a:solidFill>
                  <a:schemeClr val="bg1"/>
                </a:solidFill>
              </a:rPr>
              <a:t>   </a:t>
            </a:r>
            <a:r>
              <a:rPr lang="pt-BR" sz="2000" b="1" dirty="0" smtClean="0">
                <a:solidFill>
                  <a:schemeClr val="bg1"/>
                </a:solidFill>
              </a:rPr>
              <a:t>Conservemos os nossos olhos fixos em Jesus</a:t>
            </a:r>
            <a:r>
              <a:rPr lang="pt-BR" sz="2000" dirty="0" smtClean="0">
                <a:solidFill>
                  <a:schemeClr val="bg1"/>
                </a:solidFill>
              </a:rPr>
              <a:t>, pois é por meio dele que a nossa fé começa, e é ele quem a aperfeiçoa. </a:t>
            </a:r>
          </a:p>
          <a:p>
            <a:pPr algn="r"/>
            <a:r>
              <a:rPr lang="pt-BR" sz="1600" dirty="0" smtClean="0">
                <a:solidFill>
                  <a:schemeClr val="bg1"/>
                </a:solidFill>
              </a:rPr>
              <a:t>Hebreus 12.1-2 - NTLH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4567</TotalTime>
  <Words>1029</Words>
  <Application>Microsoft Office PowerPoint</Application>
  <PresentationFormat>Apresentação na tela (4:3)</PresentationFormat>
  <Paragraphs>143</Paragraphs>
  <Slides>23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Calibri</vt:lpstr>
      <vt:lpstr>Myriad Arabic</vt:lpstr>
      <vt:lpstr>Times New Roman</vt:lpstr>
      <vt:lpstr>Helvetica</vt:lpstr>
      <vt:lpstr>Verdana</vt:lpstr>
      <vt:lpstr>Wingdings</vt:lpstr>
      <vt:lpstr>Office Theme</vt:lpstr>
      <vt:lpstr>Slide 1</vt:lpstr>
      <vt:lpstr>Slide 2</vt:lpstr>
      <vt:lpstr>IMPACTOS DA TECNOLOGIA (CELULAR, INTERNET) NA ADORAÇÃO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O USO DO SMARTPHONE/TABLET DURANTE O CULTO PÚBLICO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WOBi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Casa</cp:lastModifiedBy>
  <cp:revision>351</cp:revision>
  <dcterms:created xsi:type="dcterms:W3CDTF">2015-02-04T17:18:02Z</dcterms:created>
  <dcterms:modified xsi:type="dcterms:W3CDTF">2015-09-19T22:33:49Z</dcterms:modified>
</cp:coreProperties>
</file>