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13"/>
  </p:notesMasterIdLst>
  <p:handoutMasterIdLst>
    <p:handoutMasterId r:id="rId14"/>
  </p:handoutMasterIdLst>
  <p:sldIdLst>
    <p:sldId id="315" r:id="rId3"/>
    <p:sldId id="305" r:id="rId4"/>
    <p:sldId id="357" r:id="rId5"/>
    <p:sldId id="406" r:id="rId6"/>
    <p:sldId id="415" r:id="rId7"/>
    <p:sldId id="432" r:id="rId8"/>
    <p:sldId id="433" r:id="rId9"/>
    <p:sldId id="434" r:id="rId10"/>
    <p:sldId id="417" r:id="rId11"/>
    <p:sldId id="310" r:id="rId12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97B45"/>
    <a:srgbClr val="F99B34"/>
    <a:srgbClr val="DAE3F3"/>
    <a:srgbClr val="F7941E"/>
    <a:srgbClr val="F89C32"/>
    <a:srgbClr val="44749D"/>
    <a:srgbClr val="B56727"/>
    <a:srgbClr val="00A651"/>
    <a:srgbClr val="0695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7" autoAdjust="0"/>
    <p:restoredTop sz="87776" autoAdjust="0"/>
  </p:normalViewPr>
  <p:slideViewPr>
    <p:cSldViewPr snapToGrid="0" snapToObjects="1">
      <p:cViewPr varScale="1">
        <p:scale>
          <a:sx n="64" d="100"/>
          <a:sy n="64" d="100"/>
        </p:scale>
        <p:origin x="-1122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8B2537-39AB-4F58-9966-33C68047622C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126A9-6A64-4564-AD00-24F9A994E1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4094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2B0C28-14D4-4541-9329-F7928A83F5DE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5230C5-E07D-43DD-8553-361D1210C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53990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3205E23-CED8-4ECF-9277-AB48E42015F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698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1345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34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9D637FF-E2C1-4D49-91FF-C04DB5F5156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291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 smtClean="0"/>
              <a:t> </a:t>
            </a: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997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997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99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99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255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D0A0-4D6D-45DF-9A43-53ED9D34836B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5BCB-7D30-4F65-9CC2-BF015F6B49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146-09C4-4F3A-8844-864A8AC9EB84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941E-3243-4320-BE74-1CE7A4F15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C5D7-6770-4448-823B-D058BB5F0FB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95B-F6B7-4B0B-95BC-01BFEA3317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A78-B1BB-4002-8365-97DAB3A8A049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2BB1-19A2-4F61-9984-0D5C167898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402E-34BF-493B-81B9-76D3123D8A4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BE40-AA0D-4ABB-BD15-066526A30C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D8B6-FB74-4A79-8909-BE7BC70125B2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455C-4232-438F-B466-C4E86168B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1C77-36F2-462A-A105-78B346D0DD4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FED35-A9C6-47EA-AD4D-82C93D430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8B6A-7F5F-45BF-8EFA-79DC2F1443EE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F71-F807-49F7-B30B-8A4F9EB7A4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0543-3D65-404E-8E9D-5A9735EFC7A7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CC19-EED0-4B77-9E44-1DBB3D4DF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4E3EA-A1AB-4506-BFBC-C8D1CC96DCC6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3E11-3341-4B0A-93CF-352A349BE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905D-B144-4F7D-9B1F-94D8EA028E2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E408-BCD5-46CE-98EE-EF7241CA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DA1-2900-431B-8E9B-E915C66173B4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1448-5687-4118-967D-DEE83A5BBB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629-578B-4020-90B9-28A9D5B69665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97E3-AD51-4EBC-AD04-B872DAAB0A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B5E42A-7788-4EDE-B448-F2092F94B048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E41394-4B1A-4966-8634-137C3E06C6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6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</p:sldLayoutIdLst>
  <p:txStyles>
    <p:titleStyle>
      <a:lvl1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7B21D-6A94-4677-A77F-23813697F6D5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0D057-FBA4-4C6E-B8B1-B0C7B7CF97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b="1" spc="-59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8</a:t>
            </a: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SERVIR A DEUS DE MODO </a:t>
            </a: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AGRADÁVEL </a:t>
            </a:r>
            <a:r>
              <a:rPr lang="pt-BR" sz="23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REQUER ARREPENDIMENTO E CONFISSÃO DE PECADOS. Neemias </a:t>
            </a: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ONEIDA MERCADANTE</a:t>
            </a:r>
            <a:endParaRPr lang="pt-BR" sz="15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1"/>
            <a:ext cx="9906000" cy="51703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AULA 7: RECORDANDO...</a:t>
            </a:r>
            <a:endParaRPr lang="pt-BR" sz="6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691921" y="988361"/>
            <a:ext cx="4152274" cy="675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3200" b="1" dirty="0" smtClean="0"/>
              <a:t> O povo se reuniu para ouvir a Palavra.              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3200" b="1" dirty="0" smtClean="0"/>
              <a:t>Houve choro pelo pecado e restauração da vida religiosa de Jerusalém.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3200" b="1" dirty="0" smtClean="0"/>
              <a:t>Poderoso </a:t>
            </a:r>
            <a:r>
              <a:rPr lang="pt-BR" sz="3200" b="1" dirty="0" err="1" smtClean="0"/>
              <a:t>reavivamento</a:t>
            </a:r>
            <a:r>
              <a:rPr lang="pt-BR" sz="3200" b="1" dirty="0" smtClean="0"/>
              <a:t>.</a:t>
            </a:r>
            <a:endParaRPr lang="pt-BR" sz="3200" b="1" dirty="0"/>
          </a:p>
          <a:p>
            <a:endParaRPr lang="pt-BR" sz="3200" dirty="0" smtClean="0"/>
          </a:p>
          <a:p>
            <a:endParaRPr lang="pt-BR" sz="1800" dirty="0" smtClean="0">
              <a:solidFill>
                <a:schemeClr val="bg1"/>
              </a:solidFill>
            </a:endParaRPr>
          </a:p>
          <a:p>
            <a:endParaRPr lang="pt-BR" sz="1800" dirty="0" smtClean="0"/>
          </a:p>
          <a:p>
            <a:endParaRPr lang="pt-BR" sz="1800" dirty="0"/>
          </a:p>
          <a:p>
            <a:endParaRPr lang="pt-BR" sz="1800" dirty="0" smtClean="0"/>
          </a:p>
          <a:p>
            <a:r>
              <a:rPr lang="pt-BR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17" y="988362"/>
            <a:ext cx="4107304" cy="484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O QUEBRANTAMENTO DO POVO ( 9.1-5)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94675" y="1019331"/>
            <a:ext cx="912901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pt-BR" sz="1600" b="1" dirty="0" smtClean="0"/>
              <a:t>O quebrantamento passa pela contrição diante de Deus (9.1) </a:t>
            </a:r>
          </a:p>
          <a:p>
            <a:endParaRPr lang="pt-BR" sz="1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BR" sz="1400" dirty="0" smtClean="0"/>
              <a:t>O povo caminhou da festa para o jejum.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400" dirty="0" smtClean="0"/>
              <a:t>O povo jejuou e cobriu-se de saco.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400" dirty="0" smtClean="0"/>
              <a:t>O povo reconheceu o seu pecado.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400" dirty="0" err="1" smtClean="0"/>
              <a:t>Reavivamento</a:t>
            </a:r>
            <a:r>
              <a:rPr lang="pt-BR" sz="1400" dirty="0" smtClean="0"/>
              <a:t> começa com choro, humilhação e quebrantamento diante de Deus ( 2Cr 7.14).</a:t>
            </a:r>
            <a:endParaRPr lang="pt-BR" sz="1400" b="1" dirty="0"/>
          </a:p>
          <a:p>
            <a:pPr marL="285750" indent="-285750">
              <a:buFont typeface="Arial" pitchFamily="34" charset="0"/>
              <a:buChar char="•"/>
            </a:pPr>
            <a:endParaRPr lang="pt-BR" sz="1400" b="1" dirty="0" smtClean="0"/>
          </a:p>
          <a:p>
            <a:pPr algn="just"/>
            <a:r>
              <a:rPr lang="pt-BR" sz="24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NÃO PODEMOS ADORAR O REI DA GLÓRIA ANTES DE CONTEMPLARMOS A TRISTE REALIDADE </a:t>
            </a:r>
            <a:r>
              <a:rPr lang="pt-BR" sz="2400" b="1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DO NOSSO </a:t>
            </a:r>
            <a:r>
              <a:rPr lang="pt-BR" sz="24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PECADO.</a:t>
            </a:r>
          </a:p>
          <a:p>
            <a:pPr algn="just"/>
            <a:endParaRPr lang="pt-BR" sz="1400" b="1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O quebrantamento  passa por uma separação de tudo o que Deus condena (9.2)</a:t>
            </a:r>
          </a:p>
          <a:p>
            <a:pPr algn="just"/>
            <a:endParaRPr lang="pt-BR" sz="14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O povo toma a decisão de deixar todos aqueles que não eram da linhagem de Israel para se consagrar ao Senhor.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Aqueles que não haviam se convertido  ao judaísmo não participavam dessa reunião.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Não tinham a mesma fé e o mesmo  Deus. Não há comunhão fora da verdade</a:t>
            </a: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. O problema  aqui não é racial, mas teológico.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BR" sz="1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UNIR-SE AOS OUTROS POVOS ERA TRANSIGIR COM A FÉ , ERA ACEITAR O SINCRETISMO, ERA UMA ESPÉCIE DE ECUMENISMO.</a:t>
            </a:r>
            <a:endParaRPr lang="pt-BR" sz="2400" b="1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algn="just"/>
            <a:r>
              <a:rPr lang="pt-BR" sz="1400" dirty="0" smtClean="0">
                <a:latin typeface="Arial" pitchFamily="34" charset="0"/>
                <a:cs typeface="Arial" pitchFamily="34" charset="0"/>
              </a:rPr>
              <a:t>. </a:t>
            </a:r>
            <a:endParaRPr lang="pt-BR" sz="1400" b="1" dirty="0">
              <a:latin typeface="Arial" pitchFamily="34" charset="0"/>
              <a:cs typeface="Arial" pitchFamily="34" charset="0"/>
            </a:endParaRPr>
          </a:p>
          <a:p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 QUEBRANTAMENTO DO POVO (9.1-5)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4912" y="1648047"/>
            <a:ext cx="84741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600" b="1" dirty="0" smtClean="0"/>
              <a:t>O quebrantamento passa pela confissão de pecado (9.2).</a:t>
            </a:r>
          </a:p>
          <a:p>
            <a:endParaRPr lang="pt-BR" sz="16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1600" dirty="0" smtClean="0"/>
              <a:t>Confissão é o maior sinal de arrependimento (</a:t>
            </a:r>
            <a:r>
              <a:rPr lang="pt-BR" sz="1600" dirty="0" err="1" smtClean="0"/>
              <a:t>Pv</a:t>
            </a:r>
            <a:r>
              <a:rPr lang="pt-BR" sz="1600" dirty="0" smtClean="0"/>
              <a:t> 28.3)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pt-BR" sz="1600" dirty="0" smtClean="0"/>
              <a:t>A responsabilidade é coletiva.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pt-BR" sz="1600" dirty="0"/>
          </a:p>
          <a:p>
            <a:pPr marL="342900" indent="-342900" algn="just">
              <a:buFont typeface="Wingdings" pitchFamily="2" charset="2"/>
              <a:buChar char="ü"/>
            </a:pPr>
            <a:r>
              <a:rPr lang="pt-BR" sz="1600" b="1" dirty="0" smtClean="0"/>
              <a:t>O quebrantamento é produzido pela leitura da Palavra de Deus (9.3).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pt-BR" sz="16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600" dirty="0" smtClean="0"/>
              <a:t>Quando a Palavra de Deus  é lida, explicada e aplicada, então, os corações se derretem..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600" dirty="0" smtClean="0"/>
              <a:t>O Evangelho é o poder de Deus para a salvação de todo o que crê.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600" dirty="0" smtClean="0"/>
              <a:t>Toda a Escritura é inspirada por Deus. Só há um Evangelho.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BR" sz="1600" dirty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pt-BR" sz="1600" b="1" dirty="0" smtClean="0"/>
              <a:t>Só </a:t>
            </a:r>
            <a:r>
              <a:rPr lang="pt-BR" sz="1600" b="1" dirty="0"/>
              <a:t>u</a:t>
            </a:r>
            <a:r>
              <a:rPr lang="pt-BR" sz="1600" b="1" dirty="0" smtClean="0"/>
              <a:t>m povo que se levanta do quebrantamento pode exaltar a Deus de modo digno (9.4,5)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pt-BR" sz="1600" b="1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600" dirty="0" smtClean="0"/>
              <a:t>Só os que choram pelos seus pecados podem se alegrar em Deus.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BR" sz="1600" dirty="0" smtClean="0"/>
              <a:t>Os levitas têm uma visão gloriosa da </a:t>
            </a:r>
            <a:r>
              <a:rPr lang="pt-BR" sz="1600" dirty="0" err="1" smtClean="0"/>
              <a:t>transcedente</a:t>
            </a:r>
            <a:r>
              <a:rPr lang="pt-BR" sz="1600" dirty="0" smtClean="0"/>
              <a:t> majestade de Deus. (9.5b)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pt-BR" sz="1600" dirty="0"/>
          </a:p>
          <a:p>
            <a:pPr marL="342900" indent="-342900" algn="just">
              <a:buFont typeface="Wingdings" pitchFamily="2" charset="2"/>
              <a:buChar char="ü"/>
            </a:pPr>
            <a:endParaRPr lang="pt-BR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 QUEBRANTAMENTO DO POVO ( 9.1-5)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4912" y="1124262"/>
            <a:ext cx="859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endParaRPr lang="pt-BR" sz="1200" b="1" dirty="0" smtClean="0"/>
          </a:p>
        </p:txBody>
      </p:sp>
      <p:sp>
        <p:nvSpPr>
          <p:cNvPr id="7" name="AutoShape 2" descr="Resultado de imagem para John pi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55575" y="2038661"/>
            <a:ext cx="528510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“SERVIR SEM CONSAGRAÇÃO, DESONRA  A DEUS</a:t>
            </a:r>
            <a:r>
              <a:rPr lang="pt-BR" sz="4400" dirty="0" smtClean="0"/>
              <a:t>.”</a:t>
            </a:r>
          </a:p>
          <a:p>
            <a:pPr algn="ctr"/>
            <a:r>
              <a:rPr lang="pt-BR" sz="4400" dirty="0" smtClean="0"/>
              <a:t>                                                                   </a:t>
            </a:r>
            <a:r>
              <a:rPr lang="pt-BR" sz="3200" dirty="0" smtClean="0"/>
              <a:t>John Piper</a:t>
            </a:r>
          </a:p>
          <a:p>
            <a:pPr algn="ctr"/>
            <a:endParaRPr lang="pt-BR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280" y="1401261"/>
            <a:ext cx="3886199" cy="446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811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 oração dos levitas :  Exaltação a Deus 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74557" y="1648918"/>
            <a:ext cx="849942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C00000"/>
                </a:solidFill>
              </a:rPr>
              <a:t>COMO DEUS É DESCRITO NA ORAÇÃO DOS LEVITAS?</a:t>
            </a:r>
          </a:p>
          <a:p>
            <a:pPr algn="ctr"/>
            <a:endParaRPr lang="pt-BR" sz="2400" b="1" dirty="0">
              <a:solidFill>
                <a:srgbClr val="C00000"/>
              </a:solidFill>
            </a:endParaRPr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o criador. (9.6) </a:t>
            </a:r>
            <a:r>
              <a:rPr lang="pt-BR" sz="1600" dirty="0"/>
              <a:t>Deus criou o mundo físico e também o espiritual</a:t>
            </a:r>
            <a:endParaRPr lang="pt-BR" sz="1600" dirty="0" smtClean="0"/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o preservador da vida. (9.6)  Deus não só criou todas as coisa, mas sustenta toda criação. Ele está presente e atua na obra da criação.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o Senhor .( 9.6) Ele é o soberano Senhor do universo. Está assentado no trono, na sala de comando do universo. </a:t>
            </a:r>
            <a:endParaRPr lang="pt-BR" sz="1600" dirty="0"/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´Deus é aquele que elege soberanamente um povo para si. ( 9.7) A eleição divina é soberana, graciosa, livre, incondicional, </a:t>
            </a:r>
            <a:r>
              <a:rPr lang="pt-BR" sz="1600" dirty="0" err="1" smtClean="0"/>
              <a:t>cristocêntrica</a:t>
            </a:r>
            <a:r>
              <a:rPr lang="pt-BR" sz="1600" dirty="0" smtClean="0"/>
              <a:t> e proposital.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aquele que chama eficazmente. ( 9.7) Deus não apenas elegeu Abrão, mas tirou-o de </a:t>
            </a:r>
            <a:r>
              <a:rPr lang="pt-BR" sz="1600" dirty="0" err="1" smtClean="0"/>
              <a:t>Ur</a:t>
            </a:r>
            <a:r>
              <a:rPr lang="pt-BR" sz="1600" dirty="0" smtClean="0"/>
              <a:t> dos Caldeus. O chamado de Deus é irresistível.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aquele que transforma o pecador. (9.7)  Deus mudou o nome de Abrão ( grande pai) para Abraão ( pai de uma grande nação).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pt-BR" sz="1600" dirty="0" smtClean="0"/>
              <a:t>Deus é fiel para cumprir Suas promessas. (9.8)  Deus achou o coração de Abraão fiel e fez uma aliança com ele. Ele vela por Sua Palavra em a cumprir. Ele permanece fiel, porque não pode negar a si mesmo.</a:t>
            </a:r>
          </a:p>
          <a:p>
            <a:pPr marL="400050" indent="-400050" algn="just">
              <a:buFont typeface="+mj-lt"/>
              <a:buAutoNum type="romanUcPeriod"/>
            </a:pPr>
            <a:endParaRPr lang="pt-BR" sz="1600" dirty="0" smtClean="0"/>
          </a:p>
          <a:p>
            <a:pPr marL="400050" indent="-400050" algn="just">
              <a:buFont typeface="+mj-lt"/>
              <a:buAutoNum type="romanUcPeriod"/>
            </a:pPr>
            <a:endParaRPr lang="pt-BR" sz="1600" dirty="0"/>
          </a:p>
        </p:txBody>
      </p:sp>
    </p:spTree>
    <p:extLst>
      <p:ext uri="{BB962C8B-B14F-4D97-AF65-F5344CB8AC3E}">
        <p14:creationId xmlns="" xmlns:p14="http://schemas.microsoft.com/office/powerpoint/2010/main" val="92759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 dos levitas :  Exaltação a Deus 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74557" y="1663908"/>
            <a:ext cx="8754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+mj-lt"/>
              <a:buAutoNum type="romanUcPeriod" startAt="8"/>
            </a:pPr>
            <a:r>
              <a:rPr lang="pt-BR" sz="1600" dirty="0" smtClean="0"/>
              <a:t>Deus é Aquele que liberta  Seu povo da aflição. (9.9) Deus vê, ouve e intervém. Ele é o Deus presente que se importa conosco.</a:t>
            </a:r>
          </a:p>
          <a:p>
            <a:pPr marL="285750" indent="-285750" algn="just">
              <a:buFont typeface="+mj-lt"/>
              <a:buAutoNum type="romanUcPeriod" startAt="8"/>
            </a:pPr>
            <a:r>
              <a:rPr lang="pt-BR" sz="1600" dirty="0" smtClean="0"/>
              <a:t>Deus é Aquele que opera milagres para revelar o Seu poder. (9.10,11) Deus não apenas tirou o Seu povo da escravidão, mas derrubou os deuses do Egito, enviando sobre a terra dos faraós dez pragas. Cada praga foi dirigida a uma divindade no Egito.</a:t>
            </a:r>
          </a:p>
          <a:p>
            <a:pPr marL="285750" indent="-285750" algn="just">
              <a:buFont typeface="+mj-lt"/>
              <a:buAutoNum type="romanUcPeriod" startAt="8"/>
            </a:pPr>
            <a:r>
              <a:rPr lang="pt-BR" sz="1600" dirty="0" smtClean="0"/>
              <a:t>Deus é Aquele  que guia o seu povo com sua presença. (9.12) Tanto a coluna fogo quanto a coluna de nuvem eram símbolos da presença de Deus com Seu povo.</a:t>
            </a:r>
          </a:p>
          <a:p>
            <a:pPr marL="285750" indent="-285750" algn="just">
              <a:buFont typeface="+mj-lt"/>
              <a:buAutoNum type="romanUcPeriod" startAt="8"/>
            </a:pPr>
            <a:r>
              <a:rPr lang="pt-BR" sz="1600" dirty="0" smtClean="0"/>
              <a:t>Deus é Aquele que fala ao Seu povo por meio de Sua Palavra. (9.13,14) Com letras de fogo na pedra, o dedo de Deus escreveu as tábuas da lei.</a:t>
            </a:r>
          </a:p>
          <a:p>
            <a:pPr marL="285750" indent="-285750" algn="just">
              <a:buFont typeface="+mj-lt"/>
              <a:buAutoNum type="romanUcPeriod" startAt="8"/>
            </a:pPr>
            <a:r>
              <a:rPr lang="pt-BR" sz="1600" dirty="0" smtClean="0"/>
              <a:t>Deus é Aquele que provê sustento para o Seu povo. (9.15) Deus sustentou Seu povo com abundante provisão. Precisamos confiar mais no Senhor do que na provisão. Deus provê as bênçãos temporais e dá graciosamente a terra prometida. (9.15b)</a:t>
            </a:r>
            <a:endParaRPr lang="pt-BR" sz="1600" dirty="0"/>
          </a:p>
        </p:txBody>
      </p:sp>
    </p:spTree>
    <p:extLst>
      <p:ext uri="{BB962C8B-B14F-4D97-AF65-F5344CB8AC3E}">
        <p14:creationId xmlns="" xmlns:p14="http://schemas.microsoft.com/office/powerpoint/2010/main" val="13349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24763" y="2402958"/>
            <a:ext cx="7740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800" dirty="0"/>
          </a:p>
        </p:txBody>
      </p:sp>
      <p:pic>
        <p:nvPicPr>
          <p:cNvPr id="1026" name="Picture 2" descr="http://proavirtualg15.pbworks.com/f/1161632308/conclusa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534" y="149902"/>
            <a:ext cx="4400422" cy="1469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424763" y="2143593"/>
            <a:ext cx="758432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Precisamos olhar para o passado, pois o mesmo Deus fez, faz e fará maravilhas na vida do Seu povo.</a:t>
            </a:r>
          </a:p>
          <a:p>
            <a:pPr algn="ctr"/>
            <a:endParaRPr lang="pt-BR" sz="2800" b="1" dirty="0"/>
          </a:p>
          <a:p>
            <a:endParaRPr lang="pt-BR" sz="2000" b="1" dirty="0" smtClean="0"/>
          </a:p>
          <a:p>
            <a:endParaRPr lang="pt-BR" sz="2000" b="1" dirty="0"/>
          </a:p>
          <a:p>
            <a:endParaRPr lang="pt-BR" sz="2000" b="1" dirty="0" smtClean="0"/>
          </a:p>
          <a:p>
            <a:endParaRPr lang="pt-BR" sz="2000" b="1" dirty="0"/>
          </a:p>
          <a:p>
            <a:endParaRPr lang="pt-BR" sz="2000" b="1" dirty="0" smtClean="0"/>
          </a:p>
          <a:p>
            <a:endParaRPr lang="pt-B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74755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74757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74758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74760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61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4759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6398</TotalTime>
  <Words>873</Words>
  <Application>Microsoft Office PowerPoint</Application>
  <PresentationFormat>Papel A4 (210 x 297 mm)</PresentationFormat>
  <Paragraphs>88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12" baseType="lpstr">
      <vt:lpstr>Office Theme</vt:lpstr>
      <vt:lpstr>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Casa</cp:lastModifiedBy>
  <cp:revision>227</cp:revision>
  <dcterms:created xsi:type="dcterms:W3CDTF">2016-03-02T16:16:57Z</dcterms:created>
  <dcterms:modified xsi:type="dcterms:W3CDTF">2018-04-13T13:55:20Z</dcterms:modified>
</cp:coreProperties>
</file>