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4"/>
  </p:notesMasterIdLst>
  <p:handoutMasterIdLst>
    <p:handoutMasterId r:id="rId15"/>
  </p:handoutMasterIdLst>
  <p:sldIdLst>
    <p:sldId id="338" r:id="rId2"/>
    <p:sldId id="339" r:id="rId3"/>
    <p:sldId id="340" r:id="rId4"/>
    <p:sldId id="341" r:id="rId5"/>
    <p:sldId id="351" r:id="rId6"/>
    <p:sldId id="352" r:id="rId7"/>
    <p:sldId id="353" r:id="rId8"/>
    <p:sldId id="356" r:id="rId9"/>
    <p:sldId id="355" r:id="rId10"/>
    <p:sldId id="354" r:id="rId11"/>
    <p:sldId id="344" r:id="rId12"/>
    <p:sldId id="345" r:id="rId13"/>
  </p:sldIdLst>
  <p:sldSz cx="18288000" cy="13716000"/>
  <p:notesSz cx="6865938" cy="95408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ber Hávila" initials="EH" lastIdx="0" clrIdx="0">
    <p:extLst>
      <p:ext uri="{19B8F6BF-5375-455C-9EA6-DF929625EA0E}">
        <p15:presenceInfo xmlns:p15="http://schemas.microsoft.com/office/powerpoint/2012/main" userId="5578bd3e4210fe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BE1"/>
    <a:srgbClr val="661B30"/>
    <a:srgbClr val="8E1538"/>
    <a:srgbClr val="4D0B1E"/>
    <a:srgbClr val="5C3D00"/>
    <a:srgbClr val="FFF2D9"/>
    <a:srgbClr val="1F000F"/>
    <a:srgbClr val="6A1C32"/>
    <a:srgbClr val="19964A"/>
    <a:srgbClr val="3979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2" autoAdjust="0"/>
    <p:restoredTop sz="79622" autoAdjust="0"/>
  </p:normalViewPr>
  <p:slideViewPr>
    <p:cSldViewPr snapToGrid="0" snapToObjects="1" showGuides="1">
      <p:cViewPr varScale="1">
        <p:scale>
          <a:sx n="39" d="100"/>
          <a:sy n="39" d="100"/>
        </p:scale>
        <p:origin x="1200" y="24"/>
      </p:cViewPr>
      <p:guideLst>
        <p:guide orient="horz" pos="4320"/>
        <p:guide pos="57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7/6/2019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9109" y="0"/>
            <a:ext cx="2975240" cy="478701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06/07/2019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285875" y="1192213"/>
            <a:ext cx="4294188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6594" y="4591546"/>
            <a:ext cx="5492750" cy="3756720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9109" y="9062176"/>
            <a:ext cx="2975240" cy="478700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1764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831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85800" lvl="1" indent="-228600">
              <a:buAutoNum type="arabicPeriod"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4104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5.17 </a:t>
            </a:r>
            <a:r>
              <a:rPr lang="pt-BR" dirty="0" smtClean="0">
                <a:effectLst/>
              </a:rPr>
              <a:t>Por esta razão, não vos torneis insensatos, mas procurai compreender qual a vontade do Senhor.</a:t>
            </a:r>
            <a:endParaRPr lang="pt-BR" dirty="0">
              <a:effectLst/>
            </a:endParaRPr>
          </a:p>
          <a:p>
            <a:pPr fontAlgn="base"/>
            <a:endParaRPr lang="pt-BR" dirty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6.6 </a:t>
            </a:r>
            <a:r>
              <a:rPr lang="pt-BR" dirty="0" smtClean="0">
                <a:effectLst/>
              </a:rPr>
              <a:t>não servindo à vista, como para agradar a homens, mas como servos de Cristo, fazendo, de coração, a vontade de Deus;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1Tessalonicenses 4.3 </a:t>
            </a:r>
            <a:r>
              <a:rPr lang="pt-BR" dirty="0" smtClean="0">
                <a:effectLst/>
              </a:rPr>
              <a:t>Pois esta é a vontade de Deus: a vossa santificação, que vos abstenhais da prostituição;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1.5, 9, 11 – 5 </a:t>
            </a:r>
            <a:r>
              <a:rPr lang="pt-BR" dirty="0" smtClean="0">
                <a:effectLst/>
              </a:rPr>
              <a:t>nos predestinou para ele, para a adoção de filhos, por meio de Jesus Cristo, segundo o beneplácito de sua vontade, 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9 </a:t>
            </a:r>
            <a:r>
              <a:rPr lang="pt-BR" dirty="0" smtClean="0">
                <a:effectLst/>
              </a:rPr>
              <a:t>desvendando-nos o mistério da sua vontade, segundo o seu beneplácito que propusera em Cristo, 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11 </a:t>
            </a:r>
            <a:r>
              <a:rPr lang="pt-BR" dirty="0" smtClean="0">
                <a:effectLst/>
              </a:rPr>
              <a:t>nele, digo, no qual fomos também feitos herança, predestinados segundo o propósito daquele que faz todas as coisas conforme o conselho da sua vontade,</a:t>
            </a:r>
          </a:p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41359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Deuteronômio 29.29 </a:t>
            </a:r>
            <a:r>
              <a:rPr lang="pt-BR" dirty="0" smtClean="0">
                <a:effectLst/>
              </a:rPr>
              <a:t>As coisas encobertas pertencem ao SENHOR, nosso Deus, porém as reveladas nos pertencem, a nós e a nossos filhos, para sempre, para que cumpramos todas as palavras desta lei.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10.12-14 – </a:t>
            </a:r>
            <a:r>
              <a:rPr lang="pt-BR" dirty="0" smtClean="0">
                <a:effectLst/>
              </a:rPr>
              <a:t>Pois não há distinção entre judeu e grego, uma vez que o mesmo é o Senhor de todos, rico para com todos os que o invocam.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13 </a:t>
            </a:r>
            <a:r>
              <a:rPr lang="pt-BR" dirty="0" smtClean="0">
                <a:effectLst/>
              </a:rPr>
              <a:t>Porque:</a:t>
            </a:r>
          </a:p>
          <a:p>
            <a:pPr fontAlgn="base"/>
            <a:r>
              <a:rPr lang="pt-BR" dirty="0" smtClean="0">
                <a:effectLst/>
              </a:rPr>
              <a:t>Todo aquele que invocar o nome do Senhor será salvo.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14 </a:t>
            </a:r>
            <a:r>
              <a:rPr lang="pt-BR" dirty="0" smtClean="0">
                <a:effectLst/>
              </a:rPr>
              <a:t>Como, porém, invocarão aquele em quem não creram? E como crerão naquele de quem nada ouviram? E como ouvirão, se não há quem pregue?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Coríntios 6.2 </a:t>
            </a:r>
            <a:r>
              <a:rPr lang="pt-BR" dirty="0" smtClean="0">
                <a:effectLst/>
              </a:rPr>
              <a:t>(porque ele diz:</a:t>
            </a:r>
          </a:p>
          <a:p>
            <a:pPr fontAlgn="base"/>
            <a:r>
              <a:rPr lang="pt-BR" dirty="0" smtClean="0">
                <a:effectLst/>
              </a:rPr>
              <a:t>Eu te ouvi no tempo da oportunidade e te socorri no dia da salvação;</a:t>
            </a:r>
          </a:p>
          <a:p>
            <a:pPr fontAlgn="base"/>
            <a:r>
              <a:rPr lang="pt-BR" dirty="0" smtClean="0">
                <a:effectLst/>
              </a:rPr>
              <a:t>eis, agora, o tempo sobremodo oportuno, eis, agora, o dia da salvação);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Hebreus 3.7-8 </a:t>
            </a:r>
            <a:r>
              <a:rPr lang="pt-BR" dirty="0" smtClean="0">
                <a:effectLst/>
              </a:rPr>
              <a:t>Assim, pois, como diz o Espírito Santo: Hoje, se ouvirdes a sua voz,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8 </a:t>
            </a:r>
            <a:r>
              <a:rPr lang="pt-BR" dirty="0" smtClean="0">
                <a:effectLst/>
              </a:rPr>
              <a:t>não endureçais o vosso coração como foi na provocação, no dia da tentação no deserto,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09944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10.13 </a:t>
            </a:r>
            <a:r>
              <a:rPr lang="pt-BR" dirty="0" smtClean="0">
                <a:effectLst/>
              </a:rPr>
              <a:t>Porque: Todo aquele que invocar o nome do Senhor será salvo.</a:t>
            </a:r>
          </a:p>
          <a:p>
            <a:pPr fontAlgn="base"/>
            <a:endParaRPr lang="pt-BR" dirty="0" smtClean="0">
              <a:effectLst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Isaías 55.1,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6-7 - 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1 </a:t>
            </a:r>
            <a:r>
              <a:rPr lang="pt-BR" dirty="0" smtClean="0">
                <a:effectLst/>
              </a:rPr>
              <a:t>Ah! Todos vós, os que tendes sede, vinde às águas; e vós, os que não tendes dinheiro, vinde, comprai e comei; sim, vinde e comprai, sem dinheiro e sem preço, vinho e leite.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Buscai o SENHOR enquanto se pode achar, invocai-o enquanto está perto.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Deixe o perverso o seu caminho, o iníquo, os seus pensamentos; converta-se ao SENHOR, que se compadecerá dele, e volte-se para o nosso Deus, porque é rico em perdoar.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17.30 </a:t>
            </a:r>
            <a:r>
              <a:rPr lang="pt-BR" dirty="0" smtClean="0">
                <a:effectLst/>
              </a:rPr>
              <a:t>Ora, não levou Deus em conta os tempos da ignorância; agora, porém, notifica aos homens que todos, em toda parte, se arrependam;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Apocalipse 22.17 </a:t>
            </a:r>
            <a:r>
              <a:rPr lang="pt-BR" dirty="0" smtClean="0">
                <a:effectLst/>
              </a:rPr>
              <a:t>O Espírito e a noiva dizem: Vem! Aquele que ouve, diga: Vem! Aquele que tem sede venha, e quem quiser receba de graça a água da vida.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Mateus 11.28-30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Vinde a mim, todos os que estais cansados e sobrecarregados, e eu vos aliviarei.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29 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Tomai sobre vós o meu jugo e aprendei de mim, porque sou manso e humilde de coração; e achareis descanso para a vossa alma.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o meu jugo é suave, e o meu fardo é leve.</a:t>
            </a:r>
          </a:p>
          <a:p>
            <a:pPr fontAlgn="base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3.16 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Deus amou ao mundo de tal maneira que deu o seu Filho unigênito, para que todo o que nele crê não pereça, mas tenha a vida eterna.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1Timóteo 1.15 </a:t>
            </a:r>
            <a:r>
              <a:rPr lang="pt-BR" dirty="0" smtClean="0">
                <a:effectLst/>
              </a:rPr>
              <a:t>Fiel é a palavra e digna de toda aceitação: que Cristo Jesus veio ao mundo para salvar os pecadores, dos quais eu sou o principal.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6.35-40 </a:t>
            </a:r>
            <a:r>
              <a:rPr lang="pt-BR" dirty="0" smtClean="0">
                <a:effectLst/>
              </a:rPr>
              <a:t>Declarou-lhes, pois, Jesus: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Eu sou o pão da vida; o que vem a mim jamais terá fome; e o que crê em mim jamais terá sede.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Porém eu já vos disse que, embora me tenhais visto, não credes.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37 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 aquele que o Pai me dá, esse virá a mim; e o que vem a mim, de modo nenhum o lançarei fora.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38 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eu desci do céu, não para fazer a minha própria vontade, e sim a vontade daquele que me enviou.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39 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a vontade de quem me enviou é esta: que nenhum eu perca de todos os que me deu; pelo contrário, eu o ressuscitarei no último dia.</a:t>
            </a:r>
            <a:r>
              <a:rPr lang="pt-BR" dirty="0" smtClean="0">
                <a:effectLst/>
              </a:rPr>
              <a:t>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40 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fato, a vontade de meu Pai é que todo homem que vir o Filho e nele crer tenha a vida eterna; e eu o ressuscitarei no último dia.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Ezequiel 18.23, 32 </a:t>
            </a:r>
            <a:r>
              <a:rPr lang="pt-BR" dirty="0" smtClean="0">
                <a:effectLst/>
              </a:rPr>
              <a:t>Acaso, tenho eu prazer na morte do perverso? — diz o SENHOR Deus; não desejo eu, antes, que ele se converta dos seus caminhos e viva?  ............ 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não tenho prazer na morte de ninguém, diz o SENHOR Deus. Portanto, convertei-vos e vivei.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Ezequiel 33.11 </a:t>
            </a:r>
            <a:r>
              <a:rPr lang="pt-BR" dirty="0" smtClean="0">
                <a:effectLst/>
              </a:rPr>
              <a:t>Dize-lhes: Tão certo como eu vivo, diz o SENHOR Deus, não tenho prazer na morte do perverso, mas em que o perverso se converta do seu caminho e viva. Convertei-vos, convertei-vos dos vossos maus caminhos; pois por que haveis de morrer, ó casa de Israel?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01650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95568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3.19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 julgamento é este: que a luz veio ao mundo, e os homens amaram mais as trevas do que a luz; porque as suas obras eram más.</a:t>
            </a:r>
          </a:p>
          <a:p>
            <a:pPr fontAlgn="base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5.40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Contudo, não quereis vir a mim para terdes vida.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Lucas 22.22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 o Filho do Homem, na verdade, vai segundo o que está determinado,</a:t>
            </a:r>
            <a:r>
              <a:rPr lang="pt-BR" dirty="0" smtClean="0">
                <a:effectLst/>
              </a:rPr>
              <a:t>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ai daquele por intermédio de quem ele está sendo traído!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2.23 </a:t>
            </a:r>
            <a:r>
              <a:rPr lang="pt-BR" dirty="0" smtClean="0">
                <a:effectLst/>
              </a:rPr>
              <a:t>sendo este entregue pelo determinado desígnio e presciência de Deus, vós o matastes, crucificando-o por mãos de iníquos;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endParaRPr lang="pt-BR" dirty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5647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>
              <a:latin typeface="+mn-lt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555854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0D313DF7-4D35-4CB5-A668-5586179876A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7" r="-1" b="-1"/>
          <a:stretch/>
        </p:blipFill>
        <p:spPr>
          <a:xfrm>
            <a:off x="20" y="10"/>
            <a:ext cx="18287980" cy="1371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4601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="" xmlns:a16="http://schemas.microsoft.com/office/drawing/2014/main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964" y="2805605"/>
            <a:ext cx="5072488" cy="6421310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85" y="10359134"/>
            <a:ext cx="16199153" cy="228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78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6424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2" y="3004428"/>
            <a:ext cx="1131557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ELEIÇÃO, LIVRE-ARBÍTRIO  E EVANGELISMO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7610633"/>
            <a:ext cx="10359792" cy="3207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Eber Hávila Rose</a:t>
            </a: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Guilherme Ledes</a:t>
            </a:r>
          </a:p>
          <a:p>
            <a:endParaRPr lang="pt-BR" sz="4049" dirty="0" smtClean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="" xmlns:a16="http://schemas.microsoft.com/office/drawing/2014/main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="" xmlns:a16="http://schemas.microsoft.com/office/drawing/2014/main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="" xmlns:a16="http://schemas.microsoft.com/office/drawing/2014/main" id="{6065C17C-082D-4C3D-802B-796C33AF5C08}"/>
              </a:ext>
            </a:extLst>
          </p:cNvPr>
          <p:cNvSpPr txBox="1"/>
          <p:nvPr/>
        </p:nvSpPr>
        <p:spPr>
          <a:xfrm>
            <a:off x="6545540" y="5624374"/>
            <a:ext cx="10359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b="1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Dependência de Deus ou apelo à Vontade Humana?</a:t>
            </a:r>
            <a:endParaRPr lang="pt-BR" sz="5400" b="1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1739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74155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0" y="2873287"/>
            <a:ext cx="1131557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>
                <a:solidFill>
                  <a:schemeClr val="accent2">
                    <a:lumMod val="75000"/>
                  </a:schemeClr>
                </a:solidFill>
              </a:rPr>
              <a:t>LIÇÃO 7</a:t>
            </a:r>
          </a:p>
          <a:p>
            <a:pPr>
              <a:spcBef>
                <a:spcPts val="2400"/>
              </a:spcBef>
            </a:pPr>
            <a:r>
              <a:rPr lang="pt-BR" sz="8000" b="1" spc="-112" dirty="0" smtClean="0">
                <a:solidFill>
                  <a:schemeClr val="accent2">
                    <a:lumMod val="75000"/>
                  </a:schemeClr>
                </a:solidFill>
              </a:rPr>
              <a:t>Soberania Divina e  Evangelização – Parte 1     O Chamado do Evangelho</a:t>
            </a:r>
            <a:endParaRPr lang="pt-BR" sz="8000" b="1" spc="-112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8987936"/>
            <a:ext cx="10359792" cy="715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Básico: 2 </a:t>
            </a:r>
            <a:r>
              <a:rPr lang="pt-BR" sz="4049" dirty="0" err="1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4049" dirty="0" smtClean="0">
                <a:solidFill>
                  <a:srgbClr val="EE613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5.18-21</a:t>
            </a:r>
            <a:endParaRPr lang="pt-BR" sz="4049" dirty="0">
              <a:solidFill>
                <a:srgbClr val="EE613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="" xmlns:a16="http://schemas.microsoft.com/office/drawing/2014/main" id="{5AD042BB-D34B-4BAA-B801-A75C5869B197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4" name="Imagem 13">
              <a:extLst>
                <a:ext uri="{FF2B5EF4-FFF2-40B4-BE49-F238E27FC236}">
                  <a16:creationId xmlns="" xmlns:a16="http://schemas.microsoft.com/office/drawing/2014/main" id="{8F861CAE-2EEF-4A62-A8AD-48B166C3B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DD9CFA9C-04E9-4DDF-892E-4DE3176E6A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="" xmlns:a16="http://schemas.microsoft.com/office/drawing/2014/main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2" y="2572536"/>
            <a:ext cx="6565731" cy="8311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80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1194235" y="3059424"/>
            <a:ext cx="7030973" cy="7086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Esta aula reflete a pergunta central deste curso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Quais as implicações na postura e abordagem do evangelista?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O Chamado do Evangelho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3300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648644" y="117263"/>
            <a:ext cx="1740161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INTRODUÇÃO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717954"/>
            <a:ext cx="10689180" cy="10346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445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0364481" y="2579090"/>
            <a:ext cx="6222689" cy="80329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Senhor e Rei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Soberania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1.5, 9, 11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Legislador </a:t>
            </a: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 Juiz  Responsabilidade Humana</a:t>
            </a:r>
            <a:endParaRPr lang="pt-BR" sz="3300" b="1" dirty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Ef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5.17; 6.6, 1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Ts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4.3</a:t>
            </a:r>
          </a:p>
          <a:p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		Preceito</a:t>
            </a:r>
          </a:p>
          <a:p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Vontade de Deus </a:t>
            </a:r>
          </a:p>
          <a:p>
            <a:pPr algn="just"/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								Propósito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8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 duplo efeito na evangelização em função da crença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0" y="357027"/>
            <a:ext cx="1828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DEUS É SENHOR E LEGISLADOR, REI E JUÍZ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have esquerda 1"/>
          <p:cNvSpPr/>
          <p:nvPr/>
        </p:nvSpPr>
        <p:spPr>
          <a:xfrm>
            <a:off x="14085233" y="6953802"/>
            <a:ext cx="193109" cy="125233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039803"/>
            <a:ext cx="7931426" cy="5344397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717953"/>
            <a:ext cx="7931426" cy="5315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8080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0774017" y="2593436"/>
            <a:ext cx="7276238" cy="70634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Vontade Revelada x Vontade Oculta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Dt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29.29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soberania de Deus não diminui a necessidade de evangelização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Caminho de 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Deus – </a:t>
            </a:r>
            <a:r>
              <a:rPr lang="pt-BR" sz="2700" dirty="0" err="1"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 10.12-14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não diminui a urgência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evangelização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2 </a:t>
            </a:r>
            <a:r>
              <a:rPr lang="pt-BR" sz="2700" dirty="0" err="1">
                <a:latin typeface="Arial" panose="020B0604020202020204" pitchFamily="34" charset="0"/>
                <a:cs typeface="Arial" panose="020B0604020202020204" pitchFamily="34" charset="0"/>
              </a:rPr>
              <a:t>Co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 6.2; </a:t>
            </a:r>
            <a:r>
              <a:rPr lang="pt-BR" sz="2700" dirty="0" err="1">
                <a:latin typeface="Arial" panose="020B0604020202020204" pitchFamily="34" charset="0"/>
                <a:cs typeface="Arial" panose="020B0604020202020204" pitchFamily="34" charset="0"/>
              </a:rPr>
              <a:t>Hb</a:t>
            </a: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 3.7-8</a:t>
            </a: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0" y="-1282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NÃO COMPROMETE A NATUREZA E O DEVER DA EVANGELIZAÇÃO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753044"/>
            <a:ext cx="10575235" cy="8976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2743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1867322" y="2593436"/>
            <a:ext cx="6182933" cy="904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BR" sz="3300" b="1" dirty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soberania de Deus não afeta a sinceridade dos convites a Cristo e a verdade das promessas do evangelho. 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 sinceridade no Chamado do Evangelho – Diversos textos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As verdades relacionadas à eleição não eliminam as verdades da oferta livre de Cristo a todos que confiam Nele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Jo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 6.35-40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Calvino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Cânones de </a:t>
            </a:r>
            <a:r>
              <a:rPr lang="pt-BR" sz="27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Dort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0" y="-1282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SOBERANIA DE DEUS NÃO COMPROMETE A NATUREZA E O DEVER DA EVANGELIZAÇÃO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1" y="1753044"/>
            <a:ext cx="11349925" cy="9557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3125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1827565" y="2593436"/>
            <a:ext cx="6222689" cy="12211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SPURGEON – O príncipe dos </a:t>
            </a:r>
            <a:r>
              <a:rPr lang="pt-BR" sz="3300" b="1" dirty="0" err="1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pregradores</a:t>
            </a:r>
            <a:endParaRPr lang="pt-BR" sz="3300" b="1" dirty="0" smtClean="0">
              <a:solidFill>
                <a:srgbClr val="FF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	Os hipercalvinistas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300" b="1" dirty="0" smtClean="0">
                <a:solidFill>
                  <a:srgbClr val="FF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quatro pontos de Spurgeon em defesa da evangelização: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1 ) Os convites do evangelho são 			universais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2) Garantia da Fé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3) Responsabilidade Humana</a:t>
            </a:r>
          </a:p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27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2700" dirty="0" smtClean="0">
                <a:latin typeface="Arial" panose="020B0604020202020204" pitchFamily="34" charset="0"/>
                <a:cs typeface="Arial" panose="020B0604020202020204" pitchFamily="34" charset="0"/>
              </a:rPr>
              <a:t>4) A questão do Hipercalvinismo e o 		amor de Deus</a:t>
            </a: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0" y="357027"/>
            <a:ext cx="18288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SPURGEON VERSUS O HIPERCALVINISMO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67824" y="1853290"/>
            <a:ext cx="6262895" cy="10211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789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/>
          <p:cNvSpPr/>
          <p:nvPr/>
        </p:nvSpPr>
        <p:spPr>
          <a:xfrm>
            <a:off x="-176653" y="12123555"/>
            <a:ext cx="11151850" cy="6846136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8" name="CaixaDeTexto 27"/>
          <p:cNvSpPr txBox="1"/>
          <p:nvPr/>
        </p:nvSpPr>
        <p:spPr>
          <a:xfrm>
            <a:off x="6076651" y="12773915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 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O Livre-Arbítrio ou Arbítrio-Escravo?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1926957" y="2295265"/>
            <a:ext cx="6123297" cy="4988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600" dirty="0" smtClean="0"/>
              <a:t>	“A </a:t>
            </a:r>
            <a:r>
              <a:rPr lang="pt-BR" sz="3600" dirty="0"/>
              <a:t>Bíblia jamais fala que os pecadores não obtêm o céu porque não são eleitos, mas porque ‘rejeitaram a grande salvação’, e porque não querem se arrepender e crer</a:t>
            </a:r>
            <a:r>
              <a:rPr lang="pt-BR" sz="3600" dirty="0" smtClean="0"/>
              <a:t>.”</a:t>
            </a: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Agrupar 16">
            <a:extLst>
              <a:ext uri="{FF2B5EF4-FFF2-40B4-BE49-F238E27FC236}">
                <a16:creationId xmlns="" xmlns:a16="http://schemas.microsoft.com/office/drawing/2014/main" id="{BCFBC907-6503-4D96-B6E3-9012A8266768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9" name="Imagem 18">
              <a:extLst>
                <a:ext uri="{FF2B5EF4-FFF2-40B4-BE49-F238E27FC236}">
                  <a16:creationId xmlns="" xmlns:a16="http://schemas.microsoft.com/office/drawing/2014/main" id="{50CB3EEF-6275-40DA-9422-CF86EE487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0" name="Imagem 19">
              <a:extLst>
                <a:ext uri="{FF2B5EF4-FFF2-40B4-BE49-F238E27FC236}">
                  <a16:creationId xmlns="" xmlns:a16="http://schemas.microsoft.com/office/drawing/2014/main" id="{55E1FA12-0F1D-4643-9CF6-9D9BEDFDC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1" name="Retângulo 20">
            <a:extLst>
              <a:ext uri="{FF2B5EF4-FFF2-40B4-BE49-F238E27FC236}">
                <a16:creationId xmlns="" xmlns:a16="http://schemas.microsoft.com/office/drawing/2014/main" id="{A1A47F53-8A25-4338-BC53-D76F1540FC68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2C74C3C8-5E41-45CB-849D-021541C621DE}"/>
              </a:ext>
            </a:extLst>
          </p:cNvPr>
          <p:cNvSpPr txBox="1"/>
          <p:nvPr/>
        </p:nvSpPr>
        <p:spPr>
          <a:xfrm>
            <a:off x="0" y="-1282"/>
            <a:ext cx="1828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4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CRENÇA DE QUE DEUS É SOBERANO EM GRAÇA NÃO ELIMINA A RESPONSABILIDADE HUMANHA </a:t>
            </a:r>
            <a:endParaRPr lang="pt-BR" sz="54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7"/>
          <a:srcRect r="455"/>
          <a:stretch/>
        </p:blipFill>
        <p:spPr>
          <a:xfrm>
            <a:off x="136627" y="2260174"/>
            <a:ext cx="11452400" cy="6466383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302475" y="8811584"/>
            <a:ext cx="17489357" cy="62555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3600" dirty="0" smtClean="0"/>
              <a:t>	</a:t>
            </a:r>
            <a:r>
              <a:rPr lang="pt-BR" sz="3000" dirty="0" smtClean="0"/>
              <a:t>“Calvino</a:t>
            </a:r>
            <a:r>
              <a:rPr lang="pt-BR" sz="3000" dirty="0"/>
              <a:t>, pois, estava plenamente convencido de que havia um alto grau de clareza e compreensibilidade nos temas individuas da Bíblia, mas era, também, tão submisso ante o mistério divino, que preferia criar uma teologia que continha muitas inconsistências lógicas, em vez de optar por um todo racionalmente coerente ... Clareza de temas individuais, </a:t>
            </a:r>
            <a:r>
              <a:rPr lang="pt-BR" sz="3000" dirty="0" smtClean="0"/>
              <a:t>incompreensibilidade </a:t>
            </a:r>
            <a:r>
              <a:rPr lang="pt-BR" sz="3000" dirty="0"/>
              <a:t>das suas inter-relações – essa é a marca registrada da teologia de Calvino</a:t>
            </a:r>
            <a:r>
              <a:rPr lang="pt-BR" sz="3000" dirty="0" smtClean="0"/>
              <a:t>.”</a:t>
            </a:r>
            <a:r>
              <a:rPr lang="pt-BR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endParaRPr lang="pt-BR" sz="2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9143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r>
              <a:rPr lang="pt-BR" sz="240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04 – O Livre-Arbítrio ou Arbítrio-Escravo?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0064294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5400" dirty="0"/>
              <a:t>O calvinismo bem centrado e alicerçado na Bíblia é a resposta mais confiável, biblicamente, para conviver e trabalhar no contexto das duas grandes verdades da soberania de Deus e a pregação do evangelho. Estritamente falando, calvinistas e arminianos não deveriam se envolver no ministério da evangelização de forma significativamente diferente. O que difere estas duas correntes são as implicações relacionadas a fazer o trabalho de evangelização tendo pano de fundo a soberania de Deus. De fato, o calvinismo apresenta uma proposta de evangelização muito mais robusta para o sucesso na evangelização, como será apresentado na próxima lição.</a:t>
            </a:r>
            <a:endParaRPr lang="pt-BR" sz="5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Agrupar 13">
            <a:extLst>
              <a:ext uri="{FF2B5EF4-FFF2-40B4-BE49-F238E27FC236}">
                <a16:creationId xmlns="" xmlns:a16="http://schemas.microsoft.com/office/drawing/2014/main" id="{B6B1A5FB-4ABA-489C-8090-BD5408EE674E}"/>
              </a:ext>
            </a:extLst>
          </p:cNvPr>
          <p:cNvGrpSpPr/>
          <p:nvPr/>
        </p:nvGrpSpPr>
        <p:grpSpPr>
          <a:xfrm>
            <a:off x="14278342" y="12064531"/>
            <a:ext cx="3564186" cy="1219187"/>
            <a:chOff x="7930850" y="3391317"/>
            <a:chExt cx="12960844" cy="4433466"/>
          </a:xfrm>
        </p:grpSpPr>
        <p:pic>
          <p:nvPicPr>
            <p:cNvPr id="17" name="Imagem 16">
              <a:extLst>
                <a:ext uri="{FF2B5EF4-FFF2-40B4-BE49-F238E27FC236}">
                  <a16:creationId xmlns="" xmlns:a16="http://schemas.microsoft.com/office/drawing/2014/main" id="{F5DFC197-AEF3-4784-8066-41757155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06272" y="3391317"/>
              <a:ext cx="8985422" cy="4433466"/>
            </a:xfrm>
            <a:prstGeom prst="rect">
              <a:avLst/>
            </a:prstGeom>
          </p:spPr>
        </p:pic>
        <p:pic>
          <p:nvPicPr>
            <p:cNvPr id="26" name="Imagem 25">
              <a:extLst>
                <a:ext uri="{FF2B5EF4-FFF2-40B4-BE49-F238E27FC236}">
                  <a16:creationId xmlns="" xmlns:a16="http://schemas.microsoft.com/office/drawing/2014/main" id="{6506D654-D034-44CA-AEB1-96B1429978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0850" y="3391317"/>
              <a:ext cx="3137349" cy="4433466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="" xmlns:a16="http://schemas.microsoft.com/office/drawing/2014/main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="" xmlns:a16="http://schemas.microsoft.com/office/drawing/2014/main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CONCLUSÃO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4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84E66476-2476-4E4C-8415-7758D1CB6FA8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15B99B78-7559-4764-879B-5F60E0DB2B0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CC4929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3964104" y="3266776"/>
            <a:ext cx="10359792" cy="38241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9674"/>
              </a:lnSpc>
            </a:pPr>
            <a:r>
              <a:rPr lang="pt-BR" sz="8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Obrigado pela atenção e participação!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5446A4A-654F-4196-A052-30ECE926774B}"/>
              </a:ext>
            </a:extLst>
          </p:cNvPr>
          <p:cNvSpPr txBox="1"/>
          <p:nvPr/>
        </p:nvSpPr>
        <p:spPr>
          <a:xfrm>
            <a:off x="6243143" y="11248775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eberhrs@gmail.com</a:t>
            </a:r>
            <a:endParaRPr lang="pt-BR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61615CFA-EE41-4B09-AE99-1AED4C12A1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6112" y="7680514"/>
            <a:ext cx="9024618" cy="328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3019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7102</TotalTime>
  <Words>381</Words>
  <Application>Microsoft Office PowerPoint</Application>
  <PresentationFormat>Personalizar</PresentationFormat>
  <Paragraphs>132</Paragraphs>
  <Slides>12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2017</dc:title>
  <dc:creator>Igreja Presbiteriana Nacional</dc:creator>
  <cp:lastModifiedBy>Eber Hávila</cp:lastModifiedBy>
  <cp:revision>325</cp:revision>
  <cp:lastPrinted>2017-02-05T03:53:32Z</cp:lastPrinted>
  <dcterms:created xsi:type="dcterms:W3CDTF">2016-03-02T16:16:57Z</dcterms:created>
  <dcterms:modified xsi:type="dcterms:W3CDTF">2019-07-06T11:26:28Z</dcterms:modified>
</cp:coreProperties>
</file>