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7"/>
  </p:notesMasterIdLst>
  <p:sldIdLst>
    <p:sldId id="258" r:id="rId3"/>
    <p:sldId id="259" r:id="rId4"/>
    <p:sldId id="260" r:id="rId5"/>
    <p:sldId id="261" r:id="rId6"/>
    <p:sldId id="264" r:id="rId7"/>
    <p:sldId id="266" r:id="rId8"/>
    <p:sldId id="267" r:id="rId9"/>
    <p:sldId id="268" r:id="rId10"/>
    <p:sldId id="269" r:id="rId11"/>
    <p:sldId id="270" r:id="rId12"/>
    <p:sldId id="272" r:id="rId13"/>
    <p:sldId id="273" r:id="rId14"/>
    <p:sldId id="274" r:id="rId15"/>
    <p:sldId id="275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58" autoAdjust="0"/>
    <p:restoredTop sz="79616" autoAdjust="0"/>
  </p:normalViewPr>
  <p:slideViewPr>
    <p:cSldViewPr snapToGrid="0">
      <p:cViewPr varScale="1">
        <p:scale>
          <a:sx n="73" d="100"/>
          <a:sy n="73" d="100"/>
        </p:scale>
        <p:origin x="725" y="6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2971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19CFB-94F2-47CA-954E-9C6D40901BD0}" type="datetimeFigureOut">
              <a:rPr lang="pt-BR" smtClean="0"/>
              <a:t>29/02/2020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3AD0A-5AA0-462E-8493-E1DBA1E7B2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1473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707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9465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834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5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009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6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823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7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354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8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291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9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924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10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492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11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1322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12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448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13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792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459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29/02/2020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9291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29/02/2020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0521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29/02/2020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96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29/02/2020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86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29/02/2020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383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29/02/2020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775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29/02/2020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8311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29/02/2020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165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29/02/2020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7291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29/02/2020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297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29/02/2020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776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868240" cy="6858000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6966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2/29/2020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758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2/29/2020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01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2/29/2020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368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2/29/2020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326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2/29/2020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3163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2/29/2020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504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2/29/2020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6516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2/29/2020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9715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2/29/2020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1612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2/29/2020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4319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2/29/2020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492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868240" cy="6858000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2098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323761" y="0"/>
            <a:ext cx="3868240" cy="6858000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822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4127501"/>
            <a:ext cx="12192001" cy="2730500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58486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165039" y="0"/>
            <a:ext cx="4026963" cy="6858000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4026963" cy="6858000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082521" y="0"/>
            <a:ext cx="4026963" cy="6858000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11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ED3EE-8FD9-41EA-978F-AE01B1065D2A}" type="datetimeFigureOut">
              <a:rPr lang="pt-BR" smtClean="0"/>
              <a:t>29/02/2020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52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28600"/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28600"/>
              <a:t>2/29/2020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286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28600"/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286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123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2085955" y="-65555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2085955" y="-65555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3" name="Imagem 2" descr="Uma imagem contendo comida&#10;&#10;Descrição gerada automaticamente">
            <a:extLst>
              <a:ext uri="{FF2B5EF4-FFF2-40B4-BE49-F238E27FC236}">
                <a16:creationId xmlns:a16="http://schemas.microsoft.com/office/drawing/2014/main" xmlns="" id="{C37C9A62-6D9D-4599-AE64-1776FC943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-42863"/>
            <a:ext cx="9258300" cy="694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9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516" y="-43200"/>
            <a:ext cx="9254969" cy="6944400"/>
          </a:xfrm>
          <a:prstGeom prst="rect">
            <a:avLst/>
          </a:prstGeom>
        </p:spPr>
      </p:pic>
      <p:pic>
        <p:nvPicPr>
          <p:cNvPr id="3" name="Imagem 2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88660E94-D7D0-4AC8-9259-B4FA4A280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2661" y="1710429"/>
            <a:ext cx="2473972" cy="3493827"/>
          </a:xfrm>
          <a:prstGeom prst="rect">
            <a:avLst/>
          </a:prstGeom>
        </p:spPr>
      </p:pic>
      <p:pic>
        <p:nvPicPr>
          <p:cNvPr id="2" name="Imagem 1"/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00" y="-44788"/>
            <a:ext cx="9259200" cy="6947575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xmlns="" id="{A22AE52C-C604-41FA-934F-E3ACBF9BA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561615" y="6003000"/>
            <a:ext cx="1684174" cy="66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596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00" y="-85500"/>
            <a:ext cx="9259200" cy="7029000"/>
          </a:xfrm>
          <a:prstGeom prst="rect">
            <a:avLst/>
          </a:prstGeom>
        </p:spPr>
      </p:pic>
      <p:pic>
        <p:nvPicPr>
          <p:cNvPr id="9" name="Imagem 8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00" y="-44788"/>
            <a:ext cx="9259200" cy="6988288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1466400" y="2710855"/>
            <a:ext cx="6558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spc="-56" dirty="0" smtClean="0">
                <a:solidFill>
                  <a:schemeClr val="accent1">
                    <a:lumMod val="50000"/>
                  </a:schemeClr>
                </a:solidFill>
              </a:rPr>
              <a:t>ELEIÇÃO, LIVRE-ARBÍTRIO E EVANGELISMO </a:t>
            </a:r>
            <a:endParaRPr lang="pt-BR" sz="4800" b="1" spc="-5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1561306" y="5437838"/>
            <a:ext cx="5179896" cy="102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25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Professores:</a:t>
            </a:r>
            <a:br>
              <a:rPr lang="pt-BR" sz="2025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25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Eber Hávila Rose</a:t>
            </a:r>
            <a:endParaRPr lang="pt-BR" sz="2025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25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Guilherme Ledes</a:t>
            </a:r>
            <a:endParaRPr lang="pt-BR" sz="2025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88660E94-D7D0-4AC8-9259-B4FA4A280A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2661" y="1710429"/>
            <a:ext cx="2473972" cy="349382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95278946-D95A-4892-AE10-9D23F8068BDF}"/>
              </a:ext>
            </a:extLst>
          </p:cNvPr>
          <p:cNvSpPr txBox="1"/>
          <p:nvPr/>
        </p:nvSpPr>
        <p:spPr>
          <a:xfrm>
            <a:off x="1538654" y="4175234"/>
            <a:ext cx="64658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spc="-56" dirty="0" smtClean="0">
                <a:solidFill>
                  <a:schemeClr val="accent1">
                    <a:lumMod val="50000"/>
                  </a:schemeClr>
                </a:solidFill>
              </a:rPr>
              <a:t>Dependência de Deus ou apelo a Vontade Humana?</a:t>
            </a:r>
            <a:endParaRPr lang="pt-BR" sz="3600" spc="-56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Gráfico 7">
            <a:extLst>
              <a:ext uri="{FF2B5EF4-FFF2-40B4-BE49-F238E27FC236}">
                <a16:creationId xmlns:a16="http://schemas.microsoft.com/office/drawing/2014/main" xmlns="" id="{A22AE52C-C604-41FA-934F-E3ACBF9BA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561615" y="6003000"/>
            <a:ext cx="1684174" cy="66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6842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00" y="-44788"/>
            <a:ext cx="9259200" cy="690278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0"/>
            <a:ext cx="9144000" cy="6858000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1524001" y="1813662"/>
            <a:ext cx="678511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spc="-56" dirty="0" smtClean="0">
                <a:solidFill>
                  <a:schemeClr val="accent1">
                    <a:lumMod val="50000"/>
                  </a:schemeClr>
                </a:solidFill>
              </a:rPr>
              <a:t>LIÇÃO 2</a:t>
            </a:r>
          </a:p>
          <a:p>
            <a:r>
              <a:rPr lang="pt-BR" sz="3600" b="1" spc="-56" dirty="0" smtClean="0">
                <a:solidFill>
                  <a:schemeClr val="accent1">
                    <a:lumMod val="50000"/>
                  </a:schemeClr>
                </a:solidFill>
              </a:rPr>
              <a:t>A Soberania de Deus e </a:t>
            </a:r>
            <a:r>
              <a:rPr lang="pt-BR" sz="3600" b="1" spc="-56" dirty="0">
                <a:solidFill>
                  <a:schemeClr val="accent1">
                    <a:lumMod val="50000"/>
                  </a:schemeClr>
                </a:solidFill>
              </a:rPr>
              <a:t>Responsabilidade Humana – </a:t>
            </a:r>
            <a:r>
              <a:rPr lang="pt-BR" sz="3600" b="1" spc="-56" dirty="0" smtClean="0">
                <a:solidFill>
                  <a:schemeClr val="accent1">
                    <a:lumMod val="50000"/>
                  </a:schemeClr>
                </a:solidFill>
              </a:rPr>
              <a:t>Parte 1 Quatro Perspectivas Diferentes</a:t>
            </a:r>
            <a:endParaRPr lang="pt-BR" sz="3600" b="1" spc="-5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3130188" y="4287392"/>
            <a:ext cx="3996169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25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Básico: </a:t>
            </a:r>
            <a:r>
              <a:rPr lang="pt-BR" sz="2025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</a:t>
            </a:r>
            <a:r>
              <a:rPr lang="pt-BR" sz="2025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22.22; At 2.23</a:t>
            </a:r>
            <a:endParaRPr lang="pt-BR" sz="2025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9542F524-3AB4-4378-A261-28797A20E4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2661" y="1710429"/>
            <a:ext cx="2473972" cy="3493827"/>
          </a:xfrm>
          <a:prstGeom prst="rect">
            <a:avLst/>
          </a:prstGeom>
        </p:spPr>
      </p:pic>
      <p:pic>
        <p:nvPicPr>
          <p:cNvPr id="10" name="Gráfico 7">
            <a:extLst>
              <a:ext uri="{FF2B5EF4-FFF2-40B4-BE49-F238E27FC236}">
                <a16:creationId xmlns:a16="http://schemas.microsoft.com/office/drawing/2014/main" xmlns="" id="{A22AE52C-C604-41FA-934F-E3ACBF9BA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561615" y="6003000"/>
            <a:ext cx="1684174" cy="66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0315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D1CE096-72B4-4A95-AA14-DAB77E61B4F6}"/>
              </a:ext>
            </a:extLst>
          </p:cNvPr>
          <p:cNvSpPr/>
          <p:nvPr/>
        </p:nvSpPr>
        <p:spPr>
          <a:xfrm>
            <a:off x="105508" y="60443"/>
            <a:ext cx="117377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accent1"/>
                </a:solidFill>
              </a:rPr>
              <a:t>INTRODUÇÃO</a:t>
            </a:r>
            <a:endParaRPr lang="pt-BR" sz="6000" b="1" spc="-112" dirty="0">
              <a:solidFill>
                <a:schemeClr val="accent1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20" y="1076105"/>
            <a:ext cx="3979752" cy="5817461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4268223" y="1211287"/>
            <a:ext cx="7787941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900"/>
              </a:spcBef>
            </a:pPr>
            <a:r>
              <a:rPr lang="pt-BR" sz="2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Preservar as verdades bíblicas </a:t>
            </a:r>
            <a:endParaRPr lang="pt-BR" sz="21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900"/>
              </a:spcBef>
            </a:pPr>
            <a:r>
              <a:rPr lang="pt-BR" sz="2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SOBERANIA DE DEUS </a:t>
            </a:r>
            <a:r>
              <a:rPr lang="pt-BR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e Responsabilidade Humana</a:t>
            </a:r>
          </a:p>
          <a:p>
            <a:pPr algn="just">
              <a:spcBef>
                <a:spcPts val="900"/>
              </a:spcBef>
            </a:pPr>
            <a:r>
              <a:rPr lang="pt-BR" sz="2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Soberania de Deus e </a:t>
            </a:r>
            <a:r>
              <a:rPr lang="pt-BR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RESPONSABILIDADE HUMANA</a:t>
            </a:r>
          </a:p>
          <a:p>
            <a:pPr algn="just">
              <a:spcBef>
                <a:spcPts val="2400"/>
              </a:spcBef>
              <a:spcAft>
                <a:spcPts val="600"/>
              </a:spcAft>
            </a:pPr>
            <a:r>
              <a:rPr lang="pt-BR" sz="21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conciliar estas duas verdades? </a:t>
            </a:r>
            <a:endParaRPr lang="pt-BR" sz="21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900"/>
              </a:spcBef>
            </a:pPr>
            <a:r>
              <a:rPr lang="pt-BR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	As questões a serem enfrentadas</a:t>
            </a:r>
          </a:p>
          <a:p>
            <a:pPr algn="just">
              <a:spcBef>
                <a:spcPts val="900"/>
              </a:spcBef>
            </a:pPr>
            <a:r>
              <a:rPr lang="pt-BR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	As quatros perspectivas apresentadas</a:t>
            </a:r>
          </a:p>
          <a:p>
            <a:pPr algn="just">
              <a:spcBef>
                <a:spcPts val="900"/>
              </a:spcBef>
            </a:pPr>
            <a:r>
              <a:rPr lang="pt-BR" sz="2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	Deus decreta todas as coisas – John </a:t>
            </a:r>
            <a:r>
              <a:rPr lang="pt-BR" sz="2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Feinberg</a:t>
            </a:r>
            <a:endParaRPr lang="pt-BR" sz="2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900"/>
              </a:spcBef>
            </a:pPr>
            <a:r>
              <a:rPr lang="pt-BR" sz="2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	Deus sabe todas as coisas  – Norman </a:t>
            </a:r>
            <a:r>
              <a:rPr lang="pt-BR" sz="2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Geisler</a:t>
            </a:r>
            <a:endParaRPr lang="pt-BR" sz="2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900"/>
              </a:spcBef>
            </a:pPr>
            <a:r>
              <a:rPr lang="pt-BR" sz="2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	Deus limita Seu poder  – Bruce Reichenbach</a:t>
            </a:r>
          </a:p>
          <a:p>
            <a:pPr algn="just">
              <a:spcBef>
                <a:spcPts val="900"/>
              </a:spcBef>
            </a:pPr>
            <a:r>
              <a:rPr lang="pt-BR" sz="21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	Deus limita Seu conhecimento – Clark </a:t>
            </a:r>
            <a:r>
              <a:rPr lang="pt-BR" sz="2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Pinnock</a:t>
            </a:r>
            <a:endParaRPr lang="pt-BR" sz="2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6302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D1CE096-72B4-4A95-AA14-DAB77E61B4F6}"/>
              </a:ext>
            </a:extLst>
          </p:cNvPr>
          <p:cNvSpPr/>
          <p:nvPr/>
        </p:nvSpPr>
        <p:spPr>
          <a:xfrm>
            <a:off x="105508" y="60443"/>
            <a:ext cx="117377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accent1"/>
                </a:solidFill>
              </a:rPr>
              <a:t>DEUS DECRETA TODAS AS COISAS</a:t>
            </a:r>
            <a:endParaRPr lang="pt-BR" sz="6000" b="1" spc="-112" dirty="0">
              <a:solidFill>
                <a:schemeClr val="accent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97206" y="4055536"/>
            <a:ext cx="5677429" cy="2300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900"/>
              </a:spcBef>
            </a:pPr>
            <a:r>
              <a:rPr lang="pt-BR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 </a:t>
            </a:r>
            <a:r>
              <a:rPr lang="pt-BR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Feinberg</a:t>
            </a:r>
            <a:endParaRPr lang="pt-BR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Se alto determina moderadamente calvinista</a:t>
            </a:r>
          </a:p>
          <a:p>
            <a:pPr algn="just">
              <a:spcBef>
                <a:spcPts val="600"/>
              </a:spcBef>
            </a:pPr>
            <a:r>
              <a:rPr lang="pt-BR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Condições causais</a:t>
            </a:r>
            <a:endParaRPr lang="pt-BR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Indeterminismo e Determinismo</a:t>
            </a:r>
          </a:p>
          <a:p>
            <a:pPr algn="just">
              <a:spcBef>
                <a:spcPts val="9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O modelo de Carl </a:t>
            </a:r>
            <a:r>
              <a:rPr lang="pt-B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Hempel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Determinismo causal </a:t>
            </a:r>
            <a:r>
              <a:rPr lang="pt-BR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 fatalismo</a:t>
            </a:r>
          </a:p>
          <a:p>
            <a:pPr algn="just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Necessidade consequente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675243" y="4063996"/>
            <a:ext cx="65167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900"/>
              </a:spcBef>
            </a:pPr>
            <a:r>
              <a:rPr lang="pt-BR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caminho defendido por </a:t>
            </a:r>
            <a:r>
              <a:rPr lang="pt-BR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Feinberg</a:t>
            </a:r>
            <a:endParaRPr lang="pt-BR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9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Sua definição de livre arbítrio</a:t>
            </a:r>
          </a:p>
          <a:p>
            <a:pPr>
              <a:spcBef>
                <a:spcPts val="9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Ação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humana livre, embora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causalmente determinada</a:t>
            </a:r>
          </a:p>
          <a:p>
            <a:pPr>
              <a:spcBef>
                <a:spcPts val="9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Causas constrangedoras x causas não constrangedoras</a:t>
            </a:r>
          </a:p>
          <a:p>
            <a:pPr>
              <a:spcBef>
                <a:spcPts val="9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Determinismo suave ou compatibilismo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934202"/>
            <a:ext cx="12189049" cy="311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591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D1CE096-72B4-4A95-AA14-DAB77E61B4F6}"/>
              </a:ext>
            </a:extLst>
          </p:cNvPr>
          <p:cNvSpPr/>
          <p:nvPr/>
        </p:nvSpPr>
        <p:spPr>
          <a:xfrm>
            <a:off x="105508" y="60443"/>
            <a:ext cx="117377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accent1"/>
                </a:solidFill>
              </a:rPr>
              <a:t>DEUS SABE TODAS AS COISAS</a:t>
            </a:r>
            <a:endParaRPr lang="pt-BR" sz="6000" b="1" spc="-112" dirty="0">
              <a:solidFill>
                <a:schemeClr val="accent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05508" y="3558154"/>
            <a:ext cx="5665097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900"/>
              </a:spcBef>
            </a:pPr>
            <a:r>
              <a:rPr lang="pt-BR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Norman </a:t>
            </a:r>
            <a:r>
              <a:rPr lang="pt-BR" b="1" dirty="0" err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Geisler</a:t>
            </a:r>
            <a:endParaRPr lang="pt-BR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8775" indent="-358775" algn="just">
              <a:spcBef>
                <a:spcPts val="9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Se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considera um calvinista moderado, 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os teólogos calvinistas não devem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concordar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BR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ponto de vista de </a:t>
            </a:r>
            <a:r>
              <a:rPr lang="pt-BR" b="1" dirty="0" err="1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Geisler</a:t>
            </a:r>
            <a:endParaRPr lang="pt-BR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8775" indent="-358775" algn="just">
              <a:spcBef>
                <a:spcPts val="900"/>
              </a:spcBef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Deus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é soberano, de forma absoluta, e o ser humano é livre</a:t>
            </a:r>
          </a:p>
          <a:p>
            <a:pPr algn="just">
              <a:spcBef>
                <a:spcPts val="900"/>
              </a:spcBef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Visão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de Deus como um Ser simples</a:t>
            </a:r>
          </a:p>
          <a:p>
            <a:pPr algn="just">
              <a:spcBef>
                <a:spcPts val="900"/>
              </a:spcBef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Pensamentos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não sequenciais, mas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simultâneos</a:t>
            </a:r>
          </a:p>
          <a:p>
            <a:pPr algn="just">
              <a:spcBef>
                <a:spcPts val="900"/>
              </a:spcBef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Deus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estaria fora do tempo e não se prende a ele</a:t>
            </a:r>
          </a:p>
          <a:p>
            <a:pPr algn="just">
              <a:spcBef>
                <a:spcPts val="900"/>
              </a:spcBef>
            </a:pP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5943601" y="3618779"/>
            <a:ext cx="613990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algn="just">
              <a:spcBef>
                <a:spcPts val="900"/>
              </a:spcBef>
              <a:spcAft>
                <a:spcPts val="900"/>
              </a:spcAft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Passado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, presente e futuro estaria diante de Deus no seu eterno AGORA.</a:t>
            </a:r>
          </a:p>
          <a:p>
            <a:pPr algn="just"/>
            <a:r>
              <a:rPr lang="pt-BR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Arminianos, calvinistas moderados e calvinistas extremados</a:t>
            </a:r>
          </a:p>
          <a:p>
            <a:pPr algn="just">
              <a:spcBef>
                <a:spcPts val="9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Arminianos: “Baseia-se em”</a:t>
            </a:r>
          </a:p>
          <a:p>
            <a:pPr algn="just">
              <a:spcBef>
                <a:spcPts val="900"/>
              </a:spcBef>
              <a:spcAft>
                <a:spcPts val="900"/>
              </a:spcAft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     Calvinistas moderado: “Está de acordo com”</a:t>
            </a:r>
          </a:p>
          <a:p>
            <a:pPr algn="just"/>
            <a:r>
              <a:rPr lang="pt-BR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Geisler</a:t>
            </a:r>
            <a:r>
              <a:rPr lang="pt-BR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calvinista?</a:t>
            </a:r>
            <a:endParaRPr lang="pt-BR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939117"/>
            <a:ext cx="12163017" cy="263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43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D1CE096-72B4-4A95-AA14-DAB77E61B4F6}"/>
              </a:ext>
            </a:extLst>
          </p:cNvPr>
          <p:cNvSpPr/>
          <p:nvPr/>
        </p:nvSpPr>
        <p:spPr>
          <a:xfrm>
            <a:off x="1" y="60443"/>
            <a:ext cx="12191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spc="-112" dirty="0" smtClean="0">
                <a:solidFill>
                  <a:schemeClr val="accent1"/>
                </a:solidFill>
              </a:rPr>
              <a:t>DEUS LIMITA O SEU PODER</a:t>
            </a:r>
            <a:endParaRPr lang="pt-BR" sz="4000" b="1" spc="-112" dirty="0">
              <a:solidFill>
                <a:schemeClr val="accent1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266943" y="768329"/>
            <a:ext cx="6749959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900"/>
              </a:spcBef>
              <a:spcAft>
                <a:spcPts val="600"/>
              </a:spcAft>
            </a:pPr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Bruce Reichenbach</a:t>
            </a:r>
            <a:endParaRPr lang="pt-BR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8150" indent="-438150" algn="just">
              <a:spcAft>
                <a:spcPts val="600"/>
              </a:spcAft>
            </a:pPr>
            <a:r>
              <a:rPr lang="pt-B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Foi professor de filosofia por 43 anos em Augsburg. Se aposentou em 2011 e continuou o seu trabalho como professor em vários países de mundo. Autor de vários livros.</a:t>
            </a:r>
          </a:p>
          <a:p>
            <a:pPr algn="just">
              <a:spcAft>
                <a:spcPts val="600"/>
              </a:spcAft>
            </a:pPr>
            <a:endParaRPr lang="pt-BR" sz="1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ponto de vista de </a:t>
            </a:r>
            <a:r>
              <a:rPr lang="pt-BR" sz="1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Reinchenbach</a:t>
            </a:r>
            <a:endParaRPr lang="pt-BR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(1) Livre arbítrio – Foi uma concessão voluntária de Deus</a:t>
            </a:r>
          </a:p>
          <a:p>
            <a:pPr algn="just">
              <a:spcBef>
                <a:spcPts val="900"/>
              </a:spcBef>
              <a:spcAft>
                <a:spcPts val="600"/>
              </a:spcAft>
            </a:pPr>
            <a:r>
              <a:rPr lang="pt-B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(2) Soberania de Deus – Deus é soberano, mas depende em 		 parte da liberdade concedida</a:t>
            </a:r>
          </a:p>
          <a:p>
            <a:pPr algn="just">
              <a:spcBef>
                <a:spcPts val="900"/>
              </a:spcBef>
              <a:spcAft>
                <a:spcPts val="600"/>
              </a:spcAft>
            </a:pPr>
            <a:r>
              <a:rPr lang="pt-B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(3) Onipotência – Deus é onipotente, mas limitou o Seu poder 		 ao criar indivíduos livres</a:t>
            </a:r>
          </a:p>
          <a:p>
            <a:pPr algn="just">
              <a:spcBef>
                <a:spcPts val="900"/>
              </a:spcBef>
              <a:spcAft>
                <a:spcPts val="600"/>
              </a:spcAft>
            </a:pPr>
            <a:r>
              <a:rPr lang="pt-B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(4) Onisciência – Deus age no tempo. O conhecimento estaria 		 implicitamente ligado ao fato real. </a:t>
            </a:r>
            <a:endParaRPr lang="pt-BR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900"/>
              </a:spcBef>
              <a:spcAft>
                <a:spcPts val="600"/>
              </a:spcAft>
            </a:pPr>
            <a:r>
              <a:rPr lang="pt-B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(5) Providência – Persuasão para concretizar Suas intenções. 		 Os planos podem em parte ser frustrados</a:t>
            </a:r>
            <a:endParaRPr lang="pt-BR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5"/>
          <a:srcRect l="9289" r="7510"/>
          <a:stretch/>
        </p:blipFill>
        <p:spPr>
          <a:xfrm>
            <a:off x="134111" y="1058773"/>
            <a:ext cx="5132832" cy="475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7304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D1CE096-72B4-4A95-AA14-DAB77E61B4F6}"/>
              </a:ext>
            </a:extLst>
          </p:cNvPr>
          <p:cNvSpPr/>
          <p:nvPr/>
        </p:nvSpPr>
        <p:spPr>
          <a:xfrm>
            <a:off x="1" y="60443"/>
            <a:ext cx="12191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spc="-112" dirty="0" smtClean="0">
                <a:solidFill>
                  <a:schemeClr val="accent1"/>
                </a:solidFill>
              </a:rPr>
              <a:t>SOBERANIA DE DEUS – CONSEQUÊNCIA DE SEUS ATRIBUTOS</a:t>
            </a:r>
            <a:endParaRPr lang="pt-BR" sz="4000" b="1" spc="-112" dirty="0">
              <a:solidFill>
                <a:schemeClr val="accent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059168" y="760654"/>
            <a:ext cx="5073559" cy="3916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16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Clark </a:t>
            </a:r>
            <a:r>
              <a:rPr lang="pt-BR" sz="1600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Pinnock</a:t>
            </a:r>
            <a:endParaRPr lang="pt-BR" sz="16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38150" indent="-43815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Foi professor de teologia no </a:t>
            </a:r>
            <a:r>
              <a:rPr lang="pt-B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McMaster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Divinity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College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Conhecido escritor sobre </a:t>
            </a:r>
            <a:r>
              <a:rPr lang="pt-B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inerrância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bíblica. O seu modo de pensar evoluiu durante a vida. Já foi calvinista.</a:t>
            </a:r>
          </a:p>
          <a:p>
            <a:pPr>
              <a:lnSpc>
                <a:spcPct val="150000"/>
              </a:lnSpc>
            </a:pPr>
            <a:r>
              <a:rPr lang="pt-BR" sz="16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Visão relativamente nova no meio evangélico</a:t>
            </a:r>
          </a:p>
          <a:p>
            <a:pPr marL="450850" algn="just">
              <a:lnSpc>
                <a:spcPct val="150000"/>
              </a:lnSpc>
              <a:spcBef>
                <a:spcPts val="1200"/>
              </a:spcBef>
              <a:spcAft>
                <a:spcPts val="900"/>
              </a:spcAft>
            </a:pPr>
            <a:r>
              <a:rPr 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Openteísmo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ou Teísmo aberto. Deus não teria conhecimento efetivo do futuro, mas pode </a:t>
            </a:r>
            <a:r>
              <a:rPr lang="pt-BR" sz="1600" dirty="0" err="1">
                <a:latin typeface="Arial" panose="020B0604020202020204" pitchFamily="34" charset="0"/>
                <a:cs typeface="Arial" panose="020B0604020202020204" pitchFamily="34" charset="0"/>
              </a:rPr>
              <a:t>deduzí-lo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pelo Seu conhecimento.</a:t>
            </a:r>
            <a:endParaRPr lang="pt-BR" sz="16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07263" y="4715336"/>
            <a:ext cx="11925463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Deus pode cumprir Sua vontade?</a:t>
            </a:r>
          </a:p>
          <a:p>
            <a:pPr marL="438150" indent="-438150" algn="just">
              <a:lnSpc>
                <a:spcPct val="150000"/>
              </a:lnSpc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Habilidade de Deus em antecipar e resolver os problemas. O conceito de </a:t>
            </a:r>
            <a:r>
              <a:rPr lang="pt-B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Pinnock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sobre a onisciência de Deus é radicalmente diferente, sendo necessária uma revisão do teísmo clássico. A visão de </a:t>
            </a:r>
            <a:r>
              <a:rPr lang="pt-B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Pinnock</a:t>
            </a:r>
            <a:r>
              <a:rPr lang="pt-B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sobre as profecias. </a:t>
            </a:r>
          </a:p>
          <a:p>
            <a:pPr marL="438150" indent="-43815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16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Eventuais razões para tal ensino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768328"/>
            <a:ext cx="6744236" cy="394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1337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D1CE096-72B4-4A95-AA14-DAB77E61B4F6}"/>
              </a:ext>
            </a:extLst>
          </p:cNvPr>
          <p:cNvSpPr/>
          <p:nvPr/>
        </p:nvSpPr>
        <p:spPr>
          <a:xfrm>
            <a:off x="1" y="60443"/>
            <a:ext cx="121919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accent1"/>
                </a:solidFill>
              </a:rPr>
              <a:t>CONCLUSÃO</a:t>
            </a:r>
            <a:endParaRPr lang="pt-BR" sz="6000" b="1" spc="-112" dirty="0">
              <a:solidFill>
                <a:schemeClr val="accent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07264" y="891585"/>
            <a:ext cx="11850624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400" dirty="0"/>
              <a:t>Foram apresentadas quatro perspectivas sobre a soberania de Deus e a </a:t>
            </a:r>
            <a:r>
              <a:rPr lang="pt-BR" sz="2400" dirty="0" smtClean="0"/>
              <a:t>responsabilidade </a:t>
            </a:r>
            <a:r>
              <a:rPr lang="pt-BR" sz="2400" dirty="0"/>
              <a:t>humana. Todas estas perspectivas são tentativas de um entendimento lógico, dedutível e compreensível destas duas verdades apresentadas na </a:t>
            </a:r>
            <a:r>
              <a:rPr lang="pt-BR" sz="2400" dirty="0" smtClean="0"/>
              <a:t>Bíblia.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sz="2400" b="1" dirty="0" smtClean="0"/>
              <a:t>John </a:t>
            </a:r>
            <a:r>
              <a:rPr lang="pt-BR" sz="2400" b="1" dirty="0" err="1" smtClean="0"/>
              <a:t>Feinberg</a:t>
            </a:r>
            <a:r>
              <a:rPr lang="pt-BR" sz="2400" b="1" dirty="0" smtClean="0"/>
              <a:t> </a:t>
            </a:r>
            <a:r>
              <a:rPr lang="pt-BR" sz="2400" dirty="0" smtClean="0"/>
              <a:t>é o único que faz uma apresentação que ele próprio considera como moderadamente calvinista. Ele crê no determinismo, ou seja, a tese filosófica geral que declara que para tudo quanto vem a acontecer, há condições tais que, estando presentes, nenhum outro fato poderia acontecer; e apresenta o conceito de causas não constrangedoras, as quais são suficientes para promover uma ação; contudo, não forçam a pessoa a agir contra sua vontade, ou contra seus desejos, chamado também de determinismo suave ou compatibilismo. Deus estaria agindo dentro deste conceito.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956246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D1CE096-72B4-4A95-AA14-DAB77E61B4F6}"/>
              </a:ext>
            </a:extLst>
          </p:cNvPr>
          <p:cNvSpPr/>
          <p:nvPr/>
        </p:nvSpPr>
        <p:spPr>
          <a:xfrm>
            <a:off x="1" y="60443"/>
            <a:ext cx="121919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accent1"/>
                </a:solidFill>
              </a:rPr>
              <a:t>CONCLUSÃO</a:t>
            </a:r>
            <a:endParaRPr lang="pt-BR" sz="6000" b="1" spc="-112" dirty="0">
              <a:solidFill>
                <a:schemeClr val="accent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07264" y="1330497"/>
            <a:ext cx="11850624" cy="3903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 smtClean="0"/>
              <a:t>Norman </a:t>
            </a:r>
            <a:r>
              <a:rPr lang="pt-BR" sz="2800" b="1" dirty="0" err="1"/>
              <a:t>Geisler</a:t>
            </a:r>
            <a:r>
              <a:rPr lang="pt-BR" sz="2800" b="1" dirty="0"/>
              <a:t> </a:t>
            </a:r>
            <a:r>
              <a:rPr lang="pt-BR" sz="2800" dirty="0"/>
              <a:t>não se considera arminiano e sim um calvinista moderado. Mas pela sua posição, ele se parece muito mais com um arminiano que calvinista. Inclusive, em outras literaturas, ele não crê nos cinco pontos do calvinismo. A sua defesa está ligada a um Deus que se abstrai do tempo, um Ser simples que consegue, com Seu poder, determinar todas as coisas e mesmo assim conceder o livre arbítrio. Ele apresenta o conceito de </a:t>
            </a:r>
            <a:r>
              <a:rPr lang="pt-BR" sz="2800" dirty="0" err="1"/>
              <a:t>autodeterminismo</a:t>
            </a:r>
            <a:r>
              <a:rPr lang="pt-BR" sz="2800" dirty="0"/>
              <a:t> moral.</a:t>
            </a:r>
          </a:p>
        </p:txBody>
      </p:sp>
    </p:spTree>
    <p:extLst>
      <p:ext uri="{BB962C8B-B14F-4D97-AF65-F5344CB8AC3E}">
        <p14:creationId xmlns:p14="http://schemas.microsoft.com/office/powerpoint/2010/main" val="13751139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D1CE096-72B4-4A95-AA14-DAB77E61B4F6}"/>
              </a:ext>
            </a:extLst>
          </p:cNvPr>
          <p:cNvSpPr/>
          <p:nvPr/>
        </p:nvSpPr>
        <p:spPr>
          <a:xfrm>
            <a:off x="1" y="60443"/>
            <a:ext cx="121919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accent1"/>
                </a:solidFill>
              </a:rPr>
              <a:t>CONCLUSÃO</a:t>
            </a:r>
            <a:endParaRPr lang="pt-BR" sz="6000" b="1" spc="-112" dirty="0">
              <a:solidFill>
                <a:schemeClr val="accent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07264" y="1330497"/>
            <a:ext cx="11850624" cy="4549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/>
              <a:t>Bruce Reichenbach </a:t>
            </a:r>
            <a:r>
              <a:rPr lang="pt-BR" sz="2800" dirty="0"/>
              <a:t>está mais próximo de um arminiano. Deus limita o seu poder para conceder o livre arbítrio, e usa a persuasão, na maioria das vezes, para concretizar Suas intensões. Os fins últimos de Deus serão atingidos pela Sua providência. Resumidamente: “Deus é soberano em autoridade e poder. Entretanto, Ele resolveu, por Si mesmo, limitar Seu poder e criar-nos dotados de livre-arbítrio, para que pudéssemos escolher entre o bem e o mal, entre Deus e nós </a:t>
            </a:r>
            <a:r>
              <a:rPr lang="pt-BR" sz="2800" dirty="0" smtClean="0"/>
              <a:t>mesmos.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5474762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:a16="http://schemas.microsoft.com/office/drawing/2014/main" xmlns="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D1CE096-72B4-4A95-AA14-DAB77E61B4F6}"/>
              </a:ext>
            </a:extLst>
          </p:cNvPr>
          <p:cNvSpPr/>
          <p:nvPr/>
        </p:nvSpPr>
        <p:spPr>
          <a:xfrm>
            <a:off x="1" y="60443"/>
            <a:ext cx="121919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accent1"/>
                </a:solidFill>
              </a:rPr>
              <a:t>CONCLUSÃO</a:t>
            </a:r>
            <a:endParaRPr lang="pt-BR" sz="6000" b="1" spc="-112" dirty="0">
              <a:solidFill>
                <a:schemeClr val="accent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07264" y="1330497"/>
            <a:ext cx="11850624" cy="51961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/>
              <a:t>Clark </a:t>
            </a:r>
            <a:r>
              <a:rPr lang="pt-BR" sz="2800" b="1" dirty="0" err="1"/>
              <a:t>Pinnock</a:t>
            </a:r>
            <a:r>
              <a:rPr lang="pt-BR" sz="2800" b="1" dirty="0"/>
              <a:t> </a:t>
            </a:r>
            <a:r>
              <a:rPr lang="pt-BR" sz="2800" dirty="0"/>
              <a:t>não se enquadra nem como calvinista e nem como arminiano. Ele propõe um novo entendimento do teísmo clássico, no qual Deus não tem conhecimento efetivo do futuro. Deus conheceria tudo aquilo que poderia ser conhecido, e o futuro não estaria incluído. Esta seria a única saída que ele encontra para compatibilizar soberania de Deus e livre arbítrio humano. A grande dificuldade de </a:t>
            </a:r>
            <a:r>
              <a:rPr lang="pt-BR" sz="2800" dirty="0" err="1"/>
              <a:t>Pinnock</a:t>
            </a:r>
            <a:r>
              <a:rPr lang="pt-BR" sz="2800" dirty="0"/>
              <a:t> é que ele afirma que Deus limita o Seu conhecimento, mas não encontramos isto na Bíblia.  Na visão de </a:t>
            </a:r>
            <a:r>
              <a:rPr lang="pt-BR" sz="2800" dirty="0" err="1"/>
              <a:t>Pinnock</a:t>
            </a:r>
            <a:r>
              <a:rPr lang="pt-BR" sz="2800" dirty="0"/>
              <a:t> Deus é por demais </a:t>
            </a:r>
            <a:r>
              <a:rPr lang="pt-BR" sz="2800" dirty="0" smtClean="0"/>
              <a:t>humano.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8379620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042" y="0"/>
            <a:ext cx="9196552" cy="689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9146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771</Words>
  <Application>Microsoft Office PowerPoint</Application>
  <PresentationFormat>Widescreen</PresentationFormat>
  <Paragraphs>92</Paragraphs>
  <Slides>14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Tema do Office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 </dc:title>
  <dc:creator>Eber Hávila</dc:creator>
  <cp:lastModifiedBy>Eber Hávila</cp:lastModifiedBy>
  <cp:revision>42</cp:revision>
  <dcterms:created xsi:type="dcterms:W3CDTF">2020-01-27T01:31:55Z</dcterms:created>
  <dcterms:modified xsi:type="dcterms:W3CDTF">2020-02-29T16:08:49Z</dcterms:modified>
</cp:coreProperties>
</file>