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713" r:id="rId2"/>
  </p:sldMasterIdLst>
  <p:notesMasterIdLst>
    <p:notesMasterId r:id="rId39"/>
  </p:notesMasterIdLst>
  <p:handoutMasterIdLst>
    <p:handoutMasterId r:id="rId40"/>
  </p:handoutMasterIdLst>
  <p:sldIdLst>
    <p:sldId id="326" r:id="rId3"/>
    <p:sldId id="325" r:id="rId4"/>
    <p:sldId id="331" r:id="rId5"/>
    <p:sldId id="330" r:id="rId6"/>
    <p:sldId id="641" r:id="rId7"/>
    <p:sldId id="642" r:id="rId8"/>
    <p:sldId id="645" r:id="rId9"/>
    <p:sldId id="646" r:id="rId10"/>
    <p:sldId id="647" r:id="rId11"/>
    <p:sldId id="650" r:id="rId12"/>
    <p:sldId id="651" r:id="rId13"/>
    <p:sldId id="653" r:id="rId14"/>
    <p:sldId id="654" r:id="rId15"/>
    <p:sldId id="655" r:id="rId16"/>
    <p:sldId id="656" r:id="rId17"/>
    <p:sldId id="657" r:id="rId18"/>
    <p:sldId id="658" r:id="rId19"/>
    <p:sldId id="692" r:id="rId20"/>
    <p:sldId id="669" r:id="rId21"/>
    <p:sldId id="670" r:id="rId22"/>
    <p:sldId id="690" r:id="rId23"/>
    <p:sldId id="671" r:id="rId24"/>
    <p:sldId id="672" r:id="rId25"/>
    <p:sldId id="673" r:id="rId26"/>
    <p:sldId id="677" r:id="rId27"/>
    <p:sldId id="678" r:id="rId28"/>
    <p:sldId id="679" r:id="rId29"/>
    <p:sldId id="680" r:id="rId30"/>
    <p:sldId id="681" r:id="rId31"/>
    <p:sldId id="682" r:id="rId32"/>
    <p:sldId id="685" r:id="rId33"/>
    <p:sldId id="686" r:id="rId34"/>
    <p:sldId id="687" r:id="rId35"/>
    <p:sldId id="688" r:id="rId36"/>
    <p:sldId id="691" r:id="rId37"/>
    <p:sldId id="283" r:id="rId38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E21"/>
    <a:srgbClr val="FFD966"/>
    <a:srgbClr val="CC4929"/>
    <a:srgbClr val="AB3023"/>
    <a:srgbClr val="EE6130"/>
    <a:srgbClr val="F7941E"/>
    <a:srgbClr val="EE6131"/>
    <a:srgbClr val="F89C32"/>
    <a:srgbClr val="7F000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71024" autoAdjust="0"/>
  </p:normalViewPr>
  <p:slideViewPr>
    <p:cSldViewPr snapToGrid="0" snapToObjects="1" showGuides="1">
      <p:cViewPr varScale="1">
        <p:scale>
          <a:sx n="27" d="100"/>
          <a:sy n="27" d="100"/>
        </p:scale>
        <p:origin x="1884" y="66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866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30/01/2020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53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326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 fato, grande fonte de lucro é a piedade com o contentamento.</a:t>
            </a:r>
          </a:p>
          <a:p>
            <a:r>
              <a:rPr lang="pt-BR" dirty="0" smtClean="0"/>
              <a:t>Porque nada temos trazido para o mundo, nem coisa alguma podemos levar dele.</a:t>
            </a:r>
          </a:p>
          <a:p>
            <a:r>
              <a:rPr lang="pt-BR" dirty="0" smtClean="0"/>
              <a:t>Tendo sustento e com que nos vestir, estejamos contentes.</a:t>
            </a:r>
          </a:p>
          <a:p>
            <a:r>
              <a:rPr lang="pt-BR" dirty="0" smtClean="0"/>
              <a:t>Ora, os que querem ficar ricos caem em tentação, e cilada, e em muitas concupiscências insensatas e perniciosas, as quais afogam os homens na ruína e perdição.</a:t>
            </a:r>
          </a:p>
          <a:p>
            <a:r>
              <a:rPr lang="pt-BR" dirty="0" smtClean="0"/>
              <a:t>Porque o amor do dinheiro é raiz de todos os males; e alguns, nessa cobiça, se desviaram da fé e a si mesmos se atormentaram com muitas dores.</a:t>
            </a:r>
          </a:p>
          <a:p>
            <a:endParaRPr lang="pt-BR" dirty="0" smtClean="0"/>
          </a:p>
          <a:p>
            <a:r>
              <a:rPr lang="pt-BR" dirty="0" smtClean="0"/>
              <a:t>1 Timóteo 6:6-10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580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Vai ter com a formiga, ó preguiçoso, considera os seus caminhos e sê sábio.</a:t>
            </a:r>
          </a:p>
          <a:p>
            <a:r>
              <a:rPr lang="pt-BR" dirty="0" smtClean="0"/>
              <a:t>Não tendo ela chefe, nem oficial, nem comandante,</a:t>
            </a:r>
          </a:p>
          <a:p>
            <a:r>
              <a:rPr lang="pt-BR" dirty="0" smtClean="0"/>
              <a:t>no estio, prepara o seu pão, na sega, ajunta o seu mantimento.</a:t>
            </a:r>
          </a:p>
          <a:p>
            <a:endParaRPr lang="pt-BR" dirty="0" smtClean="0"/>
          </a:p>
          <a:p>
            <a:r>
              <a:rPr lang="pt-BR" dirty="0" smtClean="0"/>
              <a:t>Provérbios 6:6-8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824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Quem fica por fiador de outrem sofrerá males, mas o que foge de o ser estará seguro.</a:t>
            </a:r>
          </a:p>
          <a:p>
            <a:endParaRPr lang="pt-BR" dirty="0" smtClean="0"/>
          </a:p>
          <a:p>
            <a:r>
              <a:rPr lang="pt-BR" dirty="0" smtClean="0"/>
              <a:t>Provérbios 11:15</a:t>
            </a:r>
          </a:p>
          <a:p>
            <a:endParaRPr lang="pt-BR" dirty="0" smtClean="0"/>
          </a:p>
          <a:p>
            <a:r>
              <a:rPr lang="pt-BR" dirty="0" smtClean="0"/>
              <a:t>O rico domina sobre o pobre, e o que toma emprestado é servo do que empresta.</a:t>
            </a:r>
          </a:p>
          <a:p>
            <a:endParaRPr lang="pt-BR" dirty="0" smtClean="0"/>
          </a:p>
          <a:p>
            <a:r>
              <a:rPr lang="pt-BR" dirty="0" smtClean="0"/>
              <a:t>Provérbios 22:7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428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Não acumuleis para vós outros tesouros sobre a terra, onde a traça e a ferrugem corroem e onde ladrões escavam e roubam;</a:t>
            </a:r>
          </a:p>
          <a:p>
            <a:r>
              <a:rPr lang="pt-BR" dirty="0" smtClean="0"/>
              <a:t>mas ajuntai para vós outros tesouros no céu, onde traça nem ferrugem corrói, e onde ladrões não escavam, nem roubam;</a:t>
            </a:r>
          </a:p>
          <a:p>
            <a:r>
              <a:rPr lang="pt-BR" dirty="0" smtClean="0"/>
              <a:t>porque, onde está o teu tesouro, aí estará também o teu coração.</a:t>
            </a:r>
          </a:p>
          <a:p>
            <a:endParaRPr lang="pt-BR" dirty="0" smtClean="0"/>
          </a:p>
          <a:p>
            <a:r>
              <a:rPr lang="pt-BR" dirty="0" smtClean="0"/>
              <a:t>Mateus 6:19-21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280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Se emprestares dinheiro ao meu povo, ao pobre que está contigo, não te haverás com ele como credor que impõe juros.</a:t>
            </a:r>
          </a:p>
          <a:p>
            <a:r>
              <a:rPr lang="pt-BR" dirty="0" smtClean="0"/>
              <a:t>Êxodo 22:25</a:t>
            </a:r>
          </a:p>
          <a:p>
            <a:endParaRPr lang="pt-BR" dirty="0" smtClean="0"/>
          </a:p>
          <a:p>
            <a:r>
              <a:rPr lang="pt-BR" dirty="0" smtClean="0"/>
              <a:t>Se teu irmão empobrecer, e as suas forças decaírem, então, sustentá-lo-ás. Como estrangeiro e peregrino ele viverá contigo.</a:t>
            </a:r>
          </a:p>
          <a:p>
            <a:r>
              <a:rPr lang="pt-BR" dirty="0" smtClean="0"/>
              <a:t>Não receberás dele juros nem ganho; teme, porém, ao teu Deus, para que teu irmão viva contigo.</a:t>
            </a:r>
          </a:p>
          <a:p>
            <a:r>
              <a:rPr lang="pt-BR" dirty="0" smtClean="0"/>
              <a:t>Não lhe darás teu dinheiro com juros, nem lhe darás o teu mantimento por causa de lucro.</a:t>
            </a:r>
          </a:p>
          <a:p>
            <a:r>
              <a:rPr lang="pt-BR" dirty="0" smtClean="0"/>
              <a:t>Levítico 25:35-37</a:t>
            </a:r>
          </a:p>
          <a:p>
            <a:endParaRPr lang="pt-BR" dirty="0" smtClean="0"/>
          </a:p>
          <a:p>
            <a:r>
              <a:rPr lang="pt-BR" dirty="0" smtClean="0"/>
              <a:t>A teu irmão não emprestarás com juros, seja dinheiro, seja comida ou qualquer coisa que é costume se emprestar com juros.</a:t>
            </a:r>
          </a:p>
          <a:p>
            <a:r>
              <a:rPr lang="pt-BR" dirty="0" smtClean="0"/>
              <a:t>Ao estrangeiro emprestarás com juros, porém a teu irmão não emprestarás com juros, para que o Senhor, teu Deus, te abençoe em todos os teus empreendimentos na terra a qual passas a possuir.</a:t>
            </a:r>
          </a:p>
          <a:p>
            <a:r>
              <a:rPr lang="pt-BR" dirty="0" smtClean="0"/>
              <a:t>Deuteronômio 23:19,20</a:t>
            </a:r>
          </a:p>
          <a:p>
            <a:endParaRPr lang="pt-BR" dirty="0" smtClean="0"/>
          </a:p>
          <a:p>
            <a:r>
              <a:rPr lang="pt-BR" dirty="0" smtClean="0"/>
              <a:t>O Senhor te abrirá o seu bom tesouro, o céu, para dar chuva à tua terra no seu tempo e para abençoar toda obra das tuas mãos; emprestarás a muitas gentes, porém tu não tomarás emprestado.</a:t>
            </a:r>
          </a:p>
          <a:p>
            <a:r>
              <a:rPr lang="pt-BR" dirty="0" smtClean="0"/>
              <a:t>Deuteronômio 28:12</a:t>
            </a:r>
          </a:p>
          <a:p>
            <a:endParaRPr lang="pt-BR" dirty="0" smtClean="0"/>
          </a:p>
          <a:p>
            <a:r>
              <a:rPr lang="pt-BR" dirty="0" smtClean="0"/>
              <a:t>o que não empresta o seu dinheiro com usura, nem aceita suborno contra o inocente. Quem deste modo procede não será jamais abalado.</a:t>
            </a:r>
          </a:p>
          <a:p>
            <a:r>
              <a:rPr lang="pt-BR" dirty="0" smtClean="0"/>
              <a:t>Salmos 15:5</a:t>
            </a:r>
          </a:p>
          <a:p>
            <a:endParaRPr lang="pt-BR" dirty="0" smtClean="0"/>
          </a:p>
          <a:p>
            <a:r>
              <a:rPr lang="pt-BR" dirty="0" smtClean="0"/>
              <a:t>É sempre compassivo e empresta, e a sua descendência será uma bênção.</a:t>
            </a:r>
          </a:p>
          <a:p>
            <a:r>
              <a:rPr lang="pt-BR" dirty="0" smtClean="0"/>
              <a:t>Salmos 37:26</a:t>
            </a:r>
          </a:p>
          <a:p>
            <a:endParaRPr lang="pt-BR" dirty="0" smtClean="0"/>
          </a:p>
          <a:p>
            <a:r>
              <a:rPr lang="pt-BR" dirty="0" smtClean="0"/>
              <a:t>O que aumenta os seus bens com juros e ganância ajunta-os para o que se compadece do pobre.</a:t>
            </a:r>
          </a:p>
          <a:p>
            <a:r>
              <a:rPr lang="pt-BR" dirty="0" smtClean="0"/>
              <a:t>Provérbios 28:8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313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Fonte: Veículo: O Globo | Caderno: Economia | Página: 25 | Seção: | Assunto: Economia, publicado em 30/01/2020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251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35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395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485641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1249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0"/>
            <a:ext cx="18297526" cy="1370330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</p:grpSp>
      <p:sp>
        <p:nvSpPr>
          <p:cNvPr id="618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3384551"/>
            <a:ext cx="15544800" cy="3473450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618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669F7-C3C0-49BF-B382-DD1D51BB5ECF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64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828670-257B-433E-A72C-EE316AEACFB6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12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626" y="8813801"/>
            <a:ext cx="155448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4626" y="5813427"/>
            <a:ext cx="15544800" cy="3000374"/>
          </a:xfrm>
        </p:spPr>
        <p:txBody>
          <a:bodyPr anchor="b"/>
          <a:lstStyle>
            <a:lvl1pPr marL="0" indent="0">
              <a:buNone/>
              <a:defRPr sz="4000"/>
            </a:lvl1pPr>
            <a:lvl2pPr marL="914400" indent="0">
              <a:buNone/>
              <a:defRPr sz="3600"/>
            </a:lvl2pPr>
            <a:lvl3pPr marL="1828800" indent="0">
              <a:buNone/>
              <a:defRPr sz="3200"/>
            </a:lvl3pPr>
            <a:lvl4pPr marL="2743200" indent="0">
              <a:buNone/>
              <a:defRPr sz="2800"/>
            </a:lvl4pPr>
            <a:lvl5pPr marL="3657600" indent="0">
              <a:buNone/>
              <a:defRPr sz="2800"/>
            </a:lvl5pPr>
            <a:lvl6pPr marL="4572000" indent="0">
              <a:buNone/>
              <a:defRPr sz="2800"/>
            </a:lvl6pPr>
            <a:lvl7pPr marL="5486400" indent="0">
              <a:buNone/>
              <a:defRPr sz="2800"/>
            </a:lvl7pPr>
            <a:lvl8pPr marL="6400800" indent="0">
              <a:buNone/>
              <a:defRPr sz="2800"/>
            </a:lvl8pPr>
            <a:lvl9pPr marL="7315200" indent="0">
              <a:buNone/>
              <a:defRPr sz="2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8F58B-1095-45E9-AC50-5827FA1D9A15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208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4400" y="3200401"/>
            <a:ext cx="8077200" cy="906145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96400" y="3200401"/>
            <a:ext cx="8077200" cy="906145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099B8-7FA9-414B-B5B5-164CBFD0C631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27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3070226"/>
            <a:ext cx="8080376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4400" y="4349750"/>
            <a:ext cx="8080376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290051" y="3070226"/>
            <a:ext cx="8083550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290051" y="4349750"/>
            <a:ext cx="8083550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D8462-0248-4A9D-AA33-20478F8D0845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21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78D09-225D-4F50-94FA-89C5F1567A4B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23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7B56E-7247-4ED3-9EAD-E8F1E599D1C7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15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1" y="546100"/>
            <a:ext cx="6016626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0100" y="546101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01" y="2870201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11333-CA5E-4E10-8E74-85F1ADBEA239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59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8A6B3-8F84-42B7-BA7E-4A5D78FE67F7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941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7F961-70DE-47F3-8005-F91CF12E78E5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70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258800" y="555626"/>
            <a:ext cx="4114800" cy="1170622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555626"/>
            <a:ext cx="12039600" cy="1170622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C161C-8107-4AE0-B4FB-584FC05CF5F6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4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76" y="0"/>
            <a:ext cx="18297524" cy="13703300"/>
            <a:chOff x="1" y="0"/>
            <a:chExt cx="5763" cy="4316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512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2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2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5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515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5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5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</p:grpSp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55627"/>
            <a:ext cx="16459200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12487276"/>
            <a:ext cx="426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12496800"/>
            <a:ext cx="5791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06400" y="12487276"/>
            <a:ext cx="426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</a:pPr>
            <a:fld id="{8C3CE20D-2886-44AC-B88B-8DD15BB96C3B}" type="slidenum">
              <a:rPr lang="pt-BR" altLang="pt-BR" smtClean="0">
                <a:solidFill>
                  <a:srgbClr val="FFFFFF"/>
                </a:solidFill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3200401"/>
            <a:ext cx="16459200" cy="906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266179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9144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18288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27432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36576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685800" indent="-6858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6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1485900" indent="-5715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5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2286000" indent="-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4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3200400" indent="-4572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4114800" indent="-4572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50292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59436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68580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77724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3" name="Imagem 2" descr="Uma imagem contendo comida&#10;&#10;Descrição gerada automaticamente">
            <a:extLst>
              <a:ext uri="{FF2B5EF4-FFF2-40B4-BE49-F238E27FC236}">
                <a16:creationId xmlns="" xmlns:a16="http://schemas.microsoft.com/office/drawing/2014/main" id="{C37C9A62-6D9D-4599-AE64-1776FC94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-85726"/>
            <a:ext cx="18516600" cy="1388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968" y="-86400"/>
            <a:ext cx="18509937" cy="13888800"/>
          </a:xfrm>
          <a:prstGeom prst="rect">
            <a:avLst/>
          </a:prstGeom>
        </p:spPr>
      </p:pic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7321" y="3420857"/>
            <a:ext cx="4947943" cy="6987654"/>
          </a:xfrm>
          <a:prstGeom prst="rect">
            <a:avLst/>
          </a:prstGeom>
        </p:spPr>
      </p:pic>
      <p:pic>
        <p:nvPicPr>
          <p:cNvPr id="2" name="Imagem 1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89575"/>
            <a:ext cx="18518400" cy="1389515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5229" y="12006000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75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170999"/>
            <a:ext cx="18518400" cy="14057999"/>
          </a:xfrm>
          <a:prstGeom prst="rect">
            <a:avLst/>
          </a:prstGeom>
        </p:spPr>
      </p:pic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89576"/>
            <a:ext cx="18518400" cy="13976575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686543" y="6582299"/>
            <a:ext cx="11315578" cy="131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>
                <a:solidFill>
                  <a:schemeClr val="accent1">
                    <a:lumMod val="50000"/>
                  </a:schemeClr>
                </a:solidFill>
              </a:rPr>
              <a:t>CURSO DA EBD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604481" y="9521665"/>
            <a:ext cx="10359792" cy="196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  <a:br>
              <a:rPr lang="pt-BR" sz="4049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Dc. Denis </a:t>
            </a:r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Prado Netto</a:t>
            </a:r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Pb. Wallace </a:t>
            </a:r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Tesch Sabaini</a:t>
            </a:r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7321" y="3420857"/>
            <a:ext cx="4947943" cy="698765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95278946-D95A-4892-AE10-9D23F8068BDF}"/>
              </a:ext>
            </a:extLst>
          </p:cNvPr>
          <p:cNvSpPr txBox="1"/>
          <p:nvPr/>
        </p:nvSpPr>
        <p:spPr>
          <a:xfrm>
            <a:off x="1645512" y="7770154"/>
            <a:ext cx="113155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spc="-112" dirty="0" smtClean="0">
                <a:solidFill>
                  <a:schemeClr val="accent1">
                    <a:lumMod val="50000"/>
                  </a:schemeClr>
                </a:solidFill>
              </a:rPr>
              <a:t>Finanças e fé Cristã</a:t>
            </a:r>
            <a:endParaRPr lang="pt-BR" sz="8800" spc="-112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5229" y="12006000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69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89575"/>
            <a:ext cx="18518400" cy="1380557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7999" cy="1371600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694944" y="5174766"/>
            <a:ext cx="123260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chemeClr val="accent1">
                    <a:lumMod val="50000"/>
                  </a:schemeClr>
                </a:solidFill>
              </a:rPr>
              <a:t>AULA 4: O crédito e a dívida</a:t>
            </a:r>
            <a:endParaRPr lang="pt-BR" sz="8000" b="1" spc="-112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119073" y="6751092"/>
            <a:ext cx="10359792" cy="133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Pb. </a:t>
            </a:r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WALLACE TESCH SABAINI</a:t>
            </a:r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9542F524-3AB4-4378-A261-28797A20E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7321" y="3420857"/>
            <a:ext cx="4947943" cy="6987654"/>
          </a:xfrm>
          <a:prstGeom prst="rect">
            <a:avLst/>
          </a:prstGeom>
        </p:spPr>
      </p:pic>
      <p:pic>
        <p:nvPicPr>
          <p:cNvPr id="10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5229" y="12006000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23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57250" y="4572001"/>
            <a:ext cx="16459200" cy="50482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10800" b="1" dirty="0">
                <a:solidFill>
                  <a:srgbClr val="FFFF00"/>
                </a:solidFill>
              </a:rPr>
              <a:t>Você sabe como está a sua saúde financeira?</a:t>
            </a:r>
          </a:p>
        </p:txBody>
      </p:sp>
    </p:spTree>
    <p:extLst>
      <p:ext uri="{BB962C8B-B14F-4D97-AF65-F5344CB8AC3E}">
        <p14:creationId xmlns:p14="http://schemas.microsoft.com/office/powerpoint/2010/main" val="280238599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5600" b="1" dirty="0">
                <a:solidFill>
                  <a:srgbClr val="FFFF00"/>
                </a:solidFill>
              </a:rPr>
              <a:t>AS PRINCIPAIS CONSEQUENCIAS DE </a:t>
            </a:r>
            <a:r>
              <a:rPr lang="pt-BR" sz="5600" b="1" dirty="0" smtClean="0">
                <a:solidFill>
                  <a:srgbClr val="FFFF00"/>
                </a:solidFill>
              </a:rPr>
              <a:t>UMA FAMÍLIA QUE </a:t>
            </a:r>
            <a:r>
              <a:rPr lang="pt-BR" sz="5600" b="1" dirty="0">
                <a:solidFill>
                  <a:srgbClr val="FFFF00"/>
                </a:solidFill>
              </a:rPr>
              <a:t>NÃO TEM UMA BOA SAÚDE FINANCEIRA: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571877"/>
            <a:ext cx="16459200" cy="9858374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PREJUDICA RELACIONAMENTOS </a:t>
            </a:r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(ESPOSA / MARIDO, FILHOS, FAMÍLIA, AMIGOS) . </a:t>
            </a:r>
            <a:r>
              <a:rPr lang="pt-BR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“Estatísticas mostram que de todos os divórcios, mais de 50% são relacionados à disputas e acusações sobre </a:t>
            </a:r>
            <a:r>
              <a:rPr lang="pt-BR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dinheiro/patrimônio”</a:t>
            </a:r>
            <a:endParaRPr lang="pt-BR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pt-BR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GERA PREOCUPAÇÕES/MEDO</a:t>
            </a:r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Dívidas oriundas por gastarmos mais do que ganhamos podem causar tensão significativa e constantes preocupações em nossas vidas, gerando preocupação, ansiedade, depressão e até suicídio.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PREJUDICA A SAÚDE  FÍSICA E EMOCIONAL</a:t>
            </a:r>
            <a:r>
              <a:rPr lang="pt-B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Dívidas significativas podem causar um foco impróprio na sobrevivência e bem-estar das pessoas.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395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428626"/>
            <a:ext cx="1685925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FAMÍLIA E FINANÇAS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714376" y="2571751"/>
            <a:ext cx="17145000" cy="1049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Eclesiastes 4: 9 a 12: 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Vers. 9 = “Melhor é serem dois do que um, porque tem melhor paga o seu trabalho”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Ensina que os casais realizam mais coisas juntos. O diálogo é fundamental.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Vers. 10 = “Porque se caírem, um levanta o companheiro; ai, porém, do que estiver só; pois, caindo, não haverá quem o levante”.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Completam-se um ao outro.</a:t>
            </a:r>
          </a:p>
        </p:txBody>
      </p:sp>
    </p:spTree>
    <p:extLst>
      <p:ext uri="{BB962C8B-B14F-4D97-AF65-F5344CB8AC3E}">
        <p14:creationId xmlns:p14="http://schemas.microsoft.com/office/powerpoint/2010/main" val="169406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555626"/>
            <a:ext cx="1685925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FAMÍLIA E FINANÇAS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1000126" y="3143251"/>
            <a:ext cx="16573500" cy="889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Vers. 11 = “Também, se dois dormirem juntos, eles se aquentarão; mas um só quem se aquentará?”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Apóiam-se e entusiasmam-se mutuamente.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Vers. 12 = “Se alguém quiser prevalecer contra um, os dois lhe resistirão; o cordão de três dobras não se arrebenta com facilidade”.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Dão força um ao outro.</a:t>
            </a:r>
          </a:p>
        </p:txBody>
      </p:sp>
    </p:spTree>
    <p:extLst>
      <p:ext uri="{BB962C8B-B14F-4D97-AF65-F5344CB8AC3E}">
        <p14:creationId xmlns:p14="http://schemas.microsoft.com/office/powerpoint/2010/main" val="249689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555626"/>
            <a:ext cx="1685925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FAMÍLIA E FINANÇAS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1000126" y="3429000"/>
            <a:ext cx="165735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1º Timóteo 6: 6 a 10 – </a:t>
            </a:r>
            <a:r>
              <a:rPr lang="pt-BR" sz="5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Alerta </a:t>
            </a: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a ganância, para o amor ao dinheiro. Causa de um grande número de casamento infelizes e separação.</a:t>
            </a:r>
          </a:p>
        </p:txBody>
      </p:sp>
    </p:spTree>
    <p:extLst>
      <p:ext uri="{BB962C8B-B14F-4D97-AF65-F5344CB8AC3E}">
        <p14:creationId xmlns:p14="http://schemas.microsoft.com/office/powerpoint/2010/main" val="87836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285751"/>
            <a:ext cx="16859250" cy="1838326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FAMÍLIA E FINANÇAS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571500" y="2327276"/>
            <a:ext cx="17716500" cy="1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Provérbios 6: 6 a 8 – O exemplo da formiga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pt-BR" sz="5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Atitude e iniciativa</a:t>
            </a: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não precisam de um líder que lhes diga para começarem;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</a:t>
            </a:r>
            <a:r>
              <a:rPr lang="pt-BR" sz="5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Integridade:</a:t>
            </a: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trabalham fielmente e fazem o que é certo (sem precisar de alguém dizer isso)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</a:t>
            </a:r>
            <a:r>
              <a:rPr lang="pt-BR" sz="5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Persistentes:</a:t>
            </a: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trabalham com afinco – refazem seu formigueiro quando é destruído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</a:t>
            </a:r>
            <a:r>
              <a:rPr lang="pt-BR" sz="5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Prudência:</a:t>
            </a: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armazenam seu alimento no verão (guardam na bonança para sobreviverem em tempos difíceis). </a:t>
            </a:r>
          </a:p>
        </p:txBody>
      </p:sp>
    </p:spTree>
    <p:extLst>
      <p:ext uri="{BB962C8B-B14F-4D97-AF65-F5344CB8AC3E}">
        <p14:creationId xmlns:p14="http://schemas.microsoft.com/office/powerpoint/2010/main" val="62655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285751"/>
            <a:ext cx="16859250" cy="1838326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FAMÍLIA E FINANÇAS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571500" y="3143251"/>
            <a:ext cx="177165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Provérbios 11:15 – </a:t>
            </a: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Alerta para quem fica de fiador (ou “empresta” o nome). </a:t>
            </a:r>
            <a:endParaRPr lang="pt-BR" sz="5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Provérbios </a:t>
            </a:r>
            <a:r>
              <a:rPr lang="pt-BR" sz="5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22:7 </a:t>
            </a: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pt-BR" sz="5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algumas vezes fazer empréstimo pode não ser um bom negócio. </a:t>
            </a: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586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285751"/>
            <a:ext cx="16859250" cy="1838326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FAMÍLIA E FINANÇAS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857250" y="3286127"/>
            <a:ext cx="16716376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Mateus 6: 19 a 21 – </a:t>
            </a:r>
            <a:r>
              <a:rPr lang="pt-BR" sz="5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Onde está o teu tesouro? Em coisas materiais ou espirituais? O teu tesouro está aqui na terra ou no céu? </a:t>
            </a:r>
          </a:p>
        </p:txBody>
      </p:sp>
    </p:spTree>
    <p:extLst>
      <p:ext uri="{BB962C8B-B14F-4D97-AF65-F5344CB8AC3E}">
        <p14:creationId xmlns:p14="http://schemas.microsoft.com/office/powerpoint/2010/main" val="7783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55626"/>
            <a:ext cx="16144876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7200" b="1" dirty="0">
                <a:solidFill>
                  <a:srgbClr val="FFFF00"/>
                </a:solidFill>
              </a:rPr>
              <a:t>MUDANÇAS DE COMPORTAMENTO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1000126" y="2428877"/>
            <a:ext cx="16573500" cy="10987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Decisões Financeiras implicam em mudanças de comportamento, ou seja, mudança de hábitos. Exemplos: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indent="-1028700" defTabSz="18288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você toma 01 refrigerante por dia e passa a </a:t>
            </a:r>
            <a:r>
              <a:rPr lang="pt-BR" sz="5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beber água</a:t>
            </a: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você economizará R$ 90,00 no mês e R$ 1.080,00 no ano.</a:t>
            </a:r>
          </a:p>
          <a:p>
            <a:pPr marL="1028700" indent="-1028700" defTabSz="18288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endParaRPr lang="pt-BR" sz="5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28700" indent="-1028700" defTabSz="18288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  <a:defRPr/>
            </a:pP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você possui duas contas bancárias e paga R$ 20,00 por mês de tarifas </a:t>
            </a:r>
            <a:r>
              <a:rPr lang="pt-BR" sz="5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(pacote de serviços) em </a:t>
            </a: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 conta, eliminando uma conta você economiza R$ 240,00 no ano.</a:t>
            </a:r>
          </a:p>
        </p:txBody>
      </p:sp>
    </p:spTree>
    <p:extLst>
      <p:ext uri="{BB962C8B-B14F-4D97-AF65-F5344CB8AC3E}">
        <p14:creationId xmlns:p14="http://schemas.microsoft.com/office/powerpoint/2010/main" val="414280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7200" b="1" dirty="0">
                <a:solidFill>
                  <a:srgbClr val="FFFF00"/>
                </a:solidFill>
              </a:rPr>
              <a:t>MUDANÇAS DE COMPORTAMENTO</a:t>
            </a:r>
          </a:p>
        </p:txBody>
      </p:sp>
      <p:sp>
        <p:nvSpPr>
          <p:cNvPr id="21507" name="CaixaDeTexto 4"/>
          <p:cNvSpPr txBox="1">
            <a:spLocks noChangeArrowheads="1"/>
          </p:cNvSpPr>
          <p:nvPr/>
        </p:nvSpPr>
        <p:spPr bwMode="auto">
          <a:xfrm>
            <a:off x="857250" y="2286000"/>
            <a:ext cx="16716376" cy="1080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56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grande questão é</a:t>
            </a:r>
            <a:r>
              <a:rPr lang="pt-BR" sz="5600" b="1" dirty="0">
                <a:solidFill>
                  <a:srgbClr val="FFFFFF"/>
                </a:solidFill>
              </a:rPr>
              <a:t>: </a:t>
            </a:r>
            <a:r>
              <a:rPr lang="pt-BR" sz="5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estou disposto a mudar algum </a:t>
            </a:r>
            <a:r>
              <a:rPr lang="pt-BR" sz="5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comportamento ou abdicar de algum conforto/produto?</a:t>
            </a: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Consigo diminuir despesas com habitação, mudando-me para um imóvel </a:t>
            </a:r>
            <a:r>
              <a:rPr lang="pt-BR" sz="5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menor </a:t>
            </a: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isso não significar uma redução na qualidade de vida?</a:t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Posso reduzir despesas com supermercado, comprando produtos </a:t>
            </a:r>
            <a:r>
              <a:rPr lang="pt-BR" sz="56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susbstitutivos</a:t>
            </a:r>
            <a:r>
              <a:rPr lang="pt-BR" sz="5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r>
              <a:rPr lang="pt-B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539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7200" b="1" dirty="0">
                <a:solidFill>
                  <a:srgbClr val="FFFF00"/>
                </a:solidFill>
              </a:rPr>
              <a:t>MUDANÇAS DE COMPORTAMENTO</a:t>
            </a:r>
          </a:p>
        </p:txBody>
      </p:sp>
      <p:sp>
        <p:nvSpPr>
          <p:cNvPr id="21507" name="CaixaDeTexto 4"/>
          <p:cNvSpPr txBox="1">
            <a:spLocks noChangeArrowheads="1"/>
          </p:cNvSpPr>
          <p:nvPr/>
        </p:nvSpPr>
        <p:spPr bwMode="auto">
          <a:xfrm>
            <a:off x="857250" y="2286000"/>
            <a:ext cx="16716376" cy="1018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Posso diminuir despesas com </a:t>
            </a:r>
            <a:r>
              <a:rPr lang="pt-BR" sz="5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transporte, optando pelo </a:t>
            </a:r>
            <a:r>
              <a:rPr lang="pt-BR" sz="56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uber</a:t>
            </a:r>
            <a:r>
              <a:rPr lang="pt-BR" sz="5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ônibus </a:t>
            </a: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 bicicleta?</a:t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Posso diminuir despesas com telefone fixo ou celular?</a:t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Posso reduzir despesas com entretenimento?</a:t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5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Consigo reduzir despesas </a:t>
            </a:r>
            <a:r>
              <a:rPr lang="pt-BR" sz="5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uso pessoal, possuindo menos roupas, por exemplo?</a:t>
            </a:r>
            <a:endParaRPr lang="pt-BR" sz="5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928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7200" b="1" dirty="0">
                <a:solidFill>
                  <a:srgbClr val="FFFF00"/>
                </a:solidFill>
              </a:rPr>
              <a:t>MUDANÇAS DE COMPORTAMENTO</a:t>
            </a:r>
          </a:p>
        </p:txBody>
      </p:sp>
      <p:sp>
        <p:nvSpPr>
          <p:cNvPr id="22531" name="CaixaDeTexto 4"/>
          <p:cNvSpPr txBox="1">
            <a:spLocks noChangeArrowheads="1"/>
          </p:cNvSpPr>
          <p:nvPr/>
        </p:nvSpPr>
        <p:spPr bwMode="auto">
          <a:xfrm>
            <a:off x="1428751" y="2571750"/>
            <a:ext cx="153860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5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PALAVRAS CHAVES:</a:t>
            </a:r>
          </a:p>
        </p:txBody>
      </p:sp>
      <p:sp>
        <p:nvSpPr>
          <p:cNvPr id="22532" name="Retângulo 8"/>
          <p:cNvSpPr>
            <a:spLocks noChangeArrowheads="1"/>
          </p:cNvSpPr>
          <p:nvPr/>
        </p:nvSpPr>
        <p:spPr bwMode="auto">
          <a:xfrm>
            <a:off x="1571626" y="4143377"/>
            <a:ext cx="15859124" cy="9325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7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DETERMINAÇÃO!</a:t>
            </a: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7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7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7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PERSERVERANÇA!</a:t>
            </a: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7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7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7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DISCIPLINA!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4800" dirty="0">
              <a:solidFill>
                <a:srgbClr val="FFFFFF"/>
              </a:solidFill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4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93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7200" b="1" dirty="0">
                <a:solidFill>
                  <a:srgbClr val="FFFF00"/>
                </a:solidFill>
              </a:rPr>
              <a:t>MUDANÇAS DE COMPORTAMENTO</a:t>
            </a:r>
          </a:p>
        </p:txBody>
      </p:sp>
      <p:sp>
        <p:nvSpPr>
          <p:cNvPr id="11267" name="CaixaDeTexto 4"/>
          <p:cNvSpPr txBox="1">
            <a:spLocks noChangeArrowheads="1"/>
          </p:cNvSpPr>
          <p:nvPr/>
        </p:nvSpPr>
        <p:spPr bwMode="auto">
          <a:xfrm>
            <a:off x="1714500" y="2571751"/>
            <a:ext cx="15100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defTabSz="18288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altLang="pt-BR" sz="3600">
              <a:solidFill>
                <a:srgbClr val="FFFFFF"/>
              </a:solidFill>
            </a:endParaRPr>
          </a:p>
        </p:txBody>
      </p:sp>
      <p:sp>
        <p:nvSpPr>
          <p:cNvPr id="22532" name="Retângulo 8"/>
          <p:cNvSpPr>
            <a:spLocks noChangeArrowheads="1"/>
          </p:cNvSpPr>
          <p:nvPr/>
        </p:nvSpPr>
        <p:spPr bwMode="auto">
          <a:xfrm>
            <a:off x="1571626" y="3165476"/>
            <a:ext cx="15859124" cy="969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Tenha conhecimento da medida de suas necessidades para atendê-las de maneira equilibrada. 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desejos devem ser analisados à luz da relação custo/benefício. </a:t>
            </a:r>
            <a:br>
              <a:rPr lang="pt-BR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Pesquise preços de mercadorias e de serviços, pois, há diferenças muito grandes entre os diversos estabelecimentos.</a:t>
            </a:r>
            <a:br>
              <a:rPr lang="pt-BR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t-BR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Administre a pressão externa sobre suas decisões de consumo.</a:t>
            </a:r>
          </a:p>
        </p:txBody>
      </p:sp>
    </p:spTree>
    <p:extLst>
      <p:ext uri="{BB962C8B-B14F-4D97-AF65-F5344CB8AC3E}">
        <p14:creationId xmlns:p14="http://schemas.microsoft.com/office/powerpoint/2010/main" val="46858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7200" b="1" dirty="0" smtClean="0">
                <a:solidFill>
                  <a:srgbClr val="FFFF00"/>
                </a:solidFill>
              </a:rPr>
              <a:t>Abordagem bíblica sobre emprestar e tomar emprestado</a:t>
            </a:r>
            <a:endParaRPr lang="pt-BR" sz="7200" b="1" dirty="0">
              <a:solidFill>
                <a:srgbClr val="FFFF00"/>
              </a:solidFill>
            </a:endParaRPr>
          </a:p>
        </p:txBody>
      </p:sp>
      <p:sp>
        <p:nvSpPr>
          <p:cNvPr id="11267" name="CaixaDeTexto 4"/>
          <p:cNvSpPr txBox="1">
            <a:spLocks noChangeArrowheads="1"/>
          </p:cNvSpPr>
          <p:nvPr/>
        </p:nvSpPr>
        <p:spPr bwMode="auto">
          <a:xfrm>
            <a:off x="1714500" y="2571751"/>
            <a:ext cx="151003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defTabSz="1828800" eaLnBrk="1" fontAlgn="base" hangingPunct="1">
              <a:spcBef>
                <a:spcPct val="0"/>
              </a:spcBef>
              <a:spcAft>
                <a:spcPct val="0"/>
              </a:spcAft>
            </a:pPr>
            <a:endParaRPr lang="pt-BR" altLang="pt-BR" sz="3600">
              <a:solidFill>
                <a:srgbClr val="FFFFFF"/>
              </a:solidFill>
            </a:endParaRPr>
          </a:p>
        </p:txBody>
      </p:sp>
      <p:sp>
        <p:nvSpPr>
          <p:cNvPr id="22532" name="Retângulo 8"/>
          <p:cNvSpPr>
            <a:spLocks noChangeArrowheads="1"/>
          </p:cNvSpPr>
          <p:nvPr/>
        </p:nvSpPr>
        <p:spPr bwMode="auto">
          <a:xfrm>
            <a:off x="1571626" y="3165476"/>
            <a:ext cx="15859124" cy="84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22.25</a:t>
            </a: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Lv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25.35-37</a:t>
            </a: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Dt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23.19 e 20</a:t>
            </a: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Dt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28.12</a:t>
            </a:r>
            <a:endParaRPr lang="pt-BR" sz="60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15.5</a:t>
            </a: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37.26</a:t>
            </a: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Pv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28.8</a:t>
            </a: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</a:t>
            </a:r>
            <a:r>
              <a:rPr lang="pt-BR" sz="6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25.27</a:t>
            </a:r>
          </a:p>
          <a:p>
            <a:pPr marL="685800" indent="-685800" defTabSz="18288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pt-BR" sz="6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Rm</a:t>
            </a:r>
            <a:r>
              <a:rPr lang="pt-BR" sz="6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13.7-8</a:t>
            </a:r>
          </a:p>
        </p:txBody>
      </p:sp>
    </p:spTree>
    <p:extLst>
      <p:ext uri="{BB962C8B-B14F-4D97-AF65-F5344CB8AC3E}">
        <p14:creationId xmlns:p14="http://schemas.microsoft.com/office/powerpoint/2010/main" val="76004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EMPRÉSTIMOS: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6"/>
            <a:ext cx="16725900" cy="10223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dirty="0"/>
              <a:t>A taxa de juros é em função do risco. Quanto maior o risco, maior é a taxa de juros. </a:t>
            </a: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Empréstimos</a:t>
            </a:r>
            <a:r>
              <a:rPr lang="pt-BR" sz="5600" b="1" dirty="0"/>
              <a:t> não possuem destinação específica (serve para pagar diversas despesas) e </a:t>
            </a:r>
            <a:r>
              <a:rPr lang="pt-BR" sz="5600" b="1" u="sng" dirty="0"/>
              <a:t>financiamentos</a:t>
            </a:r>
            <a:r>
              <a:rPr lang="pt-BR" sz="5600" b="1" dirty="0"/>
              <a:t> possuem destinação específica (compra de um carro ou imóvel) e geralmente estes bens garantem o financiamento. 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</p:txBody>
      </p:sp>
    </p:spTree>
    <p:extLst>
      <p:ext uri="{BB962C8B-B14F-4D97-AF65-F5344CB8AC3E}">
        <p14:creationId xmlns:p14="http://schemas.microsoft.com/office/powerpoint/2010/main" val="260726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EMPRÉSTIMOS: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6"/>
            <a:ext cx="16725900" cy="10223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CHEQUE ESPECIAL:</a:t>
            </a:r>
            <a:r>
              <a:rPr lang="pt-BR" sz="5600" b="1" dirty="0"/>
              <a:t> </a:t>
            </a:r>
            <a:r>
              <a:rPr lang="pt-BR" sz="5600" dirty="0"/>
              <a:t>Empréstimo agregado a conta corrente pré-aprovado. É o mais prático, mais é um dos mais caros.  Taxa média de juros está em 10,0% ao mês.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CARTÃO DE CRÉDITO:</a:t>
            </a:r>
            <a:r>
              <a:rPr lang="pt-BR" sz="5600" b="1" dirty="0"/>
              <a:t> </a:t>
            </a:r>
            <a:r>
              <a:rPr lang="pt-BR" sz="5600" dirty="0"/>
              <a:t>limite de crédito pré-aprovado agregado ao cartão. Utiliza-se o limite ao fazer o pagamento entre o valor mínimo e o valor da fatura. Também é bastante fácil de ser utilizado. Taxa varia de 8 a 15% ao mês.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</p:txBody>
      </p:sp>
    </p:spTree>
    <p:extLst>
      <p:ext uri="{BB962C8B-B14F-4D97-AF65-F5344CB8AC3E}">
        <p14:creationId xmlns:p14="http://schemas.microsoft.com/office/powerpoint/2010/main" val="89439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EMPRÉSTIMOS: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6"/>
            <a:ext cx="16725900" cy="10223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CHEQUE ESPECIAL:</a:t>
            </a:r>
            <a:r>
              <a:rPr lang="pt-BR" sz="5600" b="1" dirty="0"/>
              <a:t> </a:t>
            </a:r>
            <a:r>
              <a:rPr lang="pt-BR" sz="5600" dirty="0"/>
              <a:t>Empréstimo agregado a conta corrente pré-aprovado. É o mais prático, mais é um dos mais caros.  Taxa média de juros está em 10,0% ao mês.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CARTÃO DE CRÉDITO:</a:t>
            </a:r>
            <a:r>
              <a:rPr lang="pt-BR" sz="5600" b="1" dirty="0"/>
              <a:t> </a:t>
            </a:r>
            <a:r>
              <a:rPr lang="pt-BR" sz="5600" dirty="0"/>
              <a:t>limite de crédito pré-aprovado agregado ao cartão. Utiliza-se o limite ao fazer o pagamento entre o valor mínimo e o valor da fatura. Também é bastante fácil de ser utilizado. Taxa varia de 8 a 15% ao mês.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7999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5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EMPRÉSTIMOS: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6"/>
            <a:ext cx="16725900" cy="10223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CREDIÁRIO/FINANCEIRAS:</a:t>
            </a:r>
            <a:r>
              <a:rPr lang="pt-BR" sz="5600" dirty="0"/>
              <a:t> empréstimo parcelado (de 03 até 48 meses), destinados a aquisição de bens. Aprovação do crédito depende do cadastro. Juros elevados, chegam até a 15% ao mês. Juros embutidos na prestação.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CHEQUE PRÉ-DATADO: </a:t>
            </a:r>
            <a:r>
              <a:rPr lang="pt-BR" sz="5600" dirty="0"/>
              <a:t>forma simples de pagamento, depende de disponibilidade de cheque. Geralmente anuncia-se que é “sem juros”, mais os juros estão embutidos no valor da compra. Depende de aprovação prévia.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</p:txBody>
      </p:sp>
    </p:spTree>
    <p:extLst>
      <p:ext uri="{BB962C8B-B14F-4D97-AF65-F5344CB8AC3E}">
        <p14:creationId xmlns:p14="http://schemas.microsoft.com/office/powerpoint/2010/main" val="58271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EMPRÉSTIMOS: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6"/>
            <a:ext cx="16725900" cy="10223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BOLETO/COBRANÇA:</a:t>
            </a:r>
            <a:r>
              <a:rPr lang="pt-BR" sz="5600" dirty="0"/>
              <a:t> para quem não tem restrições, algumas lojas oferecem o parcelamento via boleto bancário. Os juros estão embutidos no valor da compra.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FINANCIAMENTOS DIVERSOS: </a:t>
            </a:r>
            <a:r>
              <a:rPr lang="pt-BR" sz="5600" dirty="0"/>
              <a:t>geralmente utilizados para aquisição de veículos ou casa própria. Pagamento no longo prazo. Bens garantem o financiamento (alienação). Juros mais em conta, variam de 2% a 3,5% ao mês.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</p:txBody>
      </p:sp>
    </p:spTree>
    <p:extLst>
      <p:ext uri="{BB962C8B-B14F-4D97-AF65-F5344CB8AC3E}">
        <p14:creationId xmlns:p14="http://schemas.microsoft.com/office/powerpoint/2010/main" val="90628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EMPRÉSTIMOS: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6"/>
            <a:ext cx="16725900" cy="10604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EMPRÉSTIMO CONSIGNADO:</a:t>
            </a:r>
            <a:r>
              <a:rPr lang="pt-BR" sz="5600" dirty="0"/>
              <a:t> empréstimo parcelado descontado na folha de pagamento, em até 36 meses. Atualmente possui uma das menores taxas de juros. Varia conforme o prazo: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dirty="0"/>
              <a:t>Até 06 meses = 1,35% </a:t>
            </a:r>
            <a:r>
              <a:rPr lang="pt-BR" sz="5600" dirty="0" err="1"/>
              <a:t>a.m.</a:t>
            </a:r>
            <a:r>
              <a:rPr lang="pt-BR" sz="5600" dirty="0"/>
              <a:t> Até 12 meses = 1,90%. Até 24 meses = 2,20%. Até 36 meses = 2,50% ao mês.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dirty="0">
                <a:solidFill>
                  <a:srgbClr val="FFFF00"/>
                </a:solidFill>
              </a:rPr>
              <a:t>É A MELHOR TAXADE JUROS PARA O TRABALHADOR.</a:t>
            </a:r>
          </a:p>
        </p:txBody>
      </p:sp>
    </p:spTree>
    <p:extLst>
      <p:ext uri="{BB962C8B-B14F-4D97-AF65-F5344CB8AC3E}">
        <p14:creationId xmlns:p14="http://schemas.microsoft.com/office/powerpoint/2010/main" val="200860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ELIMINANDO DÍVIDAS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dívida?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Dívida é o dinheiro que devemos a outros, por termos pedido emprestado (empréstimos) ou por ter comprado coisas à prazo ou em prestações, com uma promessa de que reembolsaremos o dinheiro depois.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uma pessoa entra em dívida?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Normalmente entramos em dívida quando gastamos mais dinheiro do que ganhamos ou compramos algo sem pagar imediatamente por isto.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gastamos mais do que ganhamos, contraímos uma dívida.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ganhamos mais do que gastamos, temos uma poupança.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038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ELIMINANDO DÍVIDAS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t-BR" smtClean="0"/>
              <a:t>QUEM POSSUI DÍVIDAS PAGA JUROS</a:t>
            </a:r>
          </a:p>
          <a:p>
            <a:pPr algn="ctr" eaLnBrk="1" hangingPunct="1">
              <a:defRPr/>
            </a:pPr>
            <a:endParaRPr lang="pt-BR" smtClean="0"/>
          </a:p>
          <a:p>
            <a:pPr algn="ctr" eaLnBrk="1" hangingPunct="1">
              <a:defRPr/>
            </a:pPr>
            <a:endParaRPr lang="pt-BR" smtClean="0"/>
          </a:p>
          <a:p>
            <a:pPr algn="ctr" eaLnBrk="1" hangingPunct="1">
              <a:defRPr/>
            </a:pPr>
            <a:endParaRPr lang="pt-BR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pt-BR" sz="8000"/>
              <a:t>Definição de juros: custo da impaciência.</a:t>
            </a:r>
          </a:p>
        </p:txBody>
      </p:sp>
    </p:spTree>
    <p:extLst>
      <p:ext uri="{BB962C8B-B14F-4D97-AF65-F5344CB8AC3E}">
        <p14:creationId xmlns:p14="http://schemas.microsoft.com/office/powerpoint/2010/main" val="11315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ELIMINANDO DÍVIDAS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00400"/>
            <a:ext cx="16459200" cy="970597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Quais tipos de dívida contraímos?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Educação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Compra da casa própria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Empréstimo Empresarial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Gastos de Emergência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Médico / Saúde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Financiamento de Carro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Eletrodomésticos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Roupas / Sapatos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Presentes de Natal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Comida / Mantimentos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Instituições Financeiras (bancos, financeiras, consórcios, </a:t>
            </a:r>
            <a:r>
              <a:rPr lang="pt-BR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etc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76856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ELIMINANDO DÍVIDAS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825751"/>
            <a:ext cx="16459200" cy="10369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5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6 passos para eliminar dívidas: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5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1:Tome a atitude de mudar;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2: Prepare um orçamento;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3: Liste as dívidas;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4: Priorize o pagamento das dívidas  com maiores juros;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5: Procure abater as dívidas com férias e 13º salário.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6: Crie um excedente gastando menos / ganhando mais (trabalho extra).</a:t>
            </a:r>
          </a:p>
        </p:txBody>
      </p:sp>
    </p:spTree>
    <p:extLst>
      <p:ext uri="{BB962C8B-B14F-4D97-AF65-F5344CB8AC3E}">
        <p14:creationId xmlns:p14="http://schemas.microsoft.com/office/powerpoint/2010/main" val="171030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ELIMINANDO DÍVIDAS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825751"/>
            <a:ext cx="16802100" cy="10318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5600" dirty="0"/>
              <a:t>Você utiliza R$ 500,00 de cheque especial ou cartão = R$ 50,00 por mês de juros (juros de 10% ao mês). Em um ano você paga R$ 600,00 de juros (12 x R$ 50,00) e a dívida continua em R$ 500,00.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dirty="0"/>
              <a:t>R$ 500,00 de empréstimo em consignação = 12 x de R$ 46,99 (juros de 1,9% ao mês). Em um ano você paga R$ 63,88 de juros, fica sem a dívida de R$ 500,00 e ainda economiza R$ 536,12 de juros.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dirty="0"/>
              <a:t>Observe que o valor da prestação é quase o mesmo do valor mensal dos juros.</a:t>
            </a:r>
          </a:p>
        </p:txBody>
      </p:sp>
    </p:spTree>
    <p:extLst>
      <p:ext uri="{BB962C8B-B14F-4D97-AF65-F5344CB8AC3E}">
        <p14:creationId xmlns:p14="http://schemas.microsoft.com/office/powerpoint/2010/main" val="268523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ELIMINANDO DÍVIDAS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 smtClean="0"/>
              <a:t>FUJA DO CHEQUE ESPECIAL, CARTÃO DE CRÉDITO E FINANCEIRAS = JUROS ELEVADOS.</a:t>
            </a:r>
          </a:p>
          <a:p>
            <a:pPr eaLnBrk="1" hangingPunct="1">
              <a:defRPr/>
            </a:pPr>
            <a:endParaRPr lang="pt-BR" dirty="0" smtClean="0"/>
          </a:p>
          <a:p>
            <a:pPr eaLnBrk="1" hangingPunct="1">
              <a:defRPr/>
            </a:pPr>
            <a:r>
              <a:rPr lang="pt-BR" dirty="0" smtClean="0"/>
              <a:t>PREFIRA EMPRÉSTIMOS CONSIGNADOS </a:t>
            </a:r>
            <a:r>
              <a:rPr lang="pt-BR" dirty="0" smtClean="0"/>
              <a:t>OU FINANCIAMENTOS = JUROS MAIS </a:t>
            </a:r>
            <a:r>
              <a:rPr lang="pt-BR" dirty="0" smtClean="0"/>
              <a:t>BAIXOS.</a:t>
            </a:r>
          </a:p>
        </p:txBody>
      </p:sp>
    </p:spTree>
    <p:extLst>
      <p:ext uri="{BB962C8B-B14F-4D97-AF65-F5344CB8AC3E}">
        <p14:creationId xmlns:p14="http://schemas.microsoft.com/office/powerpoint/2010/main" val="42561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COMPRAR A PRAZO OU A VISTA?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mtClean="0"/>
              <a:t>Qual os juros cobrados pela loja no parcelamento?</a:t>
            </a:r>
          </a:p>
          <a:p>
            <a:pPr eaLnBrk="1" hangingPunct="1">
              <a:defRPr/>
            </a:pPr>
            <a:r>
              <a:rPr lang="pt-BR" smtClean="0"/>
              <a:t>Qual o desconto seu eu pagar a vista?</a:t>
            </a:r>
          </a:p>
          <a:p>
            <a:pPr eaLnBrk="1" hangingPunct="1">
              <a:defRPr/>
            </a:pPr>
            <a:r>
              <a:rPr lang="pt-BR" smtClean="0"/>
              <a:t>Se o desconto for maior que os juros de um empréstimo é melhor pegar o dinheiro emprestado e fazer a compra à vista. </a:t>
            </a:r>
          </a:p>
        </p:txBody>
      </p:sp>
    </p:spTree>
    <p:extLst>
      <p:ext uri="{BB962C8B-B14F-4D97-AF65-F5344CB8AC3E}">
        <p14:creationId xmlns:p14="http://schemas.microsoft.com/office/powerpoint/2010/main" val="344493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ALUGUEL X FINANCIAMENTO DE CASA PRÓPRIA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00401"/>
            <a:ext cx="16459200" cy="9848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dirty="0" smtClean="0"/>
              <a:t>Aluguel: no final você não tem nada.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pt-BR" dirty="0" smtClean="0"/>
              <a:t>Financiamento: no final o imóvel é seu.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pt-BR" dirty="0" smtClean="0"/>
              <a:t>Tente buscar um financiamento compatível com o valor do aluguel. Mesmo que o prazo de pagamento seja longo, é melhor o financiamento do que pagar aluguel toda a vida.</a:t>
            </a:r>
          </a:p>
        </p:txBody>
      </p:sp>
    </p:spTree>
    <p:extLst>
      <p:ext uri="{BB962C8B-B14F-4D97-AF65-F5344CB8AC3E}">
        <p14:creationId xmlns:p14="http://schemas.microsoft.com/office/powerpoint/2010/main" val="1319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627" y="3000377"/>
            <a:ext cx="17430750" cy="10001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Gastador exagerado x poupador exagerado.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6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Gastador</a:t>
            </a:r>
            <a:r>
              <a:rPr lang="pt-BR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sofre com as dívidas e aborrecimentos.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6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Poupador</a:t>
            </a:r>
            <a:r>
              <a:rPr lang="pt-BR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só pensar em guardar,  não vive e quando já tem o bastante, está velho e não “curtiu” a vida.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title"/>
          </p:nvPr>
        </p:nvSpPr>
        <p:spPr>
          <a:xfrm>
            <a:off x="714376" y="285751"/>
            <a:ext cx="17002124" cy="2279650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PROCURE SEMPRE O EQUILÍBRIO</a:t>
            </a:r>
            <a:endParaRPr lang="pt-BR" sz="8000" dirty="0"/>
          </a:p>
        </p:txBody>
      </p:sp>
    </p:spTree>
    <p:extLst>
      <p:ext uri="{BB962C8B-B14F-4D97-AF65-F5344CB8AC3E}">
        <p14:creationId xmlns:p14="http://schemas.microsoft.com/office/powerpoint/2010/main" val="171890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7700" y="3832227"/>
            <a:ext cx="16703676" cy="9505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Maturidade financeira pode ser definida com a capacidade de </a:t>
            </a:r>
            <a:r>
              <a:rPr lang="pt-BR" sz="72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adiar os desejos de agora </a:t>
            </a:r>
            <a:r>
              <a:rPr lang="pt-BR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função de </a:t>
            </a:r>
            <a:r>
              <a:rPr lang="pt-BR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futuros benefícios</a:t>
            </a:r>
            <a:r>
              <a:rPr lang="pt-BR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Fonte: Cássia Aquino – www.educaçãofinanceira.com.</a:t>
            </a:r>
            <a:r>
              <a:rPr lang="pt-BR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</a:t>
            </a: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title"/>
          </p:nvPr>
        </p:nvSpPr>
        <p:spPr>
          <a:xfrm>
            <a:off x="2143126" y="555627"/>
            <a:ext cx="13716000" cy="2279650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MATURIDADE FINANCEIRA</a:t>
            </a:r>
            <a:endParaRPr lang="pt-BR" sz="8000" dirty="0"/>
          </a:p>
        </p:txBody>
      </p:sp>
    </p:spTree>
    <p:extLst>
      <p:ext uri="{BB962C8B-B14F-4D97-AF65-F5344CB8AC3E}">
        <p14:creationId xmlns:p14="http://schemas.microsoft.com/office/powerpoint/2010/main" val="176719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967" y="-86400"/>
            <a:ext cx="18509932" cy="1388879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F7DC83CA-1FFA-44E6-9809-2187A8D0883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00" y="-86400"/>
            <a:ext cx="18518400" cy="13805575"/>
          </a:xfrm>
          <a:prstGeom prst="rect">
            <a:avLst/>
          </a:prstGeom>
        </p:spPr>
      </p:pic>
      <p:pic>
        <p:nvPicPr>
          <p:cNvPr id="7" name="Imagem 6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2B12E8B1-EB29-4541-9CA1-569EBBB41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84522" y="11620198"/>
            <a:ext cx="1374160" cy="1940635"/>
          </a:xfrm>
          <a:prstGeom prst="rect">
            <a:avLst/>
          </a:prstGeom>
        </p:spPr>
      </p:pic>
      <p:pic>
        <p:nvPicPr>
          <p:cNvPr id="11" name="Gráfico 7">
            <a:extLst>
              <a:ext uri="{FF2B5EF4-FFF2-40B4-BE49-F238E27FC236}">
                <a16:creationId xmlns="" xmlns:a16="http://schemas.microsoft.com/office/drawing/2014/main" id="{E297388B-6158-4B0D-8BE9-1191FF3E7F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24949" y="12146676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82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/>
          <p:cNvGrpSpPr/>
          <p:nvPr/>
        </p:nvGrpSpPr>
        <p:grpSpPr>
          <a:xfrm>
            <a:off x="3878407" y="4194902"/>
            <a:ext cx="10416903" cy="3324667"/>
            <a:chOff x="6424846" y="4641267"/>
            <a:chExt cx="13891013" cy="4433466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30437" y="4641267"/>
              <a:ext cx="8985422" cy="4433466"/>
            </a:xfrm>
            <a:prstGeom prst="rect">
              <a:avLst/>
            </a:prstGeom>
          </p:spPr>
        </p:pic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4846" y="4641267"/>
              <a:ext cx="3137349" cy="4433466"/>
            </a:xfrm>
            <a:prstGeom prst="rect">
              <a:avLst/>
            </a:prstGeom>
          </p:spPr>
        </p:pic>
      </p:grp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956" y="8136538"/>
            <a:ext cx="5477803" cy="387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66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lobo">
  <a:themeElements>
    <a:clrScheme name="Globo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o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o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2228</Words>
  <Application>Microsoft Office PowerPoint</Application>
  <PresentationFormat>Personalizar</PresentationFormat>
  <Paragraphs>243</Paragraphs>
  <Slides>36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Verdana</vt:lpstr>
      <vt:lpstr>Wingdings</vt:lpstr>
      <vt:lpstr>Office Theme</vt:lpstr>
      <vt:lpstr>Globo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AS PRINCIPAIS CONSEQUENCIAS DE UMA FAMÍLIA QUE NÃO TEM UMA BOA SAÚDE FINANCEIRA:</vt:lpstr>
      <vt:lpstr>ALGUNS ENSINAMENTOS BÍBLICOS SOBRE FAMÍLIA E FINANÇAS</vt:lpstr>
      <vt:lpstr>ALGUNS ENSINAMENTOS BÍBLICOS SOBRE FAMÍLIA E FINANÇAS</vt:lpstr>
      <vt:lpstr>ALGUNS ENSINAMENTOS BÍBLICOS SOBRE FAMÍLIA E FINANÇAS</vt:lpstr>
      <vt:lpstr>ALGUNS ENSINAMENTOS BÍBLICOS SOBRE FAMÍLIA E FINANÇAS</vt:lpstr>
      <vt:lpstr>ALGUNS ENSINAMENTOS BÍBLICOS SOBRE FAMÍLIA E FINANÇAS</vt:lpstr>
      <vt:lpstr>ALGUNS ENSINAMENTOS BÍBLICOS SOBRE FAMÍLIA E FINANÇAS</vt:lpstr>
      <vt:lpstr>MUDANÇAS DE COMPORTAMENTO</vt:lpstr>
      <vt:lpstr>MUDANÇAS DE COMPORTAMENTO</vt:lpstr>
      <vt:lpstr>MUDANÇAS DE COMPORTAMENTO</vt:lpstr>
      <vt:lpstr>MUDANÇAS DE COMPORTAMENTO</vt:lpstr>
      <vt:lpstr>MUDANÇAS DE COMPORTAMENTO</vt:lpstr>
      <vt:lpstr>Abordagem bíblica sobre emprestar e tomar emprestado</vt:lpstr>
      <vt:lpstr>PRODUTOS BANCÁRIOS DE EMPRÉSTIMOS:</vt:lpstr>
      <vt:lpstr>PRODUTOS BANCÁRIOS DE EMPRÉSTIMOS:</vt:lpstr>
      <vt:lpstr>PRODUTOS BANCÁRIOS DE EMPRÉSTIMOS:</vt:lpstr>
      <vt:lpstr>PRODUTOS BANCÁRIOS DE EMPRÉSTIMOS:</vt:lpstr>
      <vt:lpstr>PRODUTOS BANCÁRIOS DE EMPRÉSTIMOS:</vt:lpstr>
      <vt:lpstr>PRODUTOS BANCÁRIOS DE EMPRÉSTIMOS:</vt:lpstr>
      <vt:lpstr>ELIMINANDO DÍVIDAS</vt:lpstr>
      <vt:lpstr>ELIMINANDO DÍVIDAS</vt:lpstr>
      <vt:lpstr>ELIMINANDO DÍVIDAS</vt:lpstr>
      <vt:lpstr>ELIMINANDO DÍVIDAS</vt:lpstr>
      <vt:lpstr>ELIMINANDO DÍVIDAS</vt:lpstr>
      <vt:lpstr>ELIMINANDO DÍVIDAS</vt:lpstr>
      <vt:lpstr>COMPRAR A PRAZO OU A VISTA?</vt:lpstr>
      <vt:lpstr>ALUGUEL X FINANCIAMENTO DE CASA PRÓPRIA</vt:lpstr>
      <vt:lpstr>PROCURE SEMPRE O EQUILÍBRIO</vt:lpstr>
      <vt:lpstr>MATURIDADE FINANCEIRA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Baumgratz</dc:creator>
  <cp:lastModifiedBy>usuario</cp:lastModifiedBy>
  <cp:revision>30</cp:revision>
  <dcterms:created xsi:type="dcterms:W3CDTF">2020-01-10T23:44:07Z</dcterms:created>
  <dcterms:modified xsi:type="dcterms:W3CDTF">2020-01-30T15:53:00Z</dcterms:modified>
</cp:coreProperties>
</file>