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429" r:id="rId3"/>
    <p:sldId id="447" r:id="rId4"/>
    <p:sldId id="448" r:id="rId5"/>
    <p:sldId id="434" r:id="rId6"/>
    <p:sldId id="433" r:id="rId7"/>
    <p:sldId id="468" r:id="rId8"/>
    <p:sldId id="445" r:id="rId9"/>
    <p:sldId id="462" r:id="rId10"/>
    <p:sldId id="467" r:id="rId11"/>
    <p:sldId id="461" r:id="rId12"/>
    <p:sldId id="417" r:id="rId13"/>
    <p:sldId id="446" r:id="rId14"/>
    <p:sldId id="427" r:id="rId15"/>
    <p:sldId id="432" r:id="rId16"/>
    <p:sldId id="464" r:id="rId17"/>
    <p:sldId id="466" r:id="rId18"/>
    <p:sldId id="420" r:id="rId19"/>
    <p:sldId id="451" r:id="rId20"/>
    <p:sldId id="393" r:id="rId21"/>
    <p:sldId id="390" r:id="rId22"/>
    <p:sldId id="458" r:id="rId23"/>
    <p:sldId id="457" r:id="rId24"/>
    <p:sldId id="459" r:id="rId25"/>
    <p:sldId id="470" r:id="rId26"/>
    <p:sldId id="471" r:id="rId27"/>
    <p:sldId id="472" r:id="rId28"/>
    <p:sldId id="469" r:id="rId29"/>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84807"/>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6554" autoAdjust="0"/>
  </p:normalViewPr>
  <p:slideViewPr>
    <p:cSldViewPr>
      <p:cViewPr varScale="1">
        <p:scale>
          <a:sx n="73" d="100"/>
          <a:sy n="73" d="100"/>
        </p:scale>
        <p:origin x="-738" y="-10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8BE0AE0-7FBF-4941-AF52-FFA1F3249802}" type="datetimeFigureOut">
              <a:rPr lang="pt-BR" smtClean="0"/>
              <a:pPr/>
              <a:t>23/08/2014</a:t>
            </a:fld>
            <a:endParaRPr lang="pt-BR"/>
          </a:p>
        </p:txBody>
      </p:sp>
      <p:sp>
        <p:nvSpPr>
          <p:cNvPr id="4" name="Espaço Reservado para Rodapé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3372E39-9DF7-43EA-B0CC-2A70E6A63F20}" type="slidenum">
              <a:rPr lang="pt-BR" smtClean="0"/>
              <a:pPr/>
              <a:t>‹nº›</a:t>
            </a:fld>
            <a:endParaRPr lang="pt-B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C4CB19-BC7E-41AC-8353-225A4B994D18}" type="datetimeFigureOut">
              <a:rPr lang="pt-BR" smtClean="0"/>
              <a:pPr/>
              <a:t>23/08/2014</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0E6E98-C13A-4B00-B817-13A06EAE9682}" type="slidenum">
              <a:rPr lang="pt-BR" smtClean="0"/>
              <a:pPr/>
              <a:t>‹nº›</a:t>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1</a:t>
            </a:fld>
            <a:endParaRPr lang="pt-B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a:buFontTx/>
              <a:buNone/>
            </a:pPr>
            <a:r>
              <a:rPr lang="pt-BR" b="1" dirty="0" smtClean="0"/>
              <a:t>Algumas</a:t>
            </a:r>
            <a:r>
              <a:rPr lang="pt-BR" b="1" baseline="0" dirty="0" smtClean="0"/>
              <a:t> respostas obtidas na internet (</a:t>
            </a:r>
            <a:r>
              <a:rPr lang="pt-BR" b="1" baseline="0" dirty="0" err="1" smtClean="0"/>
              <a:t>br.answer.yahoo</a:t>
            </a:r>
            <a:r>
              <a:rPr lang="pt-BR" b="1" baseline="0" dirty="0" smtClean="0"/>
              <a:t>)</a:t>
            </a:r>
            <a:endParaRPr lang="pt-BR" b="1" dirty="0" smtClean="0"/>
          </a:p>
          <a:p>
            <a:pPr>
              <a:buFontTx/>
              <a:buChar char="-"/>
            </a:pPr>
            <a:r>
              <a:rPr lang="pt-BR" dirty="0" smtClean="0"/>
              <a:t>A vida não tem sentido algum, essa é a verdade.</a:t>
            </a:r>
          </a:p>
          <a:p>
            <a:pPr>
              <a:buFontTx/>
              <a:buChar char="-"/>
            </a:pPr>
            <a:r>
              <a:rPr lang="pt-BR" dirty="0" smtClean="0"/>
              <a:t> O sentido está em realizarmos nossos objetivos.</a:t>
            </a:r>
          </a:p>
          <a:p>
            <a:pPr>
              <a:buFontTx/>
              <a:buChar char="-"/>
            </a:pPr>
            <a:r>
              <a:rPr lang="pt-BR" dirty="0" smtClean="0"/>
              <a:t> O sentido da vida depende dos olhos de quem responde essa pergunta.</a:t>
            </a:r>
          </a:p>
          <a:p>
            <a:pPr>
              <a:buFontTx/>
              <a:buChar char="-"/>
            </a:pPr>
            <a:r>
              <a:rPr lang="pt-BR" dirty="0" smtClean="0"/>
              <a:t> Não há sentido para a vida + todos somos covarde o bastante para não ver isso.</a:t>
            </a:r>
          </a:p>
          <a:p>
            <a:pPr>
              <a:buFontTx/>
              <a:buChar char="-"/>
            </a:pPr>
            <a:r>
              <a:rPr lang="pt-BR" dirty="0" smtClean="0"/>
              <a:t> Realizar os seus sonhos, “curtir” a vida.</a:t>
            </a:r>
          </a:p>
          <a:p>
            <a:pPr>
              <a:buFontTx/>
              <a:buChar char="-"/>
            </a:pPr>
            <a:r>
              <a:rPr lang="pt-BR" dirty="0" smtClean="0"/>
              <a:t> Não vejo sentido, nascer crescer casar ter filhos e morrer!</a:t>
            </a:r>
          </a:p>
          <a:p>
            <a:pPr>
              <a:buFontTx/>
              <a:buChar char="-"/>
            </a:pPr>
            <a:r>
              <a:rPr lang="pt-BR" dirty="0" smtClean="0"/>
              <a:t> Eu vivo por viver.</a:t>
            </a:r>
          </a:p>
          <a:p>
            <a:pPr>
              <a:buFontTx/>
              <a:buNone/>
            </a:pPr>
            <a:r>
              <a:rPr lang="pt-BR" dirty="0" smtClean="0"/>
              <a:t>- Evitar a morte o máximo possível.</a:t>
            </a:r>
          </a:p>
          <a:p>
            <a:pPr>
              <a:buFontTx/>
              <a:buChar char="-"/>
            </a:pPr>
            <a:r>
              <a:rPr lang="pt-BR" dirty="0" smtClean="0"/>
              <a:t> Evoluir...</a:t>
            </a:r>
          </a:p>
          <a:p>
            <a:pPr>
              <a:buFontTx/>
              <a:buNone/>
            </a:pPr>
            <a:r>
              <a:rPr lang="pt-BR" dirty="0" smtClean="0"/>
              <a:t>- É a busca pelo saber,a busca da felicidade...</a:t>
            </a:r>
          </a:p>
          <a:p>
            <a:pPr>
              <a:buFontTx/>
              <a:buChar char="-"/>
            </a:pPr>
            <a:r>
              <a:rPr lang="pt-BR" dirty="0" smtClean="0"/>
              <a:t> A vida não tem sentido, as pessoas dão o sentido que querem pra ela (ou não).</a:t>
            </a:r>
          </a:p>
          <a:p>
            <a:pPr>
              <a:buFontTx/>
              <a:buChar char="-"/>
            </a:pPr>
            <a:r>
              <a:rPr lang="pt-BR" dirty="0" smtClean="0"/>
              <a:t> Cada pessoa da o seu próprio sentido para a sua vida.</a:t>
            </a:r>
          </a:p>
          <a:p>
            <a:pPr lvl="0"/>
            <a:r>
              <a:rPr lang="pt-BR" dirty="0" smtClean="0">
                <a:solidFill>
                  <a:prstClr val="black"/>
                </a:solidFill>
              </a:rPr>
              <a:t>- Nascer, reproduzir, escrever um livro, plantar uma árvore, morrer e virar adubo para a árvore.</a:t>
            </a:r>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18</a:t>
            </a:fld>
            <a:endParaRPr lang="pt-B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Essa seria uma receita para uma personalidade</a:t>
            </a:r>
            <a:r>
              <a:rPr lang="pt-BR" baseline="0" dirty="0" smtClean="0"/>
              <a:t> sem rosto? Pelo contrário, como ressaltou C. S. Lewis: “quanto mais nós tirarmos o que nos chamamos de nós mesmos do caminho e permitirmos que ele tome conta, mais verdadeiramente nos tornamos nós mesmos”.</a:t>
            </a:r>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20</a:t>
            </a:fld>
            <a:endParaRPr lang="pt-B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É a vontade de Deus para com todo o seu povo em geral, em todas as épocas (não só nesta vida como também na eternidade): </a:t>
            </a:r>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21</a:t>
            </a:fld>
            <a:endParaRPr lang="pt-B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É a vontade de Deus para com todo o seu povo em geral, em todas as épocas (não só nesta vida como também na eternidade): </a:t>
            </a:r>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22</a:t>
            </a:fld>
            <a:endParaRPr lang="pt-B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smtClean="0"/>
              <a:t>É a vontade de Deus para com todo o seu povo em geral, em todas as épocas (não só nesta vida como também na eternidade): </a:t>
            </a:r>
            <a:endParaRPr lang="pt-BR" dirty="0"/>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23</a:t>
            </a:fld>
            <a:endParaRPr lang="pt-B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a:buFontTx/>
              <a:buNone/>
            </a:pPr>
            <a:r>
              <a:rPr lang="pt-BR" b="1" dirty="0" smtClean="0"/>
              <a:t>Algumas</a:t>
            </a:r>
            <a:r>
              <a:rPr lang="pt-BR" b="1" baseline="0" dirty="0" smtClean="0"/>
              <a:t> respostas obtidas na internet (</a:t>
            </a:r>
            <a:r>
              <a:rPr lang="pt-BR" b="1" baseline="0" dirty="0" err="1" smtClean="0"/>
              <a:t>br.answer.yahoo</a:t>
            </a:r>
            <a:r>
              <a:rPr lang="pt-BR" b="1" baseline="0" dirty="0" smtClean="0"/>
              <a:t>)</a:t>
            </a:r>
            <a:endParaRPr lang="pt-BR" b="1" dirty="0" smtClean="0"/>
          </a:p>
          <a:p>
            <a:pPr>
              <a:buFontTx/>
              <a:buChar char="-"/>
            </a:pPr>
            <a:r>
              <a:rPr lang="pt-BR" dirty="0" smtClean="0"/>
              <a:t>A vida não tem sentido algum, essa é a verdade.</a:t>
            </a:r>
          </a:p>
          <a:p>
            <a:pPr>
              <a:buFontTx/>
              <a:buChar char="-"/>
            </a:pPr>
            <a:r>
              <a:rPr lang="pt-BR" dirty="0" smtClean="0"/>
              <a:t> O sentido está em realizarmos nossos objetivos.</a:t>
            </a:r>
          </a:p>
          <a:p>
            <a:pPr>
              <a:buFontTx/>
              <a:buChar char="-"/>
            </a:pPr>
            <a:r>
              <a:rPr lang="pt-BR" dirty="0" smtClean="0"/>
              <a:t> O sentido da vida depende dos olhos de quem responde essa pergunta.</a:t>
            </a:r>
          </a:p>
          <a:p>
            <a:pPr>
              <a:buFontTx/>
              <a:buChar char="-"/>
            </a:pPr>
            <a:r>
              <a:rPr lang="pt-BR" dirty="0" smtClean="0"/>
              <a:t> Não há sentido para a vida + todos somos covarde o bastante para não ver isso.</a:t>
            </a:r>
          </a:p>
          <a:p>
            <a:pPr>
              <a:buFontTx/>
              <a:buChar char="-"/>
            </a:pPr>
            <a:r>
              <a:rPr lang="pt-BR" dirty="0" smtClean="0"/>
              <a:t> Realizar os seus sonhos, “curtir” a vida.</a:t>
            </a:r>
          </a:p>
          <a:p>
            <a:pPr>
              <a:buFontTx/>
              <a:buChar char="-"/>
            </a:pPr>
            <a:r>
              <a:rPr lang="pt-BR" dirty="0" smtClean="0"/>
              <a:t> Não vejo sentido, nascer crescer casar ter filhos e morrer!</a:t>
            </a:r>
          </a:p>
          <a:p>
            <a:pPr>
              <a:buFontTx/>
              <a:buChar char="-"/>
            </a:pPr>
            <a:r>
              <a:rPr lang="pt-BR" dirty="0" smtClean="0"/>
              <a:t> Eu vivo por viver.</a:t>
            </a:r>
          </a:p>
          <a:p>
            <a:pPr>
              <a:buFontTx/>
              <a:buNone/>
            </a:pPr>
            <a:r>
              <a:rPr lang="pt-BR" dirty="0" smtClean="0"/>
              <a:t>- Evitar a morte o máximo possível.</a:t>
            </a:r>
          </a:p>
          <a:p>
            <a:pPr>
              <a:buFontTx/>
              <a:buChar char="-"/>
            </a:pPr>
            <a:r>
              <a:rPr lang="pt-BR" dirty="0" smtClean="0"/>
              <a:t> Evoluir...</a:t>
            </a:r>
          </a:p>
          <a:p>
            <a:pPr>
              <a:buFontTx/>
              <a:buNone/>
            </a:pPr>
            <a:r>
              <a:rPr lang="pt-BR" dirty="0" smtClean="0"/>
              <a:t>- É a busca pelo saber,a busca da felicidade...</a:t>
            </a:r>
          </a:p>
          <a:p>
            <a:pPr>
              <a:buFontTx/>
              <a:buChar char="-"/>
            </a:pPr>
            <a:r>
              <a:rPr lang="pt-BR" dirty="0" smtClean="0"/>
              <a:t> A vida não tem sentido, as pessoas dão o sentido que querem pra ela (ou não).</a:t>
            </a:r>
          </a:p>
          <a:p>
            <a:pPr>
              <a:buFontTx/>
              <a:buChar char="-"/>
            </a:pPr>
            <a:r>
              <a:rPr lang="pt-BR" dirty="0" smtClean="0"/>
              <a:t> Cada pessoa da o seu próprio sentido para a sua vida.</a:t>
            </a:r>
          </a:p>
          <a:p>
            <a:pPr lvl="0"/>
            <a:r>
              <a:rPr lang="pt-BR" dirty="0" smtClean="0">
                <a:solidFill>
                  <a:prstClr val="black"/>
                </a:solidFill>
              </a:rPr>
              <a:t>- Nascer, reproduzir, escrever um livro, plantar uma árvore, morrer e virar adubo para a árvore.</a:t>
            </a:r>
          </a:p>
        </p:txBody>
      </p:sp>
      <p:sp>
        <p:nvSpPr>
          <p:cNvPr id="4" name="Espaço Reservado para Número de Slide 3"/>
          <p:cNvSpPr>
            <a:spLocks noGrp="1"/>
          </p:cNvSpPr>
          <p:nvPr>
            <p:ph type="sldNum" sz="quarter" idx="10"/>
          </p:nvPr>
        </p:nvSpPr>
        <p:spPr/>
        <p:txBody>
          <a:bodyPr/>
          <a:lstStyle/>
          <a:p>
            <a:fld id="{650E6E98-C13A-4B00-B817-13A06EAE9682}" type="slidenum">
              <a:rPr lang="pt-BR" smtClean="0"/>
              <a:pPr/>
              <a:t>24</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ctrTitle"/>
          </p:nvPr>
        </p:nvSpPr>
        <p:spPr>
          <a:xfrm>
            <a:off x="251520" y="548680"/>
            <a:ext cx="8496944" cy="1470025"/>
          </a:xfrm>
        </p:spPr>
        <p:txBody>
          <a:bodyPr>
            <a:normAutofit/>
          </a:bodyPr>
          <a:lstStyle>
            <a:lvl1pPr>
              <a:defRPr sz="3600" b="1">
                <a:solidFill>
                  <a:schemeClr val="bg1"/>
                </a:solidFill>
                <a:latin typeface="Arial" pitchFamily="34" charset="0"/>
                <a:cs typeface="Arial" pitchFamily="34" charset="0"/>
              </a:defRPr>
            </a:lvl1pPr>
          </a:lstStyle>
          <a:p>
            <a:r>
              <a:rPr lang="pt-BR" dirty="0" smtClean="0"/>
              <a:t>Clique para editar o título mestre</a:t>
            </a:r>
            <a:endParaRPr lang="pt-BR" dirty="0"/>
          </a:p>
        </p:txBody>
      </p:sp>
      <p:sp>
        <p:nvSpPr>
          <p:cNvPr id="3" name="Subtítulo 2"/>
          <p:cNvSpPr>
            <a:spLocks noGrp="1"/>
          </p:cNvSpPr>
          <p:nvPr>
            <p:ph type="subTitle" idx="1"/>
          </p:nvPr>
        </p:nvSpPr>
        <p:spPr>
          <a:xfrm>
            <a:off x="251520" y="3068960"/>
            <a:ext cx="4176464" cy="1872208"/>
          </a:xfrm>
        </p:spPr>
        <p:txBody>
          <a:bodyPr/>
          <a:lstStyle>
            <a:lvl1pPr marL="0" indent="0" algn="ctr">
              <a:buNone/>
              <a:defRPr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dirty="0" smtClean="0"/>
              <a:t>Clique para editar o estilo do subtítulo mestre</a:t>
            </a:r>
            <a:endParaRPr lang="pt-BR" dirty="0"/>
          </a:p>
        </p:txBody>
      </p:sp>
    </p:spTree>
    <p:extLst>
      <p:ext uri="{BB962C8B-B14F-4D97-AF65-F5344CB8AC3E}">
        <p14:creationId xmlns="" xmlns:p14="http://schemas.microsoft.com/office/powerpoint/2010/main" val="329583467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8" name="Título 1"/>
          <p:cNvSpPr>
            <a:spLocks noGrp="1"/>
          </p:cNvSpPr>
          <p:nvPr>
            <p:ph type="ctrTitle"/>
          </p:nvPr>
        </p:nvSpPr>
        <p:spPr>
          <a:xfrm>
            <a:off x="251520" y="548680"/>
            <a:ext cx="8496944" cy="1470025"/>
          </a:xfrm>
        </p:spPr>
        <p:txBody>
          <a:bodyPr>
            <a:normAutofit/>
          </a:bodyPr>
          <a:lstStyle>
            <a:lvl1pPr>
              <a:defRPr sz="3600" b="1">
                <a:solidFill>
                  <a:srgbClr val="984807"/>
                </a:solidFill>
                <a:latin typeface="Arial" pitchFamily="34" charset="0"/>
                <a:cs typeface="Arial" pitchFamily="34" charset="0"/>
              </a:defRPr>
            </a:lvl1pPr>
          </a:lstStyle>
          <a:p>
            <a:r>
              <a:rPr lang="pt-BR" dirty="0" smtClean="0"/>
              <a:t>Clique para editar o título mestre</a:t>
            </a:r>
            <a:endParaRPr lang="pt-BR" dirty="0"/>
          </a:p>
        </p:txBody>
      </p:sp>
      <p:sp>
        <p:nvSpPr>
          <p:cNvPr id="9" name="Subtítulo 2"/>
          <p:cNvSpPr>
            <a:spLocks noGrp="1"/>
          </p:cNvSpPr>
          <p:nvPr>
            <p:ph type="subTitle" idx="1"/>
          </p:nvPr>
        </p:nvSpPr>
        <p:spPr>
          <a:xfrm>
            <a:off x="251520" y="3068960"/>
            <a:ext cx="4176464" cy="1872208"/>
          </a:xfrm>
        </p:spPr>
        <p:txBody>
          <a:bodyPr/>
          <a:lstStyle>
            <a:lvl1pPr marL="0" indent="0" algn="ctr">
              <a:buNone/>
              <a:defRPr b="1">
                <a:solidFill>
                  <a:srgbClr val="98480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dirty="0" smtClean="0"/>
              <a:t>Clique para editar o estilo do subtítulo mestre</a:t>
            </a:r>
            <a:endParaRPr lang="pt-BR" dirty="0"/>
          </a:p>
        </p:txBody>
      </p:sp>
    </p:spTree>
    <p:extLst>
      <p:ext uri="{BB962C8B-B14F-4D97-AF65-F5344CB8AC3E}">
        <p14:creationId xmlns="" xmlns:p14="http://schemas.microsoft.com/office/powerpoint/2010/main" val="397612883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ítulo e conteúdo">
    <p:spTree>
      <p:nvGrpSpPr>
        <p:cNvPr id="1" name=""/>
        <p:cNvGrpSpPr/>
        <p:nvPr/>
      </p:nvGrpSpPr>
      <p:grpSpPr>
        <a:xfrm>
          <a:off x="0" y="0"/>
          <a:ext cx="0" cy="0"/>
          <a:chOff x="0" y="0"/>
          <a:chExt cx="0" cy="0"/>
        </a:xfrm>
      </p:grpSpPr>
      <p:pic>
        <p:nvPicPr>
          <p:cNvPr id="4" name="Imagem 3"/>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p:txBody>
          <a:bodyPr/>
          <a:lstStyle>
            <a:lvl1pPr>
              <a:defRPr b="1">
                <a:solidFill>
                  <a:srgbClr val="984807"/>
                </a:solidFill>
              </a:defRPr>
            </a:lvl1pPr>
          </a:lstStyle>
          <a:p>
            <a:r>
              <a:rPr lang="pt-BR" dirty="0" smtClean="0"/>
              <a:t>Clique para editar o título mestre</a:t>
            </a:r>
            <a:endParaRPr lang="pt-BR" dirty="0"/>
          </a:p>
        </p:txBody>
      </p:sp>
      <p:sp>
        <p:nvSpPr>
          <p:cNvPr id="3" name="Espaço Reservado para Conteúdo 2"/>
          <p:cNvSpPr>
            <a:spLocks noGrp="1"/>
          </p:cNvSpPr>
          <p:nvPr>
            <p:ph idx="1"/>
          </p:nvPr>
        </p:nvSpPr>
        <p:spPr/>
        <p:txBody>
          <a:bodyPr/>
          <a:lstStyle>
            <a:lvl1pPr>
              <a:defRPr>
                <a:solidFill>
                  <a:srgbClr val="984807"/>
                </a:solidFill>
              </a:defRPr>
            </a:lvl1pPr>
            <a:lvl2pPr>
              <a:defRPr>
                <a:solidFill>
                  <a:srgbClr val="984807"/>
                </a:solidFill>
              </a:defRPr>
            </a:lvl2pPr>
            <a:lvl3pPr>
              <a:defRPr>
                <a:solidFill>
                  <a:srgbClr val="984807"/>
                </a:solidFill>
              </a:defRPr>
            </a:lvl3pPr>
            <a:lvl4pPr>
              <a:defRPr>
                <a:solidFill>
                  <a:srgbClr val="984807"/>
                </a:solidFill>
              </a:defRPr>
            </a:lvl4pPr>
            <a:lvl5pPr>
              <a:defRPr>
                <a:solidFill>
                  <a:srgbClr val="984807"/>
                </a:solidFill>
              </a:defRPr>
            </a:lvl5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Tree>
    <p:extLst>
      <p:ext uri="{BB962C8B-B14F-4D97-AF65-F5344CB8AC3E}">
        <p14:creationId xmlns="" xmlns:p14="http://schemas.microsoft.com/office/powerpoint/2010/main" val="360308193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ítulo e conteúdo">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806896" y="133832"/>
            <a:ext cx="8229600" cy="1143000"/>
          </a:xfrm>
        </p:spPr>
        <p:txBody>
          <a:bodyPr/>
          <a:lstStyle>
            <a:lvl1pPr>
              <a:defRPr b="1">
                <a:solidFill>
                  <a:srgbClr val="984807"/>
                </a:solidFill>
              </a:defRPr>
            </a:lvl1pPr>
          </a:lstStyle>
          <a:p>
            <a:r>
              <a:rPr lang="pt-BR" dirty="0" smtClean="0"/>
              <a:t>Clique para editar o título mestre</a:t>
            </a:r>
            <a:endParaRPr lang="pt-BR" dirty="0"/>
          </a:p>
        </p:txBody>
      </p:sp>
      <p:sp>
        <p:nvSpPr>
          <p:cNvPr id="3" name="Espaço Reservado para Conteúdo 2"/>
          <p:cNvSpPr>
            <a:spLocks noGrp="1"/>
          </p:cNvSpPr>
          <p:nvPr>
            <p:ph idx="1"/>
          </p:nvPr>
        </p:nvSpPr>
        <p:spPr/>
        <p:txBody>
          <a:bodyPr/>
          <a:lstStyle>
            <a:lvl1pPr>
              <a:defRPr>
                <a:solidFill>
                  <a:srgbClr val="984807"/>
                </a:solidFill>
              </a:defRPr>
            </a:lvl1pPr>
            <a:lvl2pPr>
              <a:defRPr>
                <a:solidFill>
                  <a:srgbClr val="984807"/>
                </a:solidFill>
              </a:defRPr>
            </a:lvl2pPr>
            <a:lvl3pPr>
              <a:defRPr>
                <a:solidFill>
                  <a:srgbClr val="984807"/>
                </a:solidFill>
              </a:defRPr>
            </a:lvl3pPr>
            <a:lvl4pPr>
              <a:defRPr>
                <a:solidFill>
                  <a:srgbClr val="984807"/>
                </a:solidFill>
              </a:defRPr>
            </a:lvl4pPr>
            <a:lvl5pPr>
              <a:defRPr>
                <a:solidFill>
                  <a:srgbClr val="984807"/>
                </a:solidFill>
              </a:defRPr>
            </a:lvl5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Tree>
    <p:extLst>
      <p:ext uri="{BB962C8B-B14F-4D97-AF65-F5344CB8AC3E}">
        <p14:creationId xmlns="" xmlns:p14="http://schemas.microsoft.com/office/powerpoint/2010/main" val="146713645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179512" y="2852935"/>
            <a:ext cx="5688632" cy="1362075"/>
          </a:xfrm>
        </p:spPr>
        <p:txBody>
          <a:bodyPr anchor="t"/>
          <a:lstStyle>
            <a:lvl1pPr algn="l">
              <a:defRPr sz="4000" b="1" cap="all">
                <a:solidFill>
                  <a:srgbClr val="984807"/>
                </a:solidFill>
              </a:defRPr>
            </a:lvl1pPr>
          </a:lstStyle>
          <a:p>
            <a:r>
              <a:rPr lang="pt-BR" dirty="0" smtClean="0"/>
              <a:t>Clique para editar o título mestre</a:t>
            </a:r>
            <a:endParaRPr lang="pt-BR" dirty="0"/>
          </a:p>
        </p:txBody>
      </p:sp>
      <p:sp>
        <p:nvSpPr>
          <p:cNvPr id="3" name="Espaço Reservado para Texto 2"/>
          <p:cNvSpPr>
            <a:spLocks noGrp="1"/>
          </p:cNvSpPr>
          <p:nvPr>
            <p:ph type="body" idx="1"/>
          </p:nvPr>
        </p:nvSpPr>
        <p:spPr>
          <a:xfrm>
            <a:off x="179512" y="4245050"/>
            <a:ext cx="5688632" cy="552102"/>
          </a:xfrm>
        </p:spPr>
        <p:txBody>
          <a:bodyPr anchor="t"/>
          <a:lstStyle>
            <a:lvl1pPr marL="0" indent="0">
              <a:buNone/>
              <a:defRPr sz="2000">
                <a:solidFill>
                  <a:srgbClr val="98480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dirty="0" smtClean="0"/>
              <a:t>Clique para editar o texto mestre</a:t>
            </a:r>
          </a:p>
        </p:txBody>
      </p:sp>
    </p:spTree>
    <p:extLst>
      <p:ext uri="{BB962C8B-B14F-4D97-AF65-F5344CB8AC3E}">
        <p14:creationId xmlns="" xmlns:p14="http://schemas.microsoft.com/office/powerpoint/2010/main" val="353000540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Cabeçalho da Seção">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179512" y="2852935"/>
            <a:ext cx="5688632" cy="1362075"/>
          </a:xfrm>
        </p:spPr>
        <p:txBody>
          <a:bodyPr anchor="t"/>
          <a:lstStyle>
            <a:lvl1pPr algn="l">
              <a:defRPr sz="4000" b="1" cap="all">
                <a:solidFill>
                  <a:srgbClr val="984807"/>
                </a:solidFill>
              </a:defRPr>
            </a:lvl1pPr>
          </a:lstStyle>
          <a:p>
            <a:r>
              <a:rPr lang="pt-BR" dirty="0" smtClean="0"/>
              <a:t>Clique para editar o título mestre</a:t>
            </a:r>
            <a:endParaRPr lang="pt-BR" dirty="0"/>
          </a:p>
        </p:txBody>
      </p:sp>
      <p:sp>
        <p:nvSpPr>
          <p:cNvPr id="3" name="Espaço Reservado para Texto 2"/>
          <p:cNvSpPr>
            <a:spLocks noGrp="1"/>
          </p:cNvSpPr>
          <p:nvPr>
            <p:ph type="body" idx="1"/>
          </p:nvPr>
        </p:nvSpPr>
        <p:spPr>
          <a:xfrm>
            <a:off x="179512" y="4245050"/>
            <a:ext cx="5688632" cy="552102"/>
          </a:xfrm>
        </p:spPr>
        <p:txBody>
          <a:bodyPr anchor="t"/>
          <a:lstStyle>
            <a:lvl1pPr marL="0" indent="0">
              <a:buNone/>
              <a:defRPr sz="2000">
                <a:solidFill>
                  <a:srgbClr val="984807"/>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dirty="0" smtClean="0"/>
              <a:t>Clique para editar o texto mestre</a:t>
            </a:r>
          </a:p>
        </p:txBody>
      </p:sp>
    </p:spTree>
    <p:extLst>
      <p:ext uri="{BB962C8B-B14F-4D97-AF65-F5344CB8AC3E}">
        <p14:creationId xmlns="" xmlns:p14="http://schemas.microsoft.com/office/powerpoint/2010/main" val="270147539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p:txBody>
          <a:bodyPr/>
          <a:lstStyle>
            <a:lvl1pPr>
              <a:defRPr b="1">
                <a:solidFill>
                  <a:srgbClr val="984807"/>
                </a:solidFill>
              </a:defRPr>
            </a:lvl1pPr>
          </a:lstStyle>
          <a:p>
            <a:r>
              <a:rPr lang="pt-BR" dirty="0" smtClean="0"/>
              <a:t>Clique para editar o título mestre</a:t>
            </a:r>
            <a:endParaRPr lang="pt-BR" dirty="0"/>
          </a:p>
        </p:txBody>
      </p:sp>
      <p:sp>
        <p:nvSpPr>
          <p:cNvPr id="3" name="Espaço Reservado para Conteúdo 2"/>
          <p:cNvSpPr>
            <a:spLocks noGrp="1"/>
          </p:cNvSpPr>
          <p:nvPr>
            <p:ph sz="half" idx="1"/>
          </p:nvPr>
        </p:nvSpPr>
        <p:spPr>
          <a:xfrm>
            <a:off x="457200" y="1600200"/>
            <a:ext cx="4038600" cy="4925144"/>
          </a:xfrm>
        </p:spPr>
        <p:txBody>
          <a:bodyPr/>
          <a:lstStyle>
            <a:lvl1pPr>
              <a:defRPr sz="2800">
                <a:solidFill>
                  <a:srgbClr val="984807"/>
                </a:solidFill>
              </a:defRPr>
            </a:lvl1pPr>
            <a:lvl2pPr>
              <a:defRPr sz="2400">
                <a:solidFill>
                  <a:srgbClr val="984807"/>
                </a:solidFill>
              </a:defRPr>
            </a:lvl2pPr>
            <a:lvl3pPr>
              <a:defRPr sz="2000">
                <a:solidFill>
                  <a:srgbClr val="984807"/>
                </a:solidFill>
              </a:defRPr>
            </a:lvl3pPr>
            <a:lvl4pPr>
              <a:defRPr sz="1800">
                <a:solidFill>
                  <a:srgbClr val="984807"/>
                </a:solidFill>
              </a:defRPr>
            </a:lvl4pPr>
            <a:lvl5pPr>
              <a:defRPr sz="1800">
                <a:solidFill>
                  <a:srgbClr val="984807"/>
                </a:solidFill>
              </a:defRPr>
            </a:lvl5pPr>
            <a:lvl6pPr>
              <a:defRPr sz="1800"/>
            </a:lvl6pPr>
            <a:lvl7pPr>
              <a:defRPr sz="1800"/>
            </a:lvl7pPr>
            <a:lvl8pPr>
              <a:defRPr sz="1800"/>
            </a:lvl8pPr>
            <a:lvl9pPr>
              <a:defRPr sz="1800"/>
            </a:lvl9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4" name="Espaço Reservado para Conteúdo 3"/>
          <p:cNvSpPr>
            <a:spLocks noGrp="1"/>
          </p:cNvSpPr>
          <p:nvPr>
            <p:ph sz="half" idx="2"/>
          </p:nvPr>
        </p:nvSpPr>
        <p:spPr>
          <a:xfrm>
            <a:off x="4648200" y="1600200"/>
            <a:ext cx="4038600" cy="4925144"/>
          </a:xfrm>
        </p:spPr>
        <p:txBody>
          <a:bodyPr/>
          <a:lstStyle>
            <a:lvl1pPr>
              <a:defRPr sz="2800">
                <a:solidFill>
                  <a:srgbClr val="984807"/>
                </a:solidFill>
              </a:defRPr>
            </a:lvl1pPr>
            <a:lvl2pPr>
              <a:defRPr sz="2400">
                <a:solidFill>
                  <a:srgbClr val="984807"/>
                </a:solidFill>
              </a:defRPr>
            </a:lvl2pPr>
            <a:lvl3pPr>
              <a:defRPr sz="2000">
                <a:solidFill>
                  <a:srgbClr val="984807"/>
                </a:solidFill>
              </a:defRPr>
            </a:lvl3pPr>
            <a:lvl4pPr>
              <a:defRPr sz="1800">
                <a:solidFill>
                  <a:srgbClr val="984807"/>
                </a:solidFill>
              </a:defRPr>
            </a:lvl4pPr>
            <a:lvl5pPr>
              <a:defRPr sz="1800">
                <a:solidFill>
                  <a:srgbClr val="984807"/>
                </a:solidFill>
              </a:defRPr>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 xmlns:p14="http://schemas.microsoft.com/office/powerpoint/2010/main" val="298370787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Duas Partes de Conteúdo">
    <p:spTree>
      <p:nvGrpSpPr>
        <p:cNvPr id="1" name=""/>
        <p:cNvGrpSpPr/>
        <p:nvPr/>
      </p:nvGrpSpPr>
      <p:grpSpPr>
        <a:xfrm>
          <a:off x="0" y="0"/>
          <a:ext cx="0" cy="0"/>
          <a:chOff x="0" y="0"/>
          <a:chExt cx="0" cy="0"/>
        </a:xfrm>
      </p:grpSpPr>
      <p:pic>
        <p:nvPicPr>
          <p:cNvPr id="6" name="Imagem 5"/>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755576" y="116632"/>
            <a:ext cx="8229600" cy="1143000"/>
          </a:xfrm>
        </p:spPr>
        <p:txBody>
          <a:bodyPr/>
          <a:lstStyle>
            <a:lvl1pPr>
              <a:defRPr b="1">
                <a:solidFill>
                  <a:srgbClr val="984807"/>
                </a:solidFill>
              </a:defRPr>
            </a:lvl1pPr>
          </a:lstStyle>
          <a:p>
            <a:r>
              <a:rPr lang="pt-BR" dirty="0" smtClean="0"/>
              <a:t>Clique para editar o título mestre</a:t>
            </a:r>
            <a:endParaRPr lang="pt-BR" dirty="0"/>
          </a:p>
        </p:txBody>
      </p:sp>
      <p:sp>
        <p:nvSpPr>
          <p:cNvPr id="3" name="Espaço Reservado para Conteúdo 2"/>
          <p:cNvSpPr>
            <a:spLocks noGrp="1"/>
          </p:cNvSpPr>
          <p:nvPr>
            <p:ph sz="half" idx="1"/>
          </p:nvPr>
        </p:nvSpPr>
        <p:spPr>
          <a:xfrm>
            <a:off x="755576" y="1600200"/>
            <a:ext cx="4038600" cy="4925144"/>
          </a:xfrm>
        </p:spPr>
        <p:txBody>
          <a:bodyPr/>
          <a:lstStyle>
            <a:lvl1pPr>
              <a:defRPr sz="2800">
                <a:solidFill>
                  <a:srgbClr val="984807"/>
                </a:solidFill>
              </a:defRPr>
            </a:lvl1pPr>
            <a:lvl2pPr>
              <a:defRPr sz="2400">
                <a:solidFill>
                  <a:srgbClr val="984807"/>
                </a:solidFill>
              </a:defRPr>
            </a:lvl2pPr>
            <a:lvl3pPr>
              <a:defRPr sz="2000">
                <a:solidFill>
                  <a:srgbClr val="984807"/>
                </a:solidFill>
              </a:defRPr>
            </a:lvl3pPr>
            <a:lvl4pPr>
              <a:defRPr sz="1800">
                <a:solidFill>
                  <a:srgbClr val="984807"/>
                </a:solidFill>
              </a:defRPr>
            </a:lvl4pPr>
            <a:lvl5pPr>
              <a:defRPr sz="1800">
                <a:solidFill>
                  <a:srgbClr val="984807"/>
                </a:solidFill>
              </a:defRPr>
            </a:lvl5pPr>
            <a:lvl6pPr>
              <a:defRPr sz="1800"/>
            </a:lvl6pPr>
            <a:lvl7pPr>
              <a:defRPr sz="1800"/>
            </a:lvl7pPr>
            <a:lvl8pPr>
              <a:defRPr sz="1800"/>
            </a:lvl8pPr>
            <a:lvl9pPr>
              <a:defRPr sz="1800"/>
            </a:lvl9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
        <p:nvSpPr>
          <p:cNvPr id="4" name="Espaço Reservado para Conteúdo 3"/>
          <p:cNvSpPr>
            <a:spLocks noGrp="1"/>
          </p:cNvSpPr>
          <p:nvPr>
            <p:ph sz="half" idx="2"/>
          </p:nvPr>
        </p:nvSpPr>
        <p:spPr>
          <a:xfrm>
            <a:off x="4946576" y="1600200"/>
            <a:ext cx="4038600" cy="4925144"/>
          </a:xfrm>
        </p:spPr>
        <p:txBody>
          <a:bodyPr/>
          <a:lstStyle>
            <a:lvl1pPr>
              <a:defRPr sz="2800">
                <a:solidFill>
                  <a:srgbClr val="984807"/>
                </a:solidFill>
              </a:defRPr>
            </a:lvl1pPr>
            <a:lvl2pPr>
              <a:defRPr sz="2400">
                <a:solidFill>
                  <a:srgbClr val="984807"/>
                </a:solidFill>
              </a:defRPr>
            </a:lvl2pPr>
            <a:lvl3pPr>
              <a:defRPr sz="2000">
                <a:solidFill>
                  <a:srgbClr val="984807"/>
                </a:solidFill>
              </a:defRPr>
            </a:lvl3pPr>
            <a:lvl4pPr>
              <a:defRPr sz="1800">
                <a:solidFill>
                  <a:srgbClr val="984807"/>
                </a:solidFill>
              </a:defRPr>
            </a:lvl4pPr>
            <a:lvl5pPr>
              <a:defRPr sz="1800">
                <a:solidFill>
                  <a:srgbClr val="984807"/>
                </a:solidFill>
              </a:defRPr>
            </a:lvl5pPr>
            <a:lvl6pPr>
              <a:defRPr sz="1800"/>
            </a:lvl6pPr>
            <a:lvl7pPr>
              <a:defRPr sz="1800"/>
            </a:lvl7pPr>
            <a:lvl8pPr>
              <a:defRPr sz="1800"/>
            </a:lvl8pPr>
            <a:lvl9pPr>
              <a:defRPr sz="1800"/>
            </a:lvl9p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Tree>
    <p:extLst>
      <p:ext uri="{BB962C8B-B14F-4D97-AF65-F5344CB8AC3E}">
        <p14:creationId xmlns="" xmlns:p14="http://schemas.microsoft.com/office/powerpoint/2010/main" val="71940586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p:txBody>
          <a:bodyPr/>
          <a:lstStyle>
            <a:lvl1pPr>
              <a:defRPr b="1">
                <a:solidFill>
                  <a:srgbClr val="984807"/>
                </a:solidFill>
              </a:defRPr>
            </a:lvl1pPr>
          </a:lstStyle>
          <a:p>
            <a:r>
              <a:rPr lang="pt-BR" dirty="0" smtClean="0"/>
              <a:t>Clique para editar o título mestre</a:t>
            </a:r>
            <a:endParaRPr lang="pt-BR" dirty="0"/>
          </a:p>
        </p:txBody>
      </p:sp>
    </p:spTree>
    <p:extLst>
      <p:ext uri="{BB962C8B-B14F-4D97-AF65-F5344CB8AC3E}">
        <p14:creationId xmlns="" xmlns:p14="http://schemas.microsoft.com/office/powerpoint/2010/main" val="331241281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Somente título">
    <p:spTree>
      <p:nvGrpSpPr>
        <p:cNvPr id="1" name=""/>
        <p:cNvGrpSpPr/>
        <p:nvPr/>
      </p:nvGrpSpPr>
      <p:grpSpPr>
        <a:xfrm>
          <a:off x="0" y="0"/>
          <a:ext cx="0" cy="0"/>
          <a:chOff x="0" y="0"/>
          <a:chExt cx="0" cy="0"/>
        </a:xfrm>
      </p:grpSpPr>
      <p:pic>
        <p:nvPicPr>
          <p:cNvPr id="6" name="Imagem 5"/>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p:txBody>
          <a:bodyPr/>
          <a:lstStyle>
            <a:lvl1pPr>
              <a:defRPr b="1">
                <a:solidFill>
                  <a:srgbClr val="984807"/>
                </a:solidFill>
              </a:defRPr>
            </a:lvl1pPr>
          </a:lstStyle>
          <a:p>
            <a:r>
              <a:rPr lang="pt-BR" dirty="0" smtClean="0"/>
              <a:t>Clique para editar o título mestre</a:t>
            </a:r>
            <a:endParaRPr lang="pt-BR" dirty="0"/>
          </a:p>
        </p:txBody>
      </p:sp>
    </p:spTree>
    <p:extLst>
      <p:ext uri="{BB962C8B-B14F-4D97-AF65-F5344CB8AC3E}">
        <p14:creationId xmlns="" xmlns:p14="http://schemas.microsoft.com/office/powerpoint/2010/main" val="71695084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pic>
        <p:nvPicPr>
          <p:cNvPr id="5" name="Imagem 4"/>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389045348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Em branco">
    <p:spTree>
      <p:nvGrpSpPr>
        <p:cNvPr id="1" name=""/>
        <p:cNvGrpSpPr/>
        <p:nvPr/>
      </p:nvGrpSpPr>
      <p:grpSpPr>
        <a:xfrm>
          <a:off x="0" y="0"/>
          <a:ext cx="0" cy="0"/>
          <a:chOff x="0" y="0"/>
          <a:chExt cx="0" cy="0"/>
        </a:xfrm>
      </p:grpSpPr>
      <p:pic>
        <p:nvPicPr>
          <p:cNvPr id="2" name="Imagem 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32024138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457200" y="273050"/>
            <a:ext cx="3008313" cy="1162050"/>
          </a:xfrm>
        </p:spPr>
        <p:txBody>
          <a:bodyPr anchor="b"/>
          <a:lstStyle>
            <a:lvl1pPr algn="l">
              <a:defRPr sz="2000" b="1">
                <a:solidFill>
                  <a:srgbClr val="984807"/>
                </a:solidFill>
              </a:defRPr>
            </a:lvl1pPr>
          </a:lstStyle>
          <a:p>
            <a:r>
              <a:rPr lang="pt-BR" dirty="0" smtClean="0"/>
              <a:t>Clique para editar o título mestre</a:t>
            </a:r>
            <a:endParaRPr lang="pt-BR" dirty="0"/>
          </a:p>
        </p:txBody>
      </p:sp>
      <p:sp>
        <p:nvSpPr>
          <p:cNvPr id="3" name="Espaço Reservado para Conteúdo 2"/>
          <p:cNvSpPr>
            <a:spLocks noGrp="1"/>
          </p:cNvSpPr>
          <p:nvPr>
            <p:ph idx="1"/>
          </p:nvPr>
        </p:nvSpPr>
        <p:spPr>
          <a:xfrm>
            <a:off x="3575050" y="273051"/>
            <a:ext cx="5111750" cy="6252294"/>
          </a:xfrm>
        </p:spPr>
        <p:txBody>
          <a:bodyPr/>
          <a:lstStyle>
            <a:lvl1pPr>
              <a:defRPr sz="3200">
                <a:solidFill>
                  <a:srgbClr val="984807"/>
                </a:solidFill>
              </a:defRPr>
            </a:lvl1pPr>
            <a:lvl2pPr>
              <a:defRPr sz="2800">
                <a:solidFill>
                  <a:srgbClr val="984807"/>
                </a:solidFill>
              </a:defRPr>
            </a:lvl2pPr>
            <a:lvl3pPr>
              <a:defRPr sz="2400">
                <a:solidFill>
                  <a:srgbClr val="984807"/>
                </a:solidFill>
              </a:defRPr>
            </a:lvl3pPr>
            <a:lvl4pPr>
              <a:defRPr sz="2000">
                <a:solidFill>
                  <a:srgbClr val="984807"/>
                </a:solidFill>
              </a:defRPr>
            </a:lvl4pPr>
            <a:lvl5pPr>
              <a:defRPr sz="2000">
                <a:solidFill>
                  <a:srgbClr val="984807"/>
                </a:solidFill>
              </a:defRPr>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5090244"/>
          </a:xfrm>
        </p:spPr>
        <p:txBody>
          <a:bodyPr/>
          <a:lstStyle>
            <a:lvl1pPr marL="0" indent="0">
              <a:buNone/>
              <a:defRPr sz="1400">
                <a:solidFill>
                  <a:srgbClr val="984807"/>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 texto mestre</a:t>
            </a:r>
          </a:p>
        </p:txBody>
      </p:sp>
    </p:spTree>
    <p:extLst>
      <p:ext uri="{BB962C8B-B14F-4D97-AF65-F5344CB8AC3E}">
        <p14:creationId xmlns="" xmlns:p14="http://schemas.microsoft.com/office/powerpoint/2010/main" val="177994958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1_Conteúdo com Legenda">
    <p:spTree>
      <p:nvGrpSpPr>
        <p:cNvPr id="1" name=""/>
        <p:cNvGrpSpPr/>
        <p:nvPr/>
      </p:nvGrpSpPr>
      <p:grpSpPr>
        <a:xfrm>
          <a:off x="0" y="0"/>
          <a:ext cx="0" cy="0"/>
          <a:chOff x="0" y="0"/>
          <a:chExt cx="0" cy="0"/>
        </a:xfrm>
      </p:grpSpPr>
      <p:pic>
        <p:nvPicPr>
          <p:cNvPr id="5" name="Imagem 4"/>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961256" y="-27384"/>
            <a:ext cx="6707088" cy="1018034"/>
          </a:xfrm>
        </p:spPr>
        <p:txBody>
          <a:bodyPr anchor="b"/>
          <a:lstStyle>
            <a:lvl1pPr algn="l">
              <a:defRPr sz="2000" b="1">
                <a:solidFill>
                  <a:srgbClr val="984807"/>
                </a:solidFill>
              </a:defRPr>
            </a:lvl1pPr>
          </a:lstStyle>
          <a:p>
            <a:r>
              <a:rPr lang="pt-BR" dirty="0" smtClean="0"/>
              <a:t>Clique para editar o título mestre</a:t>
            </a:r>
            <a:endParaRPr lang="pt-BR" dirty="0"/>
          </a:p>
        </p:txBody>
      </p:sp>
      <p:sp>
        <p:nvSpPr>
          <p:cNvPr id="3" name="Espaço Reservado para Conteúdo 2"/>
          <p:cNvSpPr>
            <a:spLocks noGrp="1"/>
          </p:cNvSpPr>
          <p:nvPr>
            <p:ph idx="1"/>
          </p:nvPr>
        </p:nvSpPr>
        <p:spPr>
          <a:xfrm>
            <a:off x="3575050" y="1124743"/>
            <a:ext cx="5111750" cy="5400601"/>
          </a:xfrm>
        </p:spPr>
        <p:txBody>
          <a:bodyPr/>
          <a:lstStyle>
            <a:lvl1pPr>
              <a:defRPr sz="3200">
                <a:solidFill>
                  <a:srgbClr val="984807"/>
                </a:solidFill>
              </a:defRPr>
            </a:lvl1pPr>
            <a:lvl2pPr>
              <a:defRPr sz="2800">
                <a:solidFill>
                  <a:srgbClr val="984807"/>
                </a:solidFill>
              </a:defRPr>
            </a:lvl2pPr>
            <a:lvl3pPr>
              <a:defRPr sz="2400">
                <a:solidFill>
                  <a:srgbClr val="984807"/>
                </a:solidFill>
              </a:defRPr>
            </a:lvl3pPr>
            <a:lvl4pPr>
              <a:defRPr sz="2000">
                <a:solidFill>
                  <a:srgbClr val="984807"/>
                </a:solidFill>
              </a:defRPr>
            </a:lvl4pPr>
            <a:lvl5pPr>
              <a:defRPr sz="2000">
                <a:solidFill>
                  <a:srgbClr val="984807"/>
                </a:solidFill>
              </a:defRPr>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971600" y="1124744"/>
            <a:ext cx="2493913" cy="5400600"/>
          </a:xfrm>
        </p:spPr>
        <p:txBody>
          <a:bodyPr/>
          <a:lstStyle>
            <a:lvl1pPr marL="0" indent="0">
              <a:buNone/>
              <a:defRPr sz="1400">
                <a:solidFill>
                  <a:srgbClr val="984807"/>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 texto mestre</a:t>
            </a:r>
          </a:p>
        </p:txBody>
      </p:sp>
    </p:spTree>
    <p:extLst>
      <p:ext uri="{BB962C8B-B14F-4D97-AF65-F5344CB8AC3E}">
        <p14:creationId xmlns="" xmlns:p14="http://schemas.microsoft.com/office/powerpoint/2010/main" val="258479829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1187624" y="4800600"/>
            <a:ext cx="7056784" cy="566738"/>
          </a:xfrm>
        </p:spPr>
        <p:txBody>
          <a:bodyPr anchor="b"/>
          <a:lstStyle>
            <a:lvl1pPr algn="l">
              <a:defRPr sz="2000" b="1">
                <a:solidFill>
                  <a:srgbClr val="984807"/>
                </a:solidFill>
              </a:defRPr>
            </a:lvl1pPr>
          </a:lstStyle>
          <a:p>
            <a:r>
              <a:rPr lang="pt-BR" smtClean="0"/>
              <a:t>Clique para editar o título mestre</a:t>
            </a:r>
            <a:endParaRPr lang="pt-BR"/>
          </a:p>
        </p:txBody>
      </p:sp>
      <p:sp>
        <p:nvSpPr>
          <p:cNvPr id="3" name="Espaço Reservado para Imagem 2"/>
          <p:cNvSpPr>
            <a:spLocks noGrp="1"/>
          </p:cNvSpPr>
          <p:nvPr>
            <p:ph type="pic" idx="1"/>
          </p:nvPr>
        </p:nvSpPr>
        <p:spPr>
          <a:xfrm>
            <a:off x="1187624" y="612775"/>
            <a:ext cx="7056784" cy="4114800"/>
          </a:xfrm>
        </p:spPr>
        <p:txBody>
          <a:bodyPr/>
          <a:lstStyle>
            <a:lvl1pPr marL="0" indent="0">
              <a:buNone/>
              <a:defRPr sz="3200">
                <a:solidFill>
                  <a:srgbClr val="98480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p:cNvSpPr>
            <a:spLocks noGrp="1"/>
          </p:cNvSpPr>
          <p:nvPr>
            <p:ph type="body" sz="half" idx="2"/>
          </p:nvPr>
        </p:nvSpPr>
        <p:spPr>
          <a:xfrm>
            <a:off x="1187624" y="5367338"/>
            <a:ext cx="7056784" cy="804862"/>
          </a:xfrm>
        </p:spPr>
        <p:txBody>
          <a:bodyPr/>
          <a:lstStyle>
            <a:lvl1pPr marL="0" indent="0">
              <a:buNone/>
              <a:defRPr sz="1400">
                <a:solidFill>
                  <a:srgbClr val="984807"/>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Tree>
    <p:extLst>
      <p:ext uri="{BB962C8B-B14F-4D97-AF65-F5344CB8AC3E}">
        <p14:creationId xmlns="" xmlns:p14="http://schemas.microsoft.com/office/powerpoint/2010/main" val="515419905"/>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Imagem com Legenda">
    <p:spTree>
      <p:nvGrpSpPr>
        <p:cNvPr id="1" name=""/>
        <p:cNvGrpSpPr/>
        <p:nvPr/>
      </p:nvGrpSpPr>
      <p:grpSpPr>
        <a:xfrm>
          <a:off x="0" y="0"/>
          <a:ext cx="0" cy="0"/>
          <a:chOff x="0" y="0"/>
          <a:chExt cx="0" cy="0"/>
        </a:xfrm>
      </p:grpSpPr>
      <p:pic>
        <p:nvPicPr>
          <p:cNvPr id="5" name="Imagem 4"/>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ítulo 1"/>
          <p:cNvSpPr>
            <a:spLocks noGrp="1"/>
          </p:cNvSpPr>
          <p:nvPr>
            <p:ph type="title"/>
          </p:nvPr>
        </p:nvSpPr>
        <p:spPr>
          <a:xfrm>
            <a:off x="1043608" y="404664"/>
            <a:ext cx="7056784" cy="566738"/>
          </a:xfrm>
        </p:spPr>
        <p:txBody>
          <a:bodyPr anchor="b"/>
          <a:lstStyle>
            <a:lvl1pPr algn="l">
              <a:defRPr sz="2000" b="1">
                <a:solidFill>
                  <a:srgbClr val="984807"/>
                </a:solidFill>
              </a:defRPr>
            </a:lvl1pPr>
          </a:lstStyle>
          <a:p>
            <a:r>
              <a:rPr lang="pt-BR" dirty="0" smtClean="0"/>
              <a:t>Clique para editar o título mestre</a:t>
            </a:r>
            <a:endParaRPr lang="pt-BR" dirty="0"/>
          </a:p>
        </p:txBody>
      </p:sp>
      <p:sp>
        <p:nvSpPr>
          <p:cNvPr id="3" name="Espaço Reservado para Imagem 2"/>
          <p:cNvSpPr>
            <a:spLocks noGrp="1"/>
          </p:cNvSpPr>
          <p:nvPr>
            <p:ph type="pic" idx="1"/>
          </p:nvPr>
        </p:nvSpPr>
        <p:spPr>
          <a:xfrm>
            <a:off x="1043608" y="2338536"/>
            <a:ext cx="7056784" cy="4114800"/>
          </a:xfrm>
        </p:spPr>
        <p:txBody>
          <a:bodyPr/>
          <a:lstStyle>
            <a:lvl1pPr marL="0" indent="0">
              <a:buNone/>
              <a:defRPr sz="3200">
                <a:solidFill>
                  <a:srgbClr val="984807"/>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p:cNvSpPr>
            <a:spLocks noGrp="1"/>
          </p:cNvSpPr>
          <p:nvPr>
            <p:ph type="body" sz="half" idx="2"/>
          </p:nvPr>
        </p:nvSpPr>
        <p:spPr>
          <a:xfrm>
            <a:off x="1043608" y="971402"/>
            <a:ext cx="7056784" cy="804862"/>
          </a:xfrm>
        </p:spPr>
        <p:txBody>
          <a:bodyPr/>
          <a:lstStyle>
            <a:lvl1pPr marL="0" indent="0">
              <a:buNone/>
              <a:defRPr sz="1400">
                <a:solidFill>
                  <a:srgbClr val="984807"/>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dirty="0" smtClean="0"/>
              <a:t>Clique para editar o texto mestre</a:t>
            </a:r>
          </a:p>
        </p:txBody>
      </p:sp>
    </p:spTree>
    <p:extLst>
      <p:ext uri="{BB962C8B-B14F-4D97-AF65-F5344CB8AC3E}">
        <p14:creationId xmlns="" xmlns:p14="http://schemas.microsoft.com/office/powerpoint/2010/main" val="190437082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 xmlns:p14="http://schemas.microsoft.com/office/powerpoint/2010/main" val="19962339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0" r:id="rId4"/>
    <p:sldLayoutId id="2147483651" r:id="rId5"/>
    <p:sldLayoutId id="2147483665" r:id="rId6"/>
    <p:sldLayoutId id="2147483652" r:id="rId7"/>
    <p:sldLayoutId id="2147483666" r:id="rId8"/>
    <p:sldLayoutId id="2147483654" r:id="rId9"/>
    <p:sldLayoutId id="2147483667" r:id="rId10"/>
    <p:sldLayoutId id="2147483655" r:id="rId11"/>
    <p:sldLayoutId id="2147483662" r:id="rId12"/>
    <p:sldLayoutId id="2147483656" r:id="rId13"/>
    <p:sldLayoutId id="2147483663" r:id="rId14"/>
    <p:sldLayoutId id="2147483657" r:id="rId15"/>
    <p:sldLayoutId id="2147483664" r:id="rId16"/>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ebebd.com/ip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8.jpeg"/><Relationship Id="rId2" Type="http://schemas.openxmlformats.org/officeDocument/2006/relationships/slide" Target="slide25.xml"/><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slide" Target="slide26.xml"/></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hyperlink" Target="http://www.nambla.org/" TargetMode="External"/><Relationship Id="rId7" Type="http://schemas.openxmlformats.org/officeDocument/2006/relationships/image" Target="../media/image11.jpeg"/><Relationship Id="rId2" Type="http://schemas.openxmlformats.org/officeDocument/2006/relationships/hyperlink" Target="http://www.cblf.org/" TargetMode="External"/><Relationship Id="rId1" Type="http://schemas.openxmlformats.org/officeDocument/2006/relationships/slideLayout" Target="../slideLayouts/slideLayout4.xml"/><Relationship Id="rId6" Type="http://schemas.openxmlformats.org/officeDocument/2006/relationships/slide" Target="slide28.xml"/><Relationship Id="rId11" Type="http://schemas.openxmlformats.org/officeDocument/2006/relationships/image" Target="../media/image14.jpeg"/><Relationship Id="rId5" Type="http://schemas.openxmlformats.org/officeDocument/2006/relationships/image" Target="../media/image10.jpeg"/><Relationship Id="rId10" Type="http://schemas.openxmlformats.org/officeDocument/2006/relationships/slide" Target="slide27.xml"/><Relationship Id="rId4" Type="http://schemas.openxmlformats.org/officeDocument/2006/relationships/image" Target="../media/image9.jpeg"/><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normabraga.blogspot.com.br/2006/03/as-origens-do-politicamente-correto.html" TargetMode="External"/><Relationship Id="rId1" Type="http://schemas.openxmlformats.org/officeDocument/2006/relationships/slideLayout" Target="../slideLayouts/slideLayout4.xml"/><Relationship Id="rId4" Type="http://schemas.openxmlformats.org/officeDocument/2006/relationships/hyperlink" Target="http://pt.wikipedia.org/wiki/Antonio_Gramsci"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www.youtube.com/watch?v=LS72CRET9y8"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www.youtube.com/watch?v=jpHKYsrRjaY&amp;feature=youtu.be"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 Target="slide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 Target="slide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 Target="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0" y="1"/>
            <a:ext cx="9144000" cy="980727"/>
          </a:xfrm>
        </p:spPr>
        <p:txBody>
          <a:bodyPr>
            <a:normAutofit/>
          </a:bodyPr>
          <a:lstStyle/>
          <a:p>
            <a:r>
              <a:rPr lang="pt-BR" sz="2800" dirty="0" smtClean="0">
                <a:latin typeface="Calibri" pitchFamily="34" charset="0"/>
              </a:rPr>
              <a:t>A IGREJA E OS DESAFIOS DA PÓS-MODERNIDADE</a:t>
            </a:r>
            <a:endParaRPr lang="pt-BR" sz="2800" dirty="0"/>
          </a:p>
        </p:txBody>
      </p:sp>
      <p:sp>
        <p:nvSpPr>
          <p:cNvPr id="3" name="Subtítulo 2"/>
          <p:cNvSpPr>
            <a:spLocks noGrp="1"/>
          </p:cNvSpPr>
          <p:nvPr>
            <p:ph type="subTitle" idx="1"/>
          </p:nvPr>
        </p:nvSpPr>
        <p:spPr>
          <a:xfrm>
            <a:off x="35496" y="2204864"/>
            <a:ext cx="5904656" cy="2088232"/>
          </a:xfrm>
        </p:spPr>
        <p:txBody>
          <a:bodyPr>
            <a:noAutofit/>
          </a:bodyPr>
          <a:lstStyle/>
          <a:p>
            <a:r>
              <a:rPr lang="pt-BR" sz="6000" dirty="0" smtClean="0"/>
              <a:t>A Imposição da Nova Moralidade</a:t>
            </a:r>
            <a:endParaRPr lang="pt-BR" sz="6000" dirty="0"/>
          </a:p>
        </p:txBody>
      </p:sp>
      <p:sp>
        <p:nvSpPr>
          <p:cNvPr id="4" name="CaixaDeTexto 3"/>
          <p:cNvSpPr txBox="1"/>
          <p:nvPr/>
        </p:nvSpPr>
        <p:spPr>
          <a:xfrm>
            <a:off x="251520" y="5157192"/>
            <a:ext cx="3456384" cy="1015663"/>
          </a:xfrm>
          <a:prstGeom prst="rect">
            <a:avLst/>
          </a:prstGeom>
          <a:noFill/>
        </p:spPr>
        <p:txBody>
          <a:bodyPr wrap="square" rtlCol="0">
            <a:spAutoFit/>
          </a:bodyPr>
          <a:lstStyle/>
          <a:p>
            <a:r>
              <a:rPr lang="pt-BR" sz="2000" b="1" dirty="0" smtClean="0">
                <a:solidFill>
                  <a:schemeClr val="bg1">
                    <a:lumMod val="95000"/>
                  </a:schemeClr>
                </a:solidFill>
              </a:rPr>
              <a:t>Esta aula está no site da EBD:</a:t>
            </a:r>
          </a:p>
          <a:p>
            <a:r>
              <a:rPr lang="pt-BR" sz="2000" dirty="0" smtClean="0">
                <a:hlinkClick r:id="rId3"/>
              </a:rPr>
              <a:t>http://webebd.com/ipn/</a:t>
            </a:r>
            <a:endParaRPr lang="pt-BR" sz="2000" dirty="0" smtClean="0"/>
          </a:p>
          <a:p>
            <a:endParaRPr lang="pt-BR" sz="2000" dirty="0"/>
          </a:p>
        </p:txBody>
      </p:sp>
    </p:spTree>
    <p:extLst>
      <p:ext uri="{BB962C8B-B14F-4D97-AF65-F5344CB8AC3E}">
        <p14:creationId xmlns="" xmlns:p14="http://schemas.microsoft.com/office/powerpoint/2010/main" val="3471342096"/>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lstStyle/>
          <a:p>
            <a:pPr algn="l"/>
            <a:r>
              <a:rPr lang="pt-BR" dirty="0" smtClean="0">
                <a:solidFill>
                  <a:schemeClr val="tx1"/>
                </a:solidFill>
              </a:rPr>
              <a:t>Moralidade	Relativa</a:t>
            </a:r>
            <a:endParaRPr lang="pt-BR" dirty="0">
              <a:solidFill>
                <a:schemeClr val="tx1"/>
              </a:solidFill>
            </a:endParaRPr>
          </a:p>
        </p:txBody>
      </p:sp>
      <p:sp>
        <p:nvSpPr>
          <p:cNvPr id="7" name="CaixaDeTexto 6"/>
          <p:cNvSpPr txBox="1"/>
          <p:nvPr/>
        </p:nvSpPr>
        <p:spPr>
          <a:xfrm>
            <a:off x="1259632" y="1225689"/>
            <a:ext cx="3528392" cy="506292"/>
          </a:xfrm>
          <a:prstGeom prst="rect">
            <a:avLst/>
          </a:prstGeom>
          <a:noFill/>
        </p:spPr>
        <p:txBody>
          <a:bodyPr wrap="square" rtlCol="0">
            <a:spAutoFit/>
          </a:bodyPr>
          <a:lstStyle/>
          <a:p>
            <a:pPr marL="514350" indent="-514350">
              <a:lnSpc>
                <a:spcPct val="150000"/>
              </a:lnSpc>
            </a:pPr>
            <a:r>
              <a:rPr lang="pt-BR" sz="2000" b="1" u="sng" dirty="0" smtClean="0"/>
              <a:t>Perda do valor da vida humana</a:t>
            </a:r>
            <a:endParaRPr lang="pt-BR" sz="2000" u="sng" dirty="0" smtClean="0"/>
          </a:p>
        </p:txBody>
      </p:sp>
      <p:pic>
        <p:nvPicPr>
          <p:cNvPr id="4" name="Imagem 3" descr="bebes.jpg">
            <a:hlinkClick r:id="rId2" action="ppaction://hlinksldjump"/>
          </p:cNvPr>
          <p:cNvPicPr>
            <a:picLocks noChangeAspect="1"/>
          </p:cNvPicPr>
          <p:nvPr/>
        </p:nvPicPr>
        <p:blipFill>
          <a:blip r:embed="rId3" cstate="print"/>
          <a:stretch>
            <a:fillRect/>
          </a:stretch>
        </p:blipFill>
        <p:spPr>
          <a:xfrm>
            <a:off x="1547664" y="1844824"/>
            <a:ext cx="2736304" cy="1908573"/>
          </a:xfrm>
          <a:prstGeom prst="rect">
            <a:avLst/>
          </a:prstGeom>
        </p:spPr>
      </p:pic>
      <p:sp>
        <p:nvSpPr>
          <p:cNvPr id="5" name="CaixaDeTexto 4"/>
          <p:cNvSpPr txBox="1"/>
          <p:nvPr/>
        </p:nvSpPr>
        <p:spPr>
          <a:xfrm>
            <a:off x="2699792" y="3645024"/>
            <a:ext cx="864096" cy="464871"/>
          </a:xfrm>
          <a:prstGeom prst="rect">
            <a:avLst/>
          </a:prstGeom>
          <a:noFill/>
        </p:spPr>
        <p:txBody>
          <a:bodyPr wrap="square" rtlCol="0">
            <a:spAutoFit/>
          </a:bodyPr>
          <a:lstStyle/>
          <a:p>
            <a:pPr marL="514350" indent="-514350">
              <a:lnSpc>
                <a:spcPct val="150000"/>
              </a:lnSpc>
            </a:pPr>
            <a:r>
              <a:rPr lang="pt-BR" b="1" dirty="0" smtClean="0"/>
              <a:t>Aborto</a:t>
            </a:r>
          </a:p>
        </p:txBody>
      </p:sp>
      <p:sp>
        <p:nvSpPr>
          <p:cNvPr id="6" name="CaixaDeTexto 5"/>
          <p:cNvSpPr txBox="1"/>
          <p:nvPr/>
        </p:nvSpPr>
        <p:spPr>
          <a:xfrm>
            <a:off x="1187624" y="6165304"/>
            <a:ext cx="1224136" cy="507831"/>
          </a:xfrm>
          <a:prstGeom prst="rect">
            <a:avLst/>
          </a:prstGeom>
          <a:noFill/>
        </p:spPr>
        <p:txBody>
          <a:bodyPr wrap="square" rtlCol="0">
            <a:spAutoFit/>
          </a:bodyPr>
          <a:lstStyle/>
          <a:p>
            <a:pPr marL="514350" indent="-514350">
              <a:lnSpc>
                <a:spcPct val="150000"/>
              </a:lnSpc>
            </a:pPr>
            <a:r>
              <a:rPr lang="pt-BR" b="1" dirty="0" smtClean="0"/>
              <a:t>Eutanásia</a:t>
            </a:r>
          </a:p>
        </p:txBody>
      </p:sp>
      <p:sp>
        <p:nvSpPr>
          <p:cNvPr id="9" name="CaixaDeTexto 8"/>
          <p:cNvSpPr txBox="1"/>
          <p:nvPr/>
        </p:nvSpPr>
        <p:spPr>
          <a:xfrm>
            <a:off x="5292080" y="6211669"/>
            <a:ext cx="2304256" cy="646331"/>
          </a:xfrm>
          <a:prstGeom prst="rect">
            <a:avLst/>
          </a:prstGeom>
          <a:noFill/>
        </p:spPr>
        <p:txBody>
          <a:bodyPr wrap="square" rtlCol="0">
            <a:spAutoFit/>
          </a:bodyPr>
          <a:lstStyle/>
          <a:p>
            <a:pPr algn="ctr"/>
            <a:r>
              <a:rPr lang="pt-BR" b="1" dirty="0" smtClean="0"/>
              <a:t>Banalização da </a:t>
            </a:r>
            <a:r>
              <a:rPr lang="pt-BR" b="1" dirty="0" smtClean="0"/>
              <a:t>Violência</a:t>
            </a:r>
          </a:p>
        </p:txBody>
      </p:sp>
      <p:pic>
        <p:nvPicPr>
          <p:cNvPr id="10" name="Imagem 9" descr="etuanasia.jpg">
            <a:hlinkClick r:id="rId4" action="ppaction://hlinksldjump"/>
          </p:cNvPr>
          <p:cNvPicPr>
            <a:picLocks noChangeAspect="1"/>
          </p:cNvPicPr>
          <p:nvPr/>
        </p:nvPicPr>
        <p:blipFill>
          <a:blip r:embed="rId5" cstate="print"/>
          <a:stretch>
            <a:fillRect/>
          </a:stretch>
        </p:blipFill>
        <p:spPr>
          <a:xfrm>
            <a:off x="683568" y="4293096"/>
            <a:ext cx="2016224" cy="2016224"/>
          </a:xfrm>
          <a:prstGeom prst="rect">
            <a:avLst/>
          </a:prstGeom>
        </p:spPr>
      </p:pic>
      <p:sp>
        <p:nvSpPr>
          <p:cNvPr id="12" name="CaixaDeTexto 11"/>
          <p:cNvSpPr txBox="1"/>
          <p:nvPr/>
        </p:nvSpPr>
        <p:spPr>
          <a:xfrm>
            <a:off x="5868144" y="3356992"/>
            <a:ext cx="2448272" cy="464871"/>
          </a:xfrm>
          <a:prstGeom prst="rect">
            <a:avLst/>
          </a:prstGeom>
          <a:noFill/>
        </p:spPr>
        <p:txBody>
          <a:bodyPr wrap="square" rtlCol="0">
            <a:spAutoFit/>
          </a:bodyPr>
          <a:lstStyle/>
          <a:p>
            <a:pPr marL="514350" indent="-514350" algn="ctr">
              <a:lnSpc>
                <a:spcPct val="150000"/>
              </a:lnSpc>
            </a:pPr>
            <a:r>
              <a:rPr lang="pt-BR" b="1" dirty="0" smtClean="0"/>
              <a:t>Ativismo ambientalista</a:t>
            </a:r>
          </a:p>
        </p:txBody>
      </p:sp>
      <p:pic>
        <p:nvPicPr>
          <p:cNvPr id="13" name="Imagem 12" descr="ambientalismo.jpg"/>
          <p:cNvPicPr>
            <a:picLocks noChangeAspect="1"/>
          </p:cNvPicPr>
          <p:nvPr/>
        </p:nvPicPr>
        <p:blipFill>
          <a:blip r:embed="rId6" cstate="print"/>
          <a:stretch>
            <a:fillRect/>
          </a:stretch>
        </p:blipFill>
        <p:spPr>
          <a:xfrm>
            <a:off x="6084168" y="1628800"/>
            <a:ext cx="1944216" cy="1870651"/>
          </a:xfrm>
          <a:prstGeom prst="rect">
            <a:avLst/>
          </a:prstGeom>
        </p:spPr>
      </p:pic>
      <p:pic>
        <p:nvPicPr>
          <p:cNvPr id="14" name="Imagem 13" descr="crime.jpg"/>
          <p:cNvPicPr>
            <a:picLocks noChangeAspect="1"/>
          </p:cNvPicPr>
          <p:nvPr/>
        </p:nvPicPr>
        <p:blipFill>
          <a:blip r:embed="rId7" cstate="print"/>
          <a:stretch>
            <a:fillRect/>
          </a:stretch>
        </p:blipFill>
        <p:spPr>
          <a:xfrm>
            <a:off x="5220072" y="4341100"/>
            <a:ext cx="2785492" cy="185699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20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2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20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0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lstStyle/>
          <a:p>
            <a:pPr algn="l"/>
            <a:r>
              <a:rPr lang="pt-BR" dirty="0" smtClean="0">
                <a:solidFill>
                  <a:schemeClr val="tx1"/>
                </a:solidFill>
              </a:rPr>
              <a:t>Moralidade	Relativa</a:t>
            </a:r>
            <a:r>
              <a:rPr lang="pt-BR" dirty="0" smtClean="0"/>
              <a:t>	</a:t>
            </a:r>
            <a:endParaRPr lang="pt-BR" dirty="0"/>
          </a:p>
        </p:txBody>
      </p:sp>
      <p:sp>
        <p:nvSpPr>
          <p:cNvPr id="7" name="CaixaDeTexto 6"/>
          <p:cNvSpPr txBox="1"/>
          <p:nvPr/>
        </p:nvSpPr>
        <p:spPr>
          <a:xfrm>
            <a:off x="1259632" y="1225689"/>
            <a:ext cx="7128792" cy="507831"/>
          </a:xfrm>
          <a:prstGeom prst="rect">
            <a:avLst/>
          </a:prstGeom>
          <a:noFill/>
        </p:spPr>
        <p:txBody>
          <a:bodyPr wrap="square" rtlCol="0">
            <a:spAutoFit/>
          </a:bodyPr>
          <a:lstStyle/>
          <a:p>
            <a:pPr marL="514350" indent="-514350">
              <a:lnSpc>
                <a:spcPct val="150000"/>
              </a:lnSpc>
            </a:pPr>
            <a:r>
              <a:rPr lang="pt-BR" b="1" u="sng" dirty="0" smtClean="0"/>
              <a:t>Destruição da família e da moral </a:t>
            </a:r>
            <a:r>
              <a:rPr lang="pt-BR" b="1" u="sng" dirty="0" smtClean="0"/>
              <a:t>cristã:</a:t>
            </a:r>
            <a:endParaRPr lang="pt-BR" b="1" u="sng" dirty="0" smtClean="0"/>
          </a:p>
        </p:txBody>
      </p:sp>
      <p:sp>
        <p:nvSpPr>
          <p:cNvPr id="5" name="CaixaDeTexto 4"/>
          <p:cNvSpPr txBox="1"/>
          <p:nvPr/>
        </p:nvSpPr>
        <p:spPr>
          <a:xfrm>
            <a:off x="1331640" y="3933056"/>
            <a:ext cx="1728192" cy="553998"/>
          </a:xfrm>
          <a:prstGeom prst="rect">
            <a:avLst/>
          </a:prstGeom>
          <a:noFill/>
        </p:spPr>
        <p:txBody>
          <a:bodyPr wrap="square" rtlCol="0">
            <a:spAutoFit/>
          </a:bodyPr>
          <a:lstStyle/>
          <a:p>
            <a:pPr marL="514350" indent="-514350" algn="ctr">
              <a:lnSpc>
                <a:spcPct val="150000"/>
              </a:lnSpc>
            </a:pPr>
            <a:r>
              <a:rPr lang="pt-BR" sz="2000" b="1" dirty="0" smtClean="0"/>
              <a:t>Ativismo Gay</a:t>
            </a:r>
          </a:p>
        </p:txBody>
      </p:sp>
      <p:sp>
        <p:nvSpPr>
          <p:cNvPr id="6" name="CaixaDeTexto 5"/>
          <p:cNvSpPr txBox="1"/>
          <p:nvPr/>
        </p:nvSpPr>
        <p:spPr>
          <a:xfrm>
            <a:off x="7164288" y="2780928"/>
            <a:ext cx="1656184" cy="553998"/>
          </a:xfrm>
          <a:prstGeom prst="rect">
            <a:avLst/>
          </a:prstGeom>
          <a:noFill/>
        </p:spPr>
        <p:txBody>
          <a:bodyPr wrap="square" rtlCol="0">
            <a:spAutoFit/>
          </a:bodyPr>
          <a:lstStyle/>
          <a:p>
            <a:pPr marL="514350" indent="-514350" algn="ctr">
              <a:lnSpc>
                <a:spcPct val="150000"/>
              </a:lnSpc>
            </a:pPr>
            <a:r>
              <a:rPr lang="pt-BR" sz="2000" b="1" dirty="0" smtClean="0"/>
              <a:t>Teoria </a:t>
            </a:r>
            <a:r>
              <a:rPr lang="pt-BR" sz="2000" b="1" dirty="0" err="1" smtClean="0"/>
              <a:t>Queer</a:t>
            </a:r>
            <a:endParaRPr lang="pt-BR" sz="2000" b="1" dirty="0" smtClean="0"/>
          </a:p>
        </p:txBody>
      </p:sp>
      <p:sp>
        <p:nvSpPr>
          <p:cNvPr id="8" name="CaixaDeTexto 7"/>
          <p:cNvSpPr txBox="1"/>
          <p:nvPr/>
        </p:nvSpPr>
        <p:spPr>
          <a:xfrm>
            <a:off x="4427984" y="3573016"/>
            <a:ext cx="2232248" cy="707886"/>
          </a:xfrm>
          <a:prstGeom prst="rect">
            <a:avLst/>
          </a:prstGeom>
          <a:noFill/>
        </p:spPr>
        <p:txBody>
          <a:bodyPr wrap="square" rtlCol="0">
            <a:spAutoFit/>
          </a:bodyPr>
          <a:lstStyle/>
          <a:p>
            <a:pPr marL="514350" indent="-514350" algn="ctr"/>
            <a:r>
              <a:rPr lang="pt-BR" sz="2000" b="1" dirty="0" smtClean="0"/>
              <a:t>Feminismo</a:t>
            </a:r>
          </a:p>
          <a:p>
            <a:pPr marL="514350" indent="-514350" algn="ctr"/>
            <a:r>
              <a:rPr lang="pt-BR" sz="2000" b="1" dirty="0" smtClean="0"/>
              <a:t>(agenda de gênero)</a:t>
            </a:r>
          </a:p>
        </p:txBody>
      </p:sp>
      <p:sp>
        <p:nvSpPr>
          <p:cNvPr id="9" name="CaixaDeTexto 8"/>
          <p:cNvSpPr txBox="1"/>
          <p:nvPr/>
        </p:nvSpPr>
        <p:spPr>
          <a:xfrm>
            <a:off x="755576" y="5517232"/>
            <a:ext cx="2232248" cy="892552"/>
          </a:xfrm>
          <a:prstGeom prst="rect">
            <a:avLst/>
          </a:prstGeom>
          <a:noFill/>
        </p:spPr>
        <p:txBody>
          <a:bodyPr wrap="square" rtlCol="0">
            <a:spAutoFit/>
          </a:bodyPr>
          <a:lstStyle/>
          <a:p>
            <a:pPr algn="ctr"/>
            <a:r>
              <a:rPr lang="pt-BR" sz="2000" b="1" dirty="0" smtClean="0"/>
              <a:t>Pedofilia</a:t>
            </a:r>
            <a:r>
              <a:rPr lang="pt-BR" sz="1600" b="1" dirty="0" smtClean="0"/>
              <a:t> (</a:t>
            </a:r>
            <a:r>
              <a:rPr lang="pt-BR" sz="1600" b="1" dirty="0" smtClean="0">
                <a:hlinkClick r:id="rId2"/>
              </a:rPr>
              <a:t>www.cblf.org</a:t>
            </a:r>
            <a:r>
              <a:rPr lang="pt-BR" sz="1600" b="1" dirty="0" smtClean="0"/>
              <a:t>; </a:t>
            </a:r>
            <a:r>
              <a:rPr lang="pt-BR" sz="1600" b="1" dirty="0" smtClean="0">
                <a:hlinkClick r:id="rId3"/>
              </a:rPr>
              <a:t>www.nambla.org</a:t>
            </a:r>
            <a:r>
              <a:rPr lang="pt-BR" sz="1600" b="1" dirty="0" smtClean="0"/>
              <a:t>)</a:t>
            </a:r>
          </a:p>
        </p:txBody>
      </p:sp>
      <p:sp>
        <p:nvSpPr>
          <p:cNvPr id="10" name="CaixaDeTexto 9"/>
          <p:cNvSpPr txBox="1"/>
          <p:nvPr/>
        </p:nvSpPr>
        <p:spPr>
          <a:xfrm>
            <a:off x="7092280" y="6021288"/>
            <a:ext cx="1512168" cy="553998"/>
          </a:xfrm>
          <a:prstGeom prst="rect">
            <a:avLst/>
          </a:prstGeom>
          <a:noFill/>
        </p:spPr>
        <p:txBody>
          <a:bodyPr wrap="square" rtlCol="0">
            <a:spAutoFit/>
          </a:bodyPr>
          <a:lstStyle/>
          <a:p>
            <a:pPr marL="514350" indent="-514350" algn="ctr">
              <a:lnSpc>
                <a:spcPct val="150000"/>
              </a:lnSpc>
            </a:pPr>
            <a:r>
              <a:rPr lang="pt-BR" sz="2000" b="1" dirty="0" smtClean="0"/>
              <a:t>Bestialidade</a:t>
            </a:r>
          </a:p>
        </p:txBody>
      </p:sp>
      <p:sp>
        <p:nvSpPr>
          <p:cNvPr id="11" name="CaixaDeTexto 10"/>
          <p:cNvSpPr txBox="1"/>
          <p:nvPr/>
        </p:nvSpPr>
        <p:spPr>
          <a:xfrm>
            <a:off x="3995936" y="6093296"/>
            <a:ext cx="2088232" cy="553998"/>
          </a:xfrm>
          <a:prstGeom prst="rect">
            <a:avLst/>
          </a:prstGeom>
          <a:noFill/>
        </p:spPr>
        <p:txBody>
          <a:bodyPr wrap="square" rtlCol="0">
            <a:spAutoFit/>
          </a:bodyPr>
          <a:lstStyle/>
          <a:p>
            <a:pPr marL="514350" indent="-514350" algn="ctr">
              <a:lnSpc>
                <a:spcPct val="150000"/>
              </a:lnSpc>
            </a:pPr>
            <a:r>
              <a:rPr lang="pt-BR" sz="2000" b="1" dirty="0" err="1" smtClean="0"/>
              <a:t>Poliamorismo</a:t>
            </a:r>
            <a:endParaRPr lang="pt-BR" sz="2000" b="1" dirty="0" smtClean="0"/>
          </a:p>
        </p:txBody>
      </p:sp>
      <p:pic>
        <p:nvPicPr>
          <p:cNvPr id="12" name="Imagem 11" descr="jesus-ama-os-homossexuais2.jpg"/>
          <p:cNvPicPr>
            <a:picLocks noChangeAspect="1"/>
          </p:cNvPicPr>
          <p:nvPr/>
        </p:nvPicPr>
        <p:blipFill>
          <a:blip r:embed="rId4" cstate="print"/>
          <a:stretch>
            <a:fillRect/>
          </a:stretch>
        </p:blipFill>
        <p:spPr>
          <a:xfrm>
            <a:off x="1115616" y="1916832"/>
            <a:ext cx="2473894" cy="2016224"/>
          </a:xfrm>
          <a:prstGeom prst="rect">
            <a:avLst/>
          </a:prstGeom>
        </p:spPr>
      </p:pic>
      <p:pic>
        <p:nvPicPr>
          <p:cNvPr id="13" name="Imagem 12" descr="NAMBLA_LOGO.jpg"/>
          <p:cNvPicPr>
            <a:picLocks noChangeAspect="1"/>
          </p:cNvPicPr>
          <p:nvPr/>
        </p:nvPicPr>
        <p:blipFill>
          <a:blip r:embed="rId5" cstate="print"/>
          <a:stretch>
            <a:fillRect/>
          </a:stretch>
        </p:blipFill>
        <p:spPr>
          <a:xfrm>
            <a:off x="611560" y="4797152"/>
            <a:ext cx="2520280" cy="661574"/>
          </a:xfrm>
          <a:prstGeom prst="rect">
            <a:avLst/>
          </a:prstGeom>
        </p:spPr>
      </p:pic>
      <p:pic>
        <p:nvPicPr>
          <p:cNvPr id="14" name="Imagem 13" descr="queer.jpg">
            <a:hlinkClick r:id="rId6" action="ppaction://hlinksldjump"/>
          </p:cNvPr>
          <p:cNvPicPr>
            <a:picLocks noChangeAspect="1"/>
          </p:cNvPicPr>
          <p:nvPr/>
        </p:nvPicPr>
        <p:blipFill>
          <a:blip r:embed="rId7" cstate="print"/>
          <a:stretch>
            <a:fillRect/>
          </a:stretch>
        </p:blipFill>
        <p:spPr>
          <a:xfrm>
            <a:off x="7092280" y="1628800"/>
            <a:ext cx="1656184" cy="1220014"/>
          </a:xfrm>
          <a:prstGeom prst="rect">
            <a:avLst/>
          </a:prstGeom>
        </p:spPr>
      </p:pic>
      <p:pic>
        <p:nvPicPr>
          <p:cNvPr id="15" name="Imagem 14" descr="feminismo.jpg"/>
          <p:cNvPicPr>
            <a:picLocks noChangeAspect="1"/>
          </p:cNvPicPr>
          <p:nvPr/>
        </p:nvPicPr>
        <p:blipFill>
          <a:blip r:embed="rId8" cstate="print"/>
          <a:stretch>
            <a:fillRect/>
          </a:stretch>
        </p:blipFill>
        <p:spPr>
          <a:xfrm>
            <a:off x="4788024" y="1700808"/>
            <a:ext cx="1728192" cy="1957526"/>
          </a:xfrm>
          <a:prstGeom prst="rect">
            <a:avLst/>
          </a:prstGeom>
        </p:spPr>
      </p:pic>
      <p:pic>
        <p:nvPicPr>
          <p:cNvPr id="16" name="Imagem 15" descr="bestialidade.jpg"/>
          <p:cNvPicPr>
            <a:picLocks noChangeAspect="1"/>
          </p:cNvPicPr>
          <p:nvPr/>
        </p:nvPicPr>
        <p:blipFill>
          <a:blip r:embed="rId9" cstate="print"/>
          <a:stretch>
            <a:fillRect/>
          </a:stretch>
        </p:blipFill>
        <p:spPr>
          <a:xfrm>
            <a:off x="6919114" y="3789040"/>
            <a:ext cx="1832993" cy="2286658"/>
          </a:xfrm>
          <a:prstGeom prst="rect">
            <a:avLst/>
          </a:prstGeom>
        </p:spPr>
      </p:pic>
      <p:pic>
        <p:nvPicPr>
          <p:cNvPr id="18" name="Imagem 17" descr="love-cheat7.jpg">
            <a:hlinkClick r:id="rId10" action="ppaction://hlinksldjump"/>
          </p:cNvPr>
          <p:cNvPicPr>
            <a:picLocks noChangeAspect="1"/>
          </p:cNvPicPr>
          <p:nvPr/>
        </p:nvPicPr>
        <p:blipFill>
          <a:blip r:embed="rId11" cstate="print"/>
          <a:stretch>
            <a:fillRect/>
          </a:stretch>
        </p:blipFill>
        <p:spPr>
          <a:xfrm>
            <a:off x="3563888" y="4725144"/>
            <a:ext cx="2907406" cy="1453703"/>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20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20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0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20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20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20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2000"/>
                                        <p:tgtEl>
                                          <p:spTgt spid="10"/>
                                        </p:tgtEl>
                                      </p:cBhvr>
                                    </p:animEffect>
                                  </p:childTnLst>
                                </p:cTn>
                              </p:par>
                              <p:par>
                                <p:cTn id="48" presetID="10" presetClass="entr" presetSubtype="0"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lstStyle/>
          <a:p>
            <a:pPr algn="l"/>
            <a:r>
              <a:rPr lang="pt-BR" dirty="0" smtClean="0">
                <a:solidFill>
                  <a:schemeClr val="tx1"/>
                </a:solidFill>
              </a:rPr>
              <a:t>Moralidade	Relativa</a:t>
            </a:r>
            <a:r>
              <a:rPr lang="pt-BR" dirty="0" smtClean="0"/>
              <a:t>	</a:t>
            </a:r>
            <a:endParaRPr lang="pt-BR" dirty="0"/>
          </a:p>
        </p:txBody>
      </p:sp>
      <p:sp>
        <p:nvSpPr>
          <p:cNvPr id="7" name="CaixaDeTexto 6"/>
          <p:cNvSpPr txBox="1"/>
          <p:nvPr/>
        </p:nvSpPr>
        <p:spPr>
          <a:xfrm>
            <a:off x="1259632" y="1124744"/>
            <a:ext cx="3240360" cy="507831"/>
          </a:xfrm>
          <a:prstGeom prst="rect">
            <a:avLst/>
          </a:prstGeom>
          <a:noFill/>
        </p:spPr>
        <p:txBody>
          <a:bodyPr wrap="square" rtlCol="0">
            <a:spAutoFit/>
          </a:bodyPr>
          <a:lstStyle/>
          <a:p>
            <a:pPr marL="514350" indent="-514350">
              <a:lnSpc>
                <a:spcPct val="150000"/>
              </a:lnSpc>
            </a:pPr>
            <a:r>
              <a:rPr lang="pt-BR" b="1" dirty="0" smtClean="0"/>
              <a:t>Foco nas </a:t>
            </a:r>
            <a:r>
              <a:rPr lang="pt-BR" b="1" dirty="0" smtClean="0"/>
              <a:t>crianças</a:t>
            </a:r>
            <a:r>
              <a:rPr lang="pt-BR" dirty="0" smtClean="0"/>
              <a:t>:</a:t>
            </a:r>
          </a:p>
        </p:txBody>
      </p:sp>
      <p:sp>
        <p:nvSpPr>
          <p:cNvPr id="4" name="CaixaDeTexto 3"/>
          <p:cNvSpPr txBox="1"/>
          <p:nvPr/>
        </p:nvSpPr>
        <p:spPr>
          <a:xfrm>
            <a:off x="5004048" y="5877272"/>
            <a:ext cx="2448272" cy="338554"/>
          </a:xfrm>
          <a:prstGeom prst="rect">
            <a:avLst/>
          </a:prstGeom>
          <a:noFill/>
        </p:spPr>
        <p:txBody>
          <a:bodyPr wrap="square" rtlCol="0">
            <a:spAutoFit/>
          </a:bodyPr>
          <a:lstStyle/>
          <a:p>
            <a:pPr algn="ctr"/>
            <a:r>
              <a:rPr lang="pt-BR" sz="1600" b="1" dirty="0" smtClean="0"/>
              <a:t>Erotização infantil</a:t>
            </a:r>
          </a:p>
        </p:txBody>
      </p:sp>
      <p:sp>
        <p:nvSpPr>
          <p:cNvPr id="5" name="CaixaDeTexto 4"/>
          <p:cNvSpPr txBox="1"/>
          <p:nvPr/>
        </p:nvSpPr>
        <p:spPr>
          <a:xfrm>
            <a:off x="899592" y="5733256"/>
            <a:ext cx="2664296" cy="338554"/>
          </a:xfrm>
          <a:prstGeom prst="rect">
            <a:avLst/>
          </a:prstGeom>
          <a:noFill/>
        </p:spPr>
        <p:txBody>
          <a:bodyPr wrap="square" rtlCol="0">
            <a:spAutoFit/>
          </a:bodyPr>
          <a:lstStyle/>
          <a:p>
            <a:pPr algn="ctr"/>
            <a:r>
              <a:rPr lang="pt-BR" sz="1600" b="1" dirty="0" smtClean="0"/>
              <a:t>Maquina de camisinhas</a:t>
            </a:r>
          </a:p>
        </p:txBody>
      </p:sp>
      <p:pic>
        <p:nvPicPr>
          <p:cNvPr id="8" name="Imagem 7" descr="download.jpg"/>
          <p:cNvPicPr>
            <a:picLocks noChangeAspect="1"/>
          </p:cNvPicPr>
          <p:nvPr/>
        </p:nvPicPr>
        <p:blipFill>
          <a:blip r:embed="rId2" cstate="print"/>
          <a:stretch>
            <a:fillRect/>
          </a:stretch>
        </p:blipFill>
        <p:spPr>
          <a:xfrm>
            <a:off x="1187624" y="1884560"/>
            <a:ext cx="3024336" cy="1111648"/>
          </a:xfrm>
          <a:prstGeom prst="rect">
            <a:avLst/>
          </a:prstGeom>
        </p:spPr>
      </p:pic>
      <p:pic>
        <p:nvPicPr>
          <p:cNvPr id="10" name="Imagem 9" descr="erotização crianças.jpg"/>
          <p:cNvPicPr>
            <a:picLocks noChangeAspect="1"/>
          </p:cNvPicPr>
          <p:nvPr/>
        </p:nvPicPr>
        <p:blipFill>
          <a:blip r:embed="rId3" cstate="print"/>
          <a:stretch>
            <a:fillRect/>
          </a:stretch>
        </p:blipFill>
        <p:spPr>
          <a:xfrm>
            <a:off x="4860032" y="4293096"/>
            <a:ext cx="2376264" cy="1581296"/>
          </a:xfrm>
          <a:prstGeom prst="rect">
            <a:avLst/>
          </a:prstGeom>
        </p:spPr>
      </p:pic>
      <p:pic>
        <p:nvPicPr>
          <p:cNvPr id="11" name="Imagem 10" descr="kit-gay.jpg"/>
          <p:cNvPicPr>
            <a:picLocks noChangeAspect="1"/>
          </p:cNvPicPr>
          <p:nvPr/>
        </p:nvPicPr>
        <p:blipFill>
          <a:blip r:embed="rId4" cstate="print"/>
          <a:stretch>
            <a:fillRect/>
          </a:stretch>
        </p:blipFill>
        <p:spPr>
          <a:xfrm>
            <a:off x="5868144" y="1196751"/>
            <a:ext cx="1945871" cy="2592179"/>
          </a:xfrm>
          <a:prstGeom prst="rect">
            <a:avLst/>
          </a:prstGeom>
        </p:spPr>
      </p:pic>
      <p:pic>
        <p:nvPicPr>
          <p:cNvPr id="15" name="Imagem 14" descr="0,,14963642-EX,00.jpg"/>
          <p:cNvPicPr>
            <a:picLocks noChangeAspect="1"/>
          </p:cNvPicPr>
          <p:nvPr/>
        </p:nvPicPr>
        <p:blipFill>
          <a:blip r:embed="rId5" cstate="print"/>
          <a:stretch>
            <a:fillRect/>
          </a:stretch>
        </p:blipFill>
        <p:spPr>
          <a:xfrm>
            <a:off x="827584" y="3789040"/>
            <a:ext cx="2767440" cy="1844960"/>
          </a:xfrm>
          <a:prstGeom prst="rect">
            <a:avLst/>
          </a:prstGeom>
        </p:spPr>
      </p:pic>
      <p:sp>
        <p:nvSpPr>
          <p:cNvPr id="16" name="CaixaDeTexto 15"/>
          <p:cNvSpPr txBox="1"/>
          <p:nvPr/>
        </p:nvSpPr>
        <p:spPr>
          <a:xfrm>
            <a:off x="5868144" y="3738518"/>
            <a:ext cx="2160240" cy="338554"/>
          </a:xfrm>
          <a:prstGeom prst="rect">
            <a:avLst/>
          </a:prstGeom>
          <a:noFill/>
        </p:spPr>
        <p:txBody>
          <a:bodyPr wrap="square" rtlCol="0">
            <a:spAutoFit/>
          </a:bodyPr>
          <a:lstStyle/>
          <a:p>
            <a:pPr algn="ctr"/>
            <a:r>
              <a:rPr lang="pt-BR" sz="1600" b="1" dirty="0" smtClean="0"/>
              <a:t>Agenda de Gênero</a:t>
            </a:r>
          </a:p>
        </p:txBody>
      </p:sp>
      <p:sp>
        <p:nvSpPr>
          <p:cNvPr id="18" name="CaixaDeTexto 17"/>
          <p:cNvSpPr txBox="1"/>
          <p:nvPr/>
        </p:nvSpPr>
        <p:spPr>
          <a:xfrm>
            <a:off x="1475656" y="2996952"/>
            <a:ext cx="2160240" cy="338554"/>
          </a:xfrm>
          <a:prstGeom prst="rect">
            <a:avLst/>
          </a:prstGeom>
          <a:noFill/>
        </p:spPr>
        <p:txBody>
          <a:bodyPr wrap="square" rtlCol="0">
            <a:spAutoFit/>
          </a:bodyPr>
          <a:lstStyle/>
          <a:p>
            <a:pPr algn="ctr"/>
            <a:r>
              <a:rPr lang="pt-BR" sz="1600" b="1" dirty="0" smtClean="0"/>
              <a:t>Kit Gay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20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0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20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20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2000"/>
                                        <p:tgtEl>
                                          <p:spTgt spid="4"/>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6"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lstStyle/>
          <a:p>
            <a:pPr algn="l"/>
            <a:r>
              <a:rPr lang="pt-BR" dirty="0" smtClean="0">
                <a:solidFill>
                  <a:schemeClr val="tx1"/>
                </a:solidFill>
              </a:rPr>
              <a:t>Moralidade	Relativa</a:t>
            </a:r>
            <a:endParaRPr lang="pt-BR" dirty="0">
              <a:solidFill>
                <a:schemeClr val="tx1"/>
              </a:solidFill>
            </a:endParaRPr>
          </a:p>
        </p:txBody>
      </p:sp>
      <p:sp>
        <p:nvSpPr>
          <p:cNvPr id="7" name="CaixaDeTexto 6"/>
          <p:cNvSpPr txBox="1"/>
          <p:nvPr/>
        </p:nvSpPr>
        <p:spPr>
          <a:xfrm>
            <a:off x="1115616" y="1268760"/>
            <a:ext cx="4824536" cy="1831271"/>
          </a:xfrm>
          <a:prstGeom prst="rect">
            <a:avLst/>
          </a:prstGeom>
          <a:noFill/>
        </p:spPr>
        <p:txBody>
          <a:bodyPr wrap="square" rtlCol="0">
            <a:spAutoFit/>
          </a:bodyPr>
          <a:lstStyle/>
          <a:p>
            <a:pPr>
              <a:lnSpc>
                <a:spcPct val="150000"/>
              </a:lnSpc>
            </a:pPr>
            <a:r>
              <a:rPr lang="pt-BR" sz="2800" b="1" dirty="0" smtClean="0"/>
              <a:t>Discurso politicamente correto:</a:t>
            </a:r>
          </a:p>
          <a:p>
            <a:r>
              <a:rPr lang="pt-BR" sz="1100" b="1" dirty="0" smtClean="0"/>
              <a:t> </a:t>
            </a:r>
          </a:p>
          <a:p>
            <a:r>
              <a:rPr lang="pt-BR" sz="2000" dirty="0" smtClean="0"/>
              <a:t>Suas ações ou palavras pode ser consideradas como ofensivas, racistas, machistas, homofóbicas.</a:t>
            </a:r>
          </a:p>
        </p:txBody>
      </p:sp>
      <p:pic>
        <p:nvPicPr>
          <p:cNvPr id="5" name="Imagem 4" descr="images.jpg"/>
          <p:cNvPicPr>
            <a:picLocks noChangeAspect="1"/>
          </p:cNvPicPr>
          <p:nvPr/>
        </p:nvPicPr>
        <p:blipFill>
          <a:blip r:embed="rId2" cstate="print"/>
          <a:stretch>
            <a:fillRect/>
          </a:stretch>
        </p:blipFill>
        <p:spPr>
          <a:xfrm>
            <a:off x="5724128" y="3212976"/>
            <a:ext cx="2714625" cy="1685925"/>
          </a:xfrm>
          <a:prstGeom prst="rect">
            <a:avLst/>
          </a:prstGeom>
        </p:spPr>
      </p:pic>
      <p:sp>
        <p:nvSpPr>
          <p:cNvPr id="6" name="CaixaDeTexto 5"/>
          <p:cNvSpPr txBox="1"/>
          <p:nvPr/>
        </p:nvSpPr>
        <p:spPr>
          <a:xfrm>
            <a:off x="539552" y="3429000"/>
            <a:ext cx="5040560" cy="2785378"/>
          </a:xfrm>
          <a:prstGeom prst="rect">
            <a:avLst/>
          </a:prstGeom>
          <a:noFill/>
        </p:spPr>
        <p:txBody>
          <a:bodyPr wrap="square" rtlCol="0">
            <a:spAutoFit/>
          </a:bodyPr>
          <a:lstStyle/>
          <a:p>
            <a:pPr>
              <a:spcBef>
                <a:spcPts val="600"/>
              </a:spcBef>
            </a:pPr>
            <a:r>
              <a:rPr lang="pt-BR" sz="2400" b="1" dirty="0" smtClean="0"/>
              <a:t>Imposição da nova moralidade</a:t>
            </a:r>
            <a:r>
              <a:rPr lang="pt-BR" sz="2400" dirty="0" smtClean="0"/>
              <a:t>:  </a:t>
            </a:r>
          </a:p>
          <a:p>
            <a:pPr>
              <a:spcBef>
                <a:spcPts val="600"/>
              </a:spcBef>
            </a:pPr>
            <a:r>
              <a:rPr lang="pt-BR" sz="2000" dirty="0" smtClean="0"/>
              <a:t>- Discurso de ódio para aqueles que refutam a nova moralidade</a:t>
            </a:r>
            <a:r>
              <a:rPr lang="pt-BR" sz="2400" dirty="0" smtClean="0"/>
              <a:t>.</a:t>
            </a:r>
          </a:p>
          <a:p>
            <a:pPr>
              <a:spcBef>
                <a:spcPts val="600"/>
              </a:spcBef>
            </a:pPr>
            <a:endParaRPr lang="pt-BR" sz="1100" dirty="0" smtClean="0"/>
          </a:p>
          <a:p>
            <a:pPr>
              <a:spcBef>
                <a:spcPts val="600"/>
              </a:spcBef>
            </a:pPr>
            <a:r>
              <a:rPr lang="pt-BR" sz="2000" dirty="0" smtClean="0"/>
              <a:t>- Perseguição cristã e intolerância. </a:t>
            </a:r>
          </a:p>
          <a:p>
            <a:pPr>
              <a:spcBef>
                <a:spcPts val="600"/>
              </a:spcBef>
            </a:pPr>
            <a:endParaRPr lang="pt-BR" sz="1100" dirty="0" smtClean="0"/>
          </a:p>
          <a:p>
            <a:pPr>
              <a:spcBef>
                <a:spcPts val="600"/>
              </a:spcBef>
            </a:pPr>
            <a:r>
              <a:rPr lang="pt-BR" sz="2000" dirty="0" smtClean="0"/>
              <a:t>- </a:t>
            </a:r>
            <a:r>
              <a:rPr lang="pt-BR" sz="2000" b="1" dirty="0" smtClean="0"/>
              <a:t>Rotulação</a:t>
            </a:r>
            <a:r>
              <a:rPr lang="pt-BR" sz="2000" dirty="0" smtClean="0"/>
              <a:t>: Autoritários, fascistas, retrógrados, intolerantes, racista</a:t>
            </a:r>
            <a:r>
              <a:rPr lang="pt-BR" sz="2000" u="sng" dirty="0" smtClean="0"/>
              <a:t>s</a:t>
            </a:r>
            <a:r>
              <a:rPr lang="pt-BR" sz="2000" dirty="0" smtClean="0"/>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normAutofit/>
          </a:bodyPr>
          <a:lstStyle/>
          <a:p>
            <a:pPr algn="l"/>
            <a:r>
              <a:rPr lang="pt-BR" dirty="0" smtClean="0">
                <a:solidFill>
                  <a:schemeClr val="tx1"/>
                </a:solidFill>
              </a:rPr>
              <a:t>Como isso aconteceu...</a:t>
            </a:r>
            <a:r>
              <a:rPr lang="pt-BR" dirty="0" smtClean="0"/>
              <a:t>		</a:t>
            </a:r>
            <a:endParaRPr lang="pt-BR" dirty="0"/>
          </a:p>
        </p:txBody>
      </p:sp>
      <p:sp>
        <p:nvSpPr>
          <p:cNvPr id="7" name="CaixaDeTexto 6"/>
          <p:cNvSpPr txBox="1"/>
          <p:nvPr/>
        </p:nvSpPr>
        <p:spPr>
          <a:xfrm>
            <a:off x="1187624" y="1196752"/>
            <a:ext cx="7128792" cy="369332"/>
          </a:xfrm>
          <a:prstGeom prst="rect">
            <a:avLst/>
          </a:prstGeom>
          <a:noFill/>
        </p:spPr>
        <p:txBody>
          <a:bodyPr wrap="square" rtlCol="0">
            <a:spAutoFit/>
          </a:bodyPr>
          <a:lstStyle/>
          <a:p>
            <a:r>
              <a:rPr lang="pt-BR" b="1" dirty="0" smtClean="0"/>
              <a:t>A evolução da decadência ocidental ...</a:t>
            </a:r>
          </a:p>
        </p:txBody>
      </p:sp>
      <p:sp>
        <p:nvSpPr>
          <p:cNvPr id="72" name="Retângulo 71"/>
          <p:cNvSpPr/>
          <p:nvPr/>
        </p:nvSpPr>
        <p:spPr>
          <a:xfrm>
            <a:off x="4644008" y="2276872"/>
            <a:ext cx="4032448" cy="381642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r>
              <a:rPr lang="pt-BR" sz="2000" b="1" dirty="0" smtClean="0">
                <a:solidFill>
                  <a:schemeClr val="tx1"/>
                </a:solidFill>
              </a:rPr>
              <a:t>Todos esses movimentos do “politicamente correto “ e da relativização da moral ocidental </a:t>
            </a:r>
            <a:r>
              <a:rPr lang="pt-BR" sz="2000" dirty="0" smtClean="0">
                <a:solidFill>
                  <a:schemeClr val="tx1"/>
                </a:solidFill>
              </a:rPr>
              <a:t>(feminismo, multiculturalismo, </a:t>
            </a:r>
            <a:r>
              <a:rPr lang="pt-BR" sz="2000" dirty="0" err="1" smtClean="0">
                <a:solidFill>
                  <a:schemeClr val="tx1"/>
                </a:solidFill>
              </a:rPr>
              <a:t>gayzismo</a:t>
            </a:r>
            <a:r>
              <a:rPr lang="pt-BR" sz="2000" dirty="0" smtClean="0">
                <a:solidFill>
                  <a:schemeClr val="tx1"/>
                </a:solidFill>
              </a:rPr>
              <a:t>, </a:t>
            </a:r>
            <a:r>
              <a:rPr lang="pt-BR" sz="2000" dirty="0" err="1" smtClean="0">
                <a:solidFill>
                  <a:schemeClr val="tx1"/>
                </a:solidFill>
              </a:rPr>
              <a:t>etc</a:t>
            </a:r>
            <a:r>
              <a:rPr lang="pt-BR" sz="2000" dirty="0" smtClean="0">
                <a:solidFill>
                  <a:schemeClr val="tx1"/>
                </a:solidFill>
              </a:rPr>
              <a:t>) tem um ponto comum:</a:t>
            </a:r>
          </a:p>
          <a:p>
            <a:pPr algn="ctr"/>
            <a:endParaRPr lang="pt-BR" sz="1600" dirty="0" smtClean="0">
              <a:solidFill>
                <a:schemeClr val="tx1"/>
              </a:solidFill>
            </a:endParaRPr>
          </a:p>
          <a:p>
            <a:pPr algn="ctr"/>
            <a:endParaRPr lang="pt-BR" sz="1600" dirty="0" smtClean="0">
              <a:solidFill>
                <a:schemeClr val="tx1"/>
              </a:solidFill>
            </a:endParaRPr>
          </a:p>
          <a:p>
            <a:pPr algn="ctr"/>
            <a:r>
              <a:rPr lang="pt-BR" sz="4800" b="1" dirty="0" smtClean="0">
                <a:solidFill>
                  <a:schemeClr val="tx1"/>
                </a:solidFill>
              </a:rPr>
              <a:t>A Ideologia Marxista.</a:t>
            </a:r>
            <a:endParaRPr lang="pt-BR" sz="4800" b="1" dirty="0">
              <a:solidFill>
                <a:schemeClr val="tx1"/>
              </a:solidFill>
            </a:endParaRPr>
          </a:p>
        </p:txBody>
      </p:sp>
      <p:pic>
        <p:nvPicPr>
          <p:cNvPr id="28" name="Imagem 27" descr="marx-peronista-miniatura-550x495-25783.jpg"/>
          <p:cNvPicPr>
            <a:picLocks noChangeAspect="1"/>
          </p:cNvPicPr>
          <p:nvPr/>
        </p:nvPicPr>
        <p:blipFill>
          <a:blip r:embed="rId2" cstate="print"/>
          <a:stretch>
            <a:fillRect/>
          </a:stretch>
        </p:blipFill>
        <p:spPr>
          <a:xfrm>
            <a:off x="179512" y="2924944"/>
            <a:ext cx="4050027" cy="3645024"/>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fade">
                                      <p:cBhvr>
                                        <p:cTn id="10" dur="2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normAutofit/>
          </a:bodyPr>
          <a:lstStyle/>
          <a:p>
            <a:pPr algn="l"/>
            <a:r>
              <a:rPr lang="pt-BR" dirty="0" smtClean="0">
                <a:solidFill>
                  <a:schemeClr val="tx1"/>
                </a:solidFill>
              </a:rPr>
              <a:t>Marxismo: heresia religiosa</a:t>
            </a:r>
            <a:r>
              <a:rPr lang="pt-BR" dirty="0" smtClean="0"/>
              <a:t>		</a:t>
            </a:r>
            <a:endParaRPr lang="pt-BR" dirty="0"/>
          </a:p>
        </p:txBody>
      </p:sp>
      <p:sp>
        <p:nvSpPr>
          <p:cNvPr id="72" name="Retângulo 71"/>
          <p:cNvSpPr/>
          <p:nvPr/>
        </p:nvSpPr>
        <p:spPr>
          <a:xfrm>
            <a:off x="1259632" y="1484784"/>
            <a:ext cx="7200800" cy="115212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spcBef>
                <a:spcPts val="600"/>
              </a:spcBef>
            </a:pPr>
            <a:r>
              <a:rPr lang="pt-BR" sz="2000" b="1" dirty="0" smtClean="0">
                <a:solidFill>
                  <a:schemeClr val="tx1"/>
                </a:solidFill>
              </a:rPr>
              <a:t>CRIAÇÃO</a:t>
            </a:r>
            <a:r>
              <a:rPr lang="pt-BR" sz="2000" dirty="0" smtClean="0">
                <a:solidFill>
                  <a:schemeClr val="tx1"/>
                </a:solidFill>
              </a:rPr>
              <a:t>:</a:t>
            </a:r>
          </a:p>
          <a:p>
            <a:pPr algn="ctr">
              <a:spcBef>
                <a:spcPts val="600"/>
              </a:spcBef>
            </a:pPr>
            <a:r>
              <a:rPr lang="pt-BR" sz="1600" dirty="0" smtClean="0">
                <a:solidFill>
                  <a:schemeClr val="tx1"/>
                </a:solidFill>
              </a:rPr>
              <a:t>P: Qual é o correlativo do marxismo para a criação, a origem suprema de tudo?</a:t>
            </a:r>
          </a:p>
          <a:p>
            <a:pPr algn="ctr"/>
            <a:endParaRPr lang="pt-BR" sz="1600" dirty="0" smtClean="0">
              <a:solidFill>
                <a:schemeClr val="tx1"/>
              </a:solidFill>
            </a:endParaRPr>
          </a:p>
          <a:p>
            <a:pPr algn="ctr"/>
            <a:r>
              <a:rPr lang="pt-BR" sz="1600" dirty="0" smtClean="0">
                <a:solidFill>
                  <a:schemeClr val="tx1"/>
                </a:solidFill>
              </a:rPr>
              <a:t>R: </a:t>
            </a:r>
            <a:r>
              <a:rPr lang="pt-BR" sz="1600" i="1" dirty="0" smtClean="0">
                <a:solidFill>
                  <a:schemeClr val="tx1"/>
                </a:solidFill>
              </a:rPr>
              <a:t>A matéria autocriada e autoprodutiva.</a:t>
            </a:r>
          </a:p>
        </p:txBody>
      </p:sp>
      <p:sp>
        <p:nvSpPr>
          <p:cNvPr id="7" name="Retângulo 6"/>
          <p:cNvSpPr/>
          <p:nvPr/>
        </p:nvSpPr>
        <p:spPr>
          <a:xfrm>
            <a:off x="1259632" y="2924944"/>
            <a:ext cx="7200800" cy="115212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spcBef>
                <a:spcPts val="600"/>
              </a:spcBef>
            </a:pPr>
            <a:r>
              <a:rPr lang="pt-BR" sz="2000" b="1" dirty="0" smtClean="0">
                <a:solidFill>
                  <a:schemeClr val="tx1"/>
                </a:solidFill>
              </a:rPr>
              <a:t>QUEDA</a:t>
            </a:r>
            <a:r>
              <a:rPr lang="pt-BR" sz="2000" dirty="0" smtClean="0">
                <a:solidFill>
                  <a:schemeClr val="tx1"/>
                </a:solidFill>
              </a:rPr>
              <a:t>:</a:t>
            </a:r>
          </a:p>
          <a:p>
            <a:pPr algn="ctr">
              <a:spcBef>
                <a:spcPts val="600"/>
              </a:spcBef>
            </a:pPr>
            <a:r>
              <a:rPr lang="pt-BR" sz="1600" dirty="0" smtClean="0">
                <a:solidFill>
                  <a:schemeClr val="tx1"/>
                </a:solidFill>
              </a:rPr>
              <a:t>P: Qual a versão do marxismo para a queda, a origem do sofrimento e da tirania?</a:t>
            </a:r>
          </a:p>
          <a:p>
            <a:pPr algn="ctr"/>
            <a:endParaRPr lang="pt-BR" sz="1600" dirty="0" smtClean="0">
              <a:solidFill>
                <a:schemeClr val="tx1"/>
              </a:solidFill>
            </a:endParaRPr>
          </a:p>
          <a:p>
            <a:pPr algn="ctr"/>
            <a:r>
              <a:rPr lang="pt-BR" sz="1600" dirty="0" smtClean="0">
                <a:solidFill>
                  <a:schemeClr val="tx1"/>
                </a:solidFill>
              </a:rPr>
              <a:t>R: </a:t>
            </a:r>
            <a:r>
              <a:rPr lang="pt-BR" sz="1600" i="1" dirty="0" smtClean="0">
                <a:solidFill>
                  <a:schemeClr val="tx1"/>
                </a:solidFill>
              </a:rPr>
              <a:t>O surgimento da propriedade privada.</a:t>
            </a:r>
          </a:p>
        </p:txBody>
      </p:sp>
      <p:sp>
        <p:nvSpPr>
          <p:cNvPr id="9" name="Retângulo 8"/>
          <p:cNvSpPr/>
          <p:nvPr/>
        </p:nvSpPr>
        <p:spPr>
          <a:xfrm>
            <a:off x="1259632" y="4509120"/>
            <a:ext cx="7200800" cy="151216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spcBef>
                <a:spcPts val="600"/>
              </a:spcBef>
            </a:pPr>
            <a:r>
              <a:rPr lang="pt-BR" sz="2000" b="1" dirty="0" smtClean="0">
                <a:solidFill>
                  <a:schemeClr val="tx1"/>
                </a:solidFill>
              </a:rPr>
              <a:t>REDENÇÃO</a:t>
            </a:r>
            <a:r>
              <a:rPr lang="pt-BR" sz="2000" dirty="0" smtClean="0">
                <a:solidFill>
                  <a:schemeClr val="tx1"/>
                </a:solidFill>
              </a:rPr>
              <a:t>:</a:t>
            </a:r>
          </a:p>
          <a:p>
            <a:pPr algn="ctr">
              <a:spcBef>
                <a:spcPts val="600"/>
              </a:spcBef>
            </a:pPr>
            <a:r>
              <a:rPr lang="pt-BR" sz="1600" dirty="0" smtClean="0">
                <a:solidFill>
                  <a:schemeClr val="tx1"/>
                </a:solidFill>
              </a:rPr>
              <a:t>P: </a:t>
            </a:r>
            <a:r>
              <a:rPr lang="pt-BR" sz="1600" dirty="0" err="1" smtClean="0">
                <a:solidFill>
                  <a:schemeClr val="tx1"/>
                </a:solidFill>
              </a:rPr>
              <a:t>QuaL</a:t>
            </a:r>
            <a:r>
              <a:rPr lang="pt-BR" sz="1600" dirty="0" smtClean="0">
                <a:solidFill>
                  <a:schemeClr val="tx1"/>
                </a:solidFill>
              </a:rPr>
              <a:t> o método que o marxismo propõe para pôr o mundo em ordem outra vez?</a:t>
            </a:r>
          </a:p>
          <a:p>
            <a:pPr algn="ctr"/>
            <a:endParaRPr lang="pt-BR" sz="1600" dirty="0" smtClean="0">
              <a:solidFill>
                <a:schemeClr val="tx1"/>
              </a:solidFill>
            </a:endParaRPr>
          </a:p>
          <a:p>
            <a:pPr algn="ctr"/>
            <a:r>
              <a:rPr lang="pt-BR" sz="1600" dirty="0" smtClean="0">
                <a:solidFill>
                  <a:schemeClr val="tx1"/>
                </a:solidFill>
              </a:rPr>
              <a:t>R: </a:t>
            </a:r>
            <a:r>
              <a:rPr lang="pt-BR" sz="1600" i="1" dirty="0" smtClean="0">
                <a:solidFill>
                  <a:schemeClr val="tx1"/>
                </a:solidFill>
              </a:rPr>
              <a:t>Revolução! Derrubem os tiranos</a:t>
            </a:r>
          </a:p>
          <a:p>
            <a:pPr algn="ctr"/>
            <a:r>
              <a:rPr lang="pt-BR" sz="1600" i="1" dirty="0" smtClean="0">
                <a:solidFill>
                  <a:schemeClr val="tx1"/>
                </a:solidFill>
              </a:rPr>
              <a:t> e recriem o paraíso original do </a:t>
            </a:r>
            <a:r>
              <a:rPr lang="pt-BR" sz="1600" i="1" dirty="0" err="1" smtClean="0">
                <a:solidFill>
                  <a:schemeClr val="tx1"/>
                </a:solidFill>
              </a:rPr>
              <a:t>cumunismo</a:t>
            </a:r>
            <a:r>
              <a:rPr lang="pt-BR" sz="1600" i="1" dirty="0" smtClean="0">
                <a:solidFill>
                  <a:schemeClr val="tx1"/>
                </a:solidFill>
              </a:rPr>
              <a:t> primitivo</a:t>
            </a:r>
            <a:r>
              <a:rPr lang="pt-BR" sz="1600" dirty="0" smtClean="0">
                <a:solidFill>
                  <a:schemeClr val="tx1"/>
                </a:solidFill>
              </a:rPr>
              <a:t>.</a:t>
            </a:r>
          </a:p>
        </p:txBody>
      </p:sp>
      <p:sp>
        <p:nvSpPr>
          <p:cNvPr id="10" name="CaixaDeTexto 9"/>
          <p:cNvSpPr txBox="1"/>
          <p:nvPr/>
        </p:nvSpPr>
        <p:spPr>
          <a:xfrm>
            <a:off x="4860032" y="6237312"/>
            <a:ext cx="3588418" cy="307777"/>
          </a:xfrm>
          <a:prstGeom prst="rect">
            <a:avLst/>
          </a:prstGeom>
          <a:noFill/>
        </p:spPr>
        <p:txBody>
          <a:bodyPr wrap="none" rtlCol="0">
            <a:spAutoFit/>
          </a:bodyPr>
          <a:lstStyle/>
          <a:p>
            <a:r>
              <a:rPr lang="pt-BR" sz="1400" dirty="0" smtClean="0"/>
              <a:t>Nancy </a:t>
            </a:r>
            <a:r>
              <a:rPr lang="pt-BR" sz="1400" dirty="0" err="1" smtClean="0"/>
              <a:t>pearcy</a:t>
            </a:r>
            <a:r>
              <a:rPr lang="pt-BR" sz="1400" dirty="0" smtClean="0"/>
              <a:t> – Verdade absoluta. </a:t>
            </a:r>
            <a:r>
              <a:rPr lang="pt-BR" sz="1400" dirty="0" err="1" smtClean="0"/>
              <a:t>Pgs</a:t>
            </a:r>
            <a:r>
              <a:rPr lang="pt-BR" sz="1400" dirty="0" smtClean="0"/>
              <a:t> 153-154</a:t>
            </a:r>
            <a:endParaRPr lang="pt-BR" sz="1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2000"/>
                                        <p:tgtEl>
                                          <p:spTgt spid="7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1" animBg="1"/>
      <p:bldP spid="7" grpId="0" animBg="1"/>
      <p:bldP spid="9"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normAutofit/>
          </a:bodyPr>
          <a:lstStyle/>
          <a:p>
            <a:pPr algn="l"/>
            <a:r>
              <a:rPr lang="pt-BR" b="0" dirty="0" smtClean="0">
                <a:solidFill>
                  <a:schemeClr val="tx1"/>
                </a:solidFill>
              </a:rPr>
              <a:t>Família para Marx e </a:t>
            </a:r>
            <a:r>
              <a:rPr lang="pt-BR" b="0" dirty="0" err="1" smtClean="0">
                <a:solidFill>
                  <a:schemeClr val="tx1"/>
                </a:solidFill>
              </a:rPr>
              <a:t>Angels</a:t>
            </a:r>
            <a:r>
              <a:rPr lang="pt-BR" b="0" dirty="0" smtClean="0">
                <a:solidFill>
                  <a:schemeClr val="tx1"/>
                </a:solidFill>
              </a:rPr>
              <a:t>	</a:t>
            </a:r>
            <a:endParaRPr lang="pt-BR" b="0" dirty="0">
              <a:solidFill>
                <a:schemeClr val="tx1"/>
              </a:solidFill>
            </a:endParaRPr>
          </a:p>
        </p:txBody>
      </p:sp>
      <p:sp>
        <p:nvSpPr>
          <p:cNvPr id="4" name="Retângulo 3"/>
          <p:cNvSpPr/>
          <p:nvPr/>
        </p:nvSpPr>
        <p:spPr>
          <a:xfrm>
            <a:off x="1187624" y="2132856"/>
            <a:ext cx="5040560" cy="2554545"/>
          </a:xfrm>
          <a:prstGeom prst="rect">
            <a:avLst/>
          </a:prstGeom>
        </p:spPr>
        <p:txBody>
          <a:bodyPr wrap="square">
            <a:spAutoFit/>
          </a:bodyPr>
          <a:lstStyle/>
          <a:p>
            <a:r>
              <a:rPr lang="pt-BR" sz="2000" i="1" dirty="0" smtClean="0"/>
              <a:t>“Abolição da família! ...A família burguesa desvanece-se naturalmente com o desvanecer de seu complemento, e uma e outra desaparecerão com o desaparecimento do capital.” </a:t>
            </a:r>
            <a:endParaRPr lang="pt-BR" sz="2000" i="1" dirty="0" smtClean="0"/>
          </a:p>
          <a:p>
            <a:pPr algn="r"/>
            <a:r>
              <a:rPr lang="pt-BR" sz="2000" b="1" i="1" dirty="0" smtClean="0"/>
              <a:t>Karl Marx – Manifesto Comunista</a:t>
            </a:r>
          </a:p>
          <a:p>
            <a:endParaRPr lang="pt-BR" sz="2000" dirty="0" smtClean="0"/>
          </a:p>
          <a:p>
            <a:endParaRPr lang="pt-BR" sz="2000" dirty="0" smtClean="0"/>
          </a:p>
        </p:txBody>
      </p:sp>
      <p:pic>
        <p:nvPicPr>
          <p:cNvPr id="7" name="Imagem 6" descr="Marx_color2.jpg"/>
          <p:cNvPicPr>
            <a:picLocks noChangeAspect="1"/>
          </p:cNvPicPr>
          <p:nvPr/>
        </p:nvPicPr>
        <p:blipFill>
          <a:blip r:embed="rId2" cstate="print"/>
          <a:stretch>
            <a:fillRect/>
          </a:stretch>
        </p:blipFill>
        <p:spPr>
          <a:xfrm>
            <a:off x="6516216" y="2204864"/>
            <a:ext cx="1968500" cy="2514600"/>
          </a:xfrm>
          <a:prstGeom prst="rect">
            <a:avLst/>
          </a:prstGeom>
        </p:spPr>
      </p:pic>
      <p:sp>
        <p:nvSpPr>
          <p:cNvPr id="9" name="Retângulo 8"/>
          <p:cNvSpPr/>
          <p:nvPr/>
        </p:nvSpPr>
        <p:spPr>
          <a:xfrm>
            <a:off x="1043608" y="3789040"/>
            <a:ext cx="7200800" cy="707886"/>
          </a:xfrm>
          <a:prstGeom prst="rect">
            <a:avLst/>
          </a:prstGeom>
        </p:spPr>
        <p:txBody>
          <a:bodyPr wrap="square">
            <a:spAutoFit/>
          </a:bodyPr>
          <a:lstStyle/>
          <a:p>
            <a:endParaRPr lang="pt-BR" sz="2000" dirty="0" smtClean="0"/>
          </a:p>
          <a:p>
            <a:r>
              <a:rPr lang="pt-BR" sz="2000" i="1" dirty="0" smtClean="0"/>
              <a:t>“</a:t>
            </a:r>
            <a:endParaRPr lang="pt-BR" sz="2000" i="1"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subTnLst>
                                    <p:animClr>
                                      <p:cBhvr override="childStyle">
                                        <p:cTn dur="1" fill="hold" display="0" masterRel="nextClick" afterEffect="1"/>
                                        <p:tgtEl>
                                          <p:spTgt spid="4"/>
                                        </p:tgtEl>
                                        <p:attrNameLst>
                                          <p:attrName>ppt_c</p:attrName>
                                        </p:attrNameLst>
                                      </p:cBhvr>
                                      <p:to>
                                        <a:schemeClr val="bg2"/>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normAutofit/>
          </a:bodyPr>
          <a:lstStyle/>
          <a:p>
            <a:pPr algn="l"/>
            <a:r>
              <a:rPr lang="pt-BR" b="0" dirty="0" smtClean="0">
                <a:solidFill>
                  <a:schemeClr val="tx1"/>
                </a:solidFill>
              </a:rPr>
              <a:t>Família para Marx e </a:t>
            </a:r>
            <a:r>
              <a:rPr lang="pt-BR" b="0" dirty="0" err="1" smtClean="0">
                <a:solidFill>
                  <a:schemeClr val="tx1"/>
                </a:solidFill>
              </a:rPr>
              <a:t>Angels</a:t>
            </a:r>
            <a:r>
              <a:rPr lang="pt-BR" b="0" dirty="0" smtClean="0">
                <a:solidFill>
                  <a:schemeClr val="tx1"/>
                </a:solidFill>
              </a:rPr>
              <a:t>	</a:t>
            </a:r>
            <a:endParaRPr lang="pt-BR" b="0" dirty="0">
              <a:solidFill>
                <a:schemeClr val="tx1"/>
              </a:solidFill>
            </a:endParaRPr>
          </a:p>
        </p:txBody>
      </p:sp>
      <p:sp>
        <p:nvSpPr>
          <p:cNvPr id="5" name="Retângulo 4"/>
          <p:cNvSpPr/>
          <p:nvPr/>
        </p:nvSpPr>
        <p:spPr>
          <a:xfrm>
            <a:off x="1115616" y="1268760"/>
            <a:ext cx="7560840" cy="2031325"/>
          </a:xfrm>
          <a:prstGeom prst="rect">
            <a:avLst/>
          </a:prstGeom>
        </p:spPr>
        <p:txBody>
          <a:bodyPr wrap="square">
            <a:spAutoFit/>
          </a:bodyPr>
          <a:lstStyle/>
          <a:p>
            <a:pPr algn="just"/>
            <a:r>
              <a:rPr lang="pt-BR" i="1" dirty="0" smtClean="0"/>
              <a:t>“Hoje, depois de tantas e tantas décadas de crise da família mo­nogâmica burguesa, podemos postular que </a:t>
            </a:r>
            <a:r>
              <a:rPr lang="pt-BR" b="1" i="1" dirty="0" smtClean="0"/>
              <a:t>não haverá monogamia no comunismo </a:t>
            </a:r>
            <a:r>
              <a:rPr lang="pt-BR" i="1" dirty="0" smtClean="0"/>
              <a:t>porque nele não haverá </a:t>
            </a:r>
            <a:r>
              <a:rPr lang="pt-BR" i="1" dirty="0" err="1" smtClean="0"/>
              <a:t>patriarcalismo</a:t>
            </a:r>
            <a:r>
              <a:rPr lang="pt-BR" i="1" dirty="0" smtClean="0"/>
              <a:t>. Superada a propriedade privada, a máxima realização afetiva dos indivíduos implicará </a:t>
            </a:r>
            <a:r>
              <a:rPr lang="pt-BR" b="1" i="1" dirty="0" smtClean="0"/>
              <a:t>relações livres entre iguais</a:t>
            </a:r>
            <a:r>
              <a:rPr lang="pt-BR" i="1" dirty="0" smtClean="0"/>
              <a:t>,... </a:t>
            </a:r>
            <a:r>
              <a:rPr lang="pt-BR" i="1" dirty="0" smtClean="0"/>
              <a:t>E, possivelmente, liberta dos constrangimentos da sociedade de classes, a homossexualidade será apenas </a:t>
            </a:r>
            <a:r>
              <a:rPr lang="pt-BR" b="1" i="1" dirty="0" smtClean="0"/>
              <a:t>mais uma forma </a:t>
            </a:r>
            <a:r>
              <a:rPr lang="pt-BR" i="1" dirty="0" smtClean="0"/>
              <a:t>de os humanos se amarem”</a:t>
            </a:r>
            <a:endParaRPr lang="pt-BR" i="1" dirty="0"/>
          </a:p>
        </p:txBody>
      </p:sp>
      <p:pic>
        <p:nvPicPr>
          <p:cNvPr id="8" name="Imagem 7" descr="abaixo a familia monogamica.jpg"/>
          <p:cNvPicPr>
            <a:picLocks noChangeAspect="1"/>
          </p:cNvPicPr>
          <p:nvPr/>
        </p:nvPicPr>
        <p:blipFill>
          <a:blip r:embed="rId2" cstate="print"/>
          <a:stretch>
            <a:fillRect/>
          </a:stretch>
        </p:blipFill>
        <p:spPr>
          <a:xfrm>
            <a:off x="395536" y="3933056"/>
            <a:ext cx="1636600" cy="2573338"/>
          </a:xfrm>
          <a:prstGeom prst="rect">
            <a:avLst/>
          </a:prstGeom>
        </p:spPr>
      </p:pic>
      <p:sp>
        <p:nvSpPr>
          <p:cNvPr id="9" name="Retângulo 8"/>
          <p:cNvSpPr/>
          <p:nvPr/>
        </p:nvSpPr>
        <p:spPr>
          <a:xfrm>
            <a:off x="2339752" y="4077072"/>
            <a:ext cx="6120680" cy="2246769"/>
          </a:xfrm>
          <a:prstGeom prst="rect">
            <a:avLst/>
          </a:prstGeom>
        </p:spPr>
        <p:txBody>
          <a:bodyPr wrap="square">
            <a:spAutoFit/>
          </a:bodyPr>
          <a:lstStyle/>
          <a:p>
            <a:pPr algn="just"/>
            <a:r>
              <a:rPr lang="pt-BR" i="1" dirty="0" smtClean="0"/>
              <a:t>“Tão certo quanto o Sol nascer a leste é que, </a:t>
            </a:r>
            <a:r>
              <a:rPr lang="pt-BR" b="1" i="1" dirty="0" smtClean="0"/>
              <a:t>sem a superação da família monogâmica, não haverá comunismo</a:t>
            </a:r>
            <a:r>
              <a:rPr lang="pt-BR" i="1" dirty="0" smtClean="0"/>
              <a:t>, ... </a:t>
            </a:r>
          </a:p>
          <a:p>
            <a:r>
              <a:rPr lang="pt-BR" i="1" dirty="0" smtClean="0"/>
              <a:t>Por isso, hoje como no passado, é preciso ter como parte da plataforma estratégica comunista a palavra de ordem </a:t>
            </a:r>
            <a:r>
              <a:rPr lang="pt-BR" b="1" i="1" dirty="0" smtClean="0"/>
              <a:t>“Abaixo a família monogâmica!”.</a:t>
            </a:r>
          </a:p>
          <a:p>
            <a:pPr algn="r"/>
            <a:r>
              <a:rPr lang="pt-BR" sz="1600" i="1" dirty="0" smtClean="0"/>
              <a:t>Sérgio Lessa -  </a:t>
            </a:r>
            <a:r>
              <a:rPr lang="pt-BR" sz="1600" b="1" i="1" dirty="0" smtClean="0"/>
              <a:t>ABAIXO A FAMÍLIA MONOGÂMICA! </a:t>
            </a:r>
          </a:p>
          <a:p>
            <a:pPr algn="r"/>
            <a:r>
              <a:rPr lang="pt-BR" sz="1600" b="1" i="1" dirty="0" smtClean="0"/>
              <a:t>Instituto </a:t>
            </a:r>
            <a:r>
              <a:rPr lang="pt-BR" sz="1600" b="1" i="1" dirty="0" err="1" smtClean="0"/>
              <a:t>Lukács</a:t>
            </a:r>
            <a:r>
              <a:rPr lang="pt-BR" sz="1600" i="1" dirty="0" smtClean="0"/>
              <a:t>, 2012</a:t>
            </a:r>
          </a:p>
          <a:p>
            <a:endParaRPr lang="pt-BR" i="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subTnLst>
                                    <p:animClr>
                                      <p:cBhvr override="childStyle">
                                        <p:cTn dur="1" fill="hold" display="0" masterRel="nextClick" afterEffect="1"/>
                                        <p:tgtEl>
                                          <p:spTgt spid="5"/>
                                        </p:tgtEl>
                                        <p:attrNameLst>
                                          <p:attrName>ppt_c</p:attrName>
                                        </p:attrNameLst>
                                      </p:cBhvr>
                                      <p:to>
                                        <a:schemeClr val="bg2"/>
                                      </p:to>
                                    </p:animClr>
                                  </p:sub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1"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normAutofit/>
          </a:bodyPr>
          <a:lstStyle/>
          <a:p>
            <a:pPr algn="l"/>
            <a:r>
              <a:rPr lang="pt-BR" b="0" dirty="0" smtClean="0">
                <a:solidFill>
                  <a:schemeClr val="tx1"/>
                </a:solidFill>
              </a:rPr>
              <a:t>Religião para Marx</a:t>
            </a:r>
            <a:endParaRPr lang="pt-BR" b="0" dirty="0">
              <a:solidFill>
                <a:schemeClr val="tx1"/>
              </a:solidFill>
            </a:endParaRPr>
          </a:p>
        </p:txBody>
      </p:sp>
      <p:sp>
        <p:nvSpPr>
          <p:cNvPr id="4" name="Retângulo 3"/>
          <p:cNvSpPr/>
          <p:nvPr/>
        </p:nvSpPr>
        <p:spPr>
          <a:xfrm>
            <a:off x="1187624" y="1484784"/>
            <a:ext cx="5400600" cy="4708981"/>
          </a:xfrm>
          <a:prstGeom prst="rect">
            <a:avLst/>
          </a:prstGeom>
        </p:spPr>
        <p:txBody>
          <a:bodyPr wrap="square">
            <a:spAutoFit/>
          </a:bodyPr>
          <a:lstStyle/>
          <a:p>
            <a:r>
              <a:rPr lang="pt-BR" sz="2400" i="1" dirty="0" smtClean="0"/>
              <a:t>“A religião é o soluço (o suspiro) da criatura oprimida, o coração de um mundo sem coração, o espírito de um estado de coisas carente de espírito. A religião é o ópio do povo.  A abolição da religião enquanto felicidade ilusória do povo é uma exigência que a felicidade real formula. Exigir que renuncie às ilusões acerca da sua situação é exigir que renuncie a uma situação que precisa de ilusões.” </a:t>
            </a:r>
          </a:p>
          <a:p>
            <a:endParaRPr lang="pt-BR" sz="2000" b="1" i="1" dirty="0" smtClean="0"/>
          </a:p>
          <a:p>
            <a:pPr algn="r"/>
            <a:r>
              <a:rPr lang="pt-BR" sz="1600" b="1" i="1" dirty="0" smtClean="0"/>
              <a:t>Karl Marx – </a:t>
            </a:r>
            <a:r>
              <a:rPr lang="pt-BR" sz="1600" b="1" dirty="0" smtClean="0"/>
              <a:t>Crítica da Filosofia do Direito de Hegel</a:t>
            </a:r>
            <a:r>
              <a:rPr lang="pt-BR" sz="1600" dirty="0" smtClean="0"/>
              <a:t> </a:t>
            </a:r>
            <a:endParaRPr lang="pt-BR" sz="1600" b="1" i="1" dirty="0" smtClean="0"/>
          </a:p>
        </p:txBody>
      </p:sp>
      <p:pic>
        <p:nvPicPr>
          <p:cNvPr id="7" name="Imagem 6" descr="Marx_color2.jpg"/>
          <p:cNvPicPr>
            <a:picLocks noChangeAspect="1"/>
          </p:cNvPicPr>
          <p:nvPr/>
        </p:nvPicPr>
        <p:blipFill>
          <a:blip r:embed="rId2" cstate="print"/>
          <a:stretch>
            <a:fillRect/>
          </a:stretch>
        </p:blipFill>
        <p:spPr>
          <a:xfrm>
            <a:off x="6804248" y="2204864"/>
            <a:ext cx="1968500" cy="25146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subTnLst>
                                    <p:animClr>
                                      <p:cBhvr override="childStyle">
                                        <p:cTn dur="1" fill="hold" display="0" masterRel="nextClick" afterEffect="1"/>
                                        <p:tgtEl>
                                          <p:spTgt spid="4"/>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normAutofit/>
          </a:bodyPr>
          <a:lstStyle/>
          <a:p>
            <a:pPr algn="l"/>
            <a:r>
              <a:rPr lang="pt-BR" dirty="0" smtClean="0">
                <a:solidFill>
                  <a:schemeClr val="tx1"/>
                </a:solidFill>
              </a:rPr>
              <a:t>As previsões fracassam</a:t>
            </a:r>
            <a:r>
              <a:rPr lang="pt-BR" dirty="0" smtClean="0"/>
              <a:t>			</a:t>
            </a:r>
            <a:endParaRPr lang="pt-BR" dirty="0"/>
          </a:p>
        </p:txBody>
      </p:sp>
      <p:sp>
        <p:nvSpPr>
          <p:cNvPr id="7" name="CaixaDeTexto 6"/>
          <p:cNvSpPr txBox="1"/>
          <p:nvPr/>
        </p:nvSpPr>
        <p:spPr>
          <a:xfrm>
            <a:off x="3059832" y="1844824"/>
            <a:ext cx="3456384" cy="369332"/>
          </a:xfrm>
          <a:prstGeom prst="rect">
            <a:avLst/>
          </a:prstGeom>
          <a:noFill/>
        </p:spPr>
        <p:txBody>
          <a:bodyPr wrap="square" rtlCol="0">
            <a:spAutoFit/>
          </a:bodyPr>
          <a:lstStyle/>
          <a:p>
            <a:r>
              <a:rPr lang="pt-BR" b="1" dirty="0" smtClean="0"/>
              <a:t>Socialismo e marxismo clássico</a:t>
            </a:r>
          </a:p>
        </p:txBody>
      </p:sp>
      <p:sp>
        <p:nvSpPr>
          <p:cNvPr id="37" name="CaixaDeTexto 36"/>
          <p:cNvSpPr txBox="1"/>
          <p:nvPr/>
        </p:nvSpPr>
        <p:spPr>
          <a:xfrm>
            <a:off x="1115616" y="2852936"/>
            <a:ext cx="3456384" cy="369332"/>
          </a:xfrm>
          <a:prstGeom prst="rect">
            <a:avLst/>
          </a:prstGeom>
          <a:noFill/>
        </p:spPr>
        <p:txBody>
          <a:bodyPr wrap="square" rtlCol="0">
            <a:spAutoFit/>
          </a:bodyPr>
          <a:lstStyle/>
          <a:p>
            <a:pPr algn="ctr"/>
            <a:r>
              <a:rPr lang="pt-BR" dirty="0" smtClean="0"/>
              <a:t>Espera que as massas se rebelem</a:t>
            </a:r>
          </a:p>
        </p:txBody>
      </p:sp>
      <p:sp>
        <p:nvSpPr>
          <p:cNvPr id="38" name="CaixaDeTexto 37"/>
          <p:cNvSpPr txBox="1"/>
          <p:nvPr/>
        </p:nvSpPr>
        <p:spPr>
          <a:xfrm>
            <a:off x="5004048" y="2780928"/>
            <a:ext cx="3456384" cy="646331"/>
          </a:xfrm>
          <a:prstGeom prst="rect">
            <a:avLst/>
          </a:prstGeom>
          <a:noFill/>
        </p:spPr>
        <p:txBody>
          <a:bodyPr wrap="square" rtlCol="0">
            <a:spAutoFit/>
          </a:bodyPr>
          <a:lstStyle/>
          <a:p>
            <a:pPr algn="ctr"/>
            <a:r>
              <a:rPr lang="pt-BR" dirty="0" smtClean="0"/>
              <a:t>Espera o colapso econômico do capitalismo</a:t>
            </a:r>
          </a:p>
        </p:txBody>
      </p:sp>
      <p:cxnSp>
        <p:nvCxnSpPr>
          <p:cNvPr id="40" name="Conector de seta reta 39"/>
          <p:cNvCxnSpPr>
            <a:endCxn id="37" idx="0"/>
          </p:cNvCxnSpPr>
          <p:nvPr/>
        </p:nvCxnSpPr>
        <p:spPr>
          <a:xfrm flipH="1">
            <a:off x="2843808" y="2204864"/>
            <a:ext cx="1224136" cy="648072"/>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42" name="Conector de seta reta 41"/>
          <p:cNvCxnSpPr>
            <a:endCxn id="38" idx="0"/>
          </p:cNvCxnSpPr>
          <p:nvPr/>
        </p:nvCxnSpPr>
        <p:spPr>
          <a:xfrm>
            <a:off x="5292080" y="2204864"/>
            <a:ext cx="1440160" cy="576064"/>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43" name="CaixaDeTexto 42"/>
          <p:cNvSpPr txBox="1"/>
          <p:nvPr/>
        </p:nvSpPr>
        <p:spPr>
          <a:xfrm>
            <a:off x="2987824" y="4437112"/>
            <a:ext cx="3456384" cy="95410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t-BR" sz="2800" dirty="0" smtClean="0"/>
              <a:t>As previsões fracassaram</a:t>
            </a:r>
          </a:p>
        </p:txBody>
      </p:sp>
      <p:cxnSp>
        <p:nvCxnSpPr>
          <p:cNvPr id="44" name="Conector de seta reta 43"/>
          <p:cNvCxnSpPr>
            <a:stCxn id="37" idx="2"/>
          </p:cNvCxnSpPr>
          <p:nvPr/>
        </p:nvCxnSpPr>
        <p:spPr>
          <a:xfrm>
            <a:off x="2843808" y="3222268"/>
            <a:ext cx="1224136" cy="1214844"/>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45" name="Conector de seta reta 44"/>
          <p:cNvCxnSpPr>
            <a:stCxn id="38" idx="2"/>
          </p:cNvCxnSpPr>
          <p:nvPr/>
        </p:nvCxnSpPr>
        <p:spPr>
          <a:xfrm flipH="1">
            <a:off x="5364088" y="3427259"/>
            <a:ext cx="1368152" cy="1009853"/>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2000"/>
                                        <p:tgtEl>
                                          <p:spTgt spid="44"/>
                                        </p:tgtEl>
                                      </p:cBhvr>
                                    </p:animEffect>
                                  </p:childTnLst>
                                </p:cTn>
                              </p:par>
                              <p:par>
                                <p:cTn id="8" presetID="10"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2000"/>
                                        <p:tgtEl>
                                          <p:spTgt spid="4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lstStyle/>
          <a:p>
            <a:pPr algn="l"/>
            <a:r>
              <a:rPr lang="pt-BR" dirty="0" smtClean="0">
                <a:solidFill>
                  <a:schemeClr val="tx1"/>
                </a:solidFill>
              </a:rPr>
              <a:t>História</a:t>
            </a:r>
            <a:r>
              <a:rPr lang="pt-BR" dirty="0" smtClean="0"/>
              <a:t>	</a:t>
            </a:r>
            <a:endParaRPr lang="pt-BR" dirty="0"/>
          </a:p>
        </p:txBody>
      </p:sp>
      <p:sp>
        <p:nvSpPr>
          <p:cNvPr id="8" name="Retângulo 7"/>
          <p:cNvSpPr/>
          <p:nvPr/>
        </p:nvSpPr>
        <p:spPr>
          <a:xfrm>
            <a:off x="1403648" y="1628800"/>
            <a:ext cx="6804248" cy="2031325"/>
          </a:xfrm>
          <a:prstGeom prst="rect">
            <a:avLst/>
          </a:prstGeom>
        </p:spPr>
        <p:txBody>
          <a:bodyPr wrap="square">
            <a:spAutoFit/>
          </a:bodyPr>
          <a:lstStyle/>
          <a:p>
            <a:pPr algn="just"/>
            <a:r>
              <a:rPr lang="pt-BR" i="1" dirty="0" smtClean="0"/>
              <a:t>Os pensadores marxistas se propuseram a analisar o fenômeno. Na Itália e na Hungria, respectivamente, </a:t>
            </a:r>
            <a:r>
              <a:rPr lang="pt-BR" b="1" i="1" dirty="0" smtClean="0"/>
              <a:t>Antonio Gramsci e Georg </a:t>
            </a:r>
            <a:r>
              <a:rPr lang="pt-BR" b="1" i="1" dirty="0" err="1" smtClean="0"/>
              <a:t>Lukacs</a:t>
            </a:r>
            <a:r>
              <a:rPr lang="pt-BR" b="1" i="1" dirty="0" smtClean="0"/>
              <a:t> </a:t>
            </a:r>
            <a:r>
              <a:rPr lang="pt-BR" i="1" dirty="0" smtClean="0"/>
              <a:t>foram pioneiros na ideia de que os trabalhadores só perceberiam  seus </a:t>
            </a:r>
            <a:r>
              <a:rPr lang="pt-BR" b="1" i="1" dirty="0" smtClean="0"/>
              <a:t>verdadeiros interesses de classe se fossem libertados da cultura ocidental, calcada em valores judaico-cristãos. </a:t>
            </a:r>
          </a:p>
          <a:p>
            <a:pPr algn="just"/>
            <a:endParaRPr lang="pt-BR" i="1" dirty="0" smtClean="0"/>
          </a:p>
          <a:p>
            <a:pPr algn="r"/>
            <a:r>
              <a:rPr lang="pt-BR" b="1" i="1" dirty="0" smtClean="0"/>
              <a:t>		Norma Braga - A nova Moralidade </a:t>
            </a:r>
          </a:p>
        </p:txBody>
      </p:sp>
      <p:pic>
        <p:nvPicPr>
          <p:cNvPr id="9" name="Imagem 8" descr="norma.jpg"/>
          <p:cNvPicPr>
            <a:picLocks noChangeAspect="1"/>
          </p:cNvPicPr>
          <p:nvPr/>
        </p:nvPicPr>
        <p:blipFill>
          <a:blip r:embed="rId2" cstate="print"/>
          <a:stretch>
            <a:fillRect/>
          </a:stretch>
        </p:blipFill>
        <p:spPr>
          <a:xfrm>
            <a:off x="1907704" y="4149080"/>
            <a:ext cx="2592288" cy="172819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normAutofit fontScale="90000"/>
          </a:bodyPr>
          <a:lstStyle/>
          <a:p>
            <a:pPr algn="l"/>
            <a:r>
              <a:rPr lang="pt-BR" dirty="0" smtClean="0">
                <a:solidFill>
                  <a:schemeClr val="tx1"/>
                </a:solidFill>
              </a:rPr>
              <a:t>Antônio Gramsci (1891-1937)		</a:t>
            </a:r>
            <a:endParaRPr lang="pt-BR" dirty="0">
              <a:solidFill>
                <a:schemeClr val="tx1"/>
              </a:solidFill>
            </a:endParaRPr>
          </a:p>
        </p:txBody>
      </p:sp>
      <p:sp>
        <p:nvSpPr>
          <p:cNvPr id="7" name="CaixaDeTexto 6"/>
          <p:cNvSpPr txBox="1"/>
          <p:nvPr/>
        </p:nvSpPr>
        <p:spPr>
          <a:xfrm>
            <a:off x="1115616" y="1772816"/>
            <a:ext cx="7416824" cy="1292662"/>
          </a:xfrm>
          <a:prstGeom prst="rect">
            <a:avLst/>
          </a:prstGeom>
          <a:noFill/>
        </p:spPr>
        <p:txBody>
          <a:bodyPr wrap="square" rtlCol="0">
            <a:spAutoFit/>
          </a:bodyPr>
          <a:lstStyle/>
          <a:p>
            <a:pPr algn="just"/>
            <a:r>
              <a:rPr lang="pt-BR" sz="1600" dirty="0" smtClean="0"/>
              <a:t>Os </a:t>
            </a:r>
            <a:r>
              <a:rPr lang="pt-BR" sz="1600" b="1" dirty="0" smtClean="0"/>
              <a:t>trabalhadores jamais iriam perceber os seus verdadeiros interesses de classe</a:t>
            </a:r>
            <a:r>
              <a:rPr lang="pt-BR" sz="1600" dirty="0" smtClean="0"/>
              <a:t>, como assim definidos pelo marxismo</a:t>
            </a:r>
            <a:r>
              <a:rPr lang="pt-BR" sz="1600" b="1" dirty="0" smtClean="0"/>
              <a:t>, até eles serem libertados da cultura ocidental</a:t>
            </a:r>
            <a:r>
              <a:rPr lang="pt-BR" sz="1600" dirty="0" smtClean="0"/>
              <a:t>, particularmente do Cristianismo, uma vez que todos eles </a:t>
            </a:r>
            <a:r>
              <a:rPr lang="pt-BR" sz="1600" b="1" dirty="0" smtClean="0"/>
              <a:t>estavam cegos pela religião e pela cultura e não tinham consciência de seus reais interesses de classe</a:t>
            </a:r>
            <a:r>
              <a:rPr lang="pt-BR" sz="1600" dirty="0" smtClean="0"/>
              <a:t>. </a:t>
            </a:r>
          </a:p>
          <a:p>
            <a:pPr algn="r"/>
            <a:r>
              <a:rPr lang="pt-BR" sz="1400" dirty="0" smtClean="0">
                <a:hlinkClick r:id="rId2"/>
              </a:rPr>
              <a:t>http://normabraga.blogspot.com.br/2006/03/as-origens-do-politicamente-correto.html</a:t>
            </a:r>
            <a:endParaRPr lang="pt-BR" sz="1400" dirty="0" smtClean="0"/>
          </a:p>
        </p:txBody>
      </p:sp>
      <p:pic>
        <p:nvPicPr>
          <p:cNvPr id="4" name="Imagem 3" descr="gramsci2.jpg"/>
          <p:cNvPicPr>
            <a:picLocks noChangeAspect="1"/>
          </p:cNvPicPr>
          <p:nvPr/>
        </p:nvPicPr>
        <p:blipFill>
          <a:blip r:embed="rId3" cstate="print"/>
          <a:stretch>
            <a:fillRect/>
          </a:stretch>
        </p:blipFill>
        <p:spPr>
          <a:xfrm>
            <a:off x="251520" y="4221088"/>
            <a:ext cx="2360457" cy="2016224"/>
          </a:xfrm>
          <a:prstGeom prst="rect">
            <a:avLst/>
          </a:prstGeom>
        </p:spPr>
      </p:pic>
      <p:sp>
        <p:nvSpPr>
          <p:cNvPr id="5" name="Retângulo 4"/>
          <p:cNvSpPr/>
          <p:nvPr/>
        </p:nvSpPr>
        <p:spPr>
          <a:xfrm>
            <a:off x="1115616" y="1124744"/>
            <a:ext cx="7524328" cy="584775"/>
          </a:xfrm>
          <a:prstGeom prst="rect">
            <a:avLst/>
          </a:prstGeom>
        </p:spPr>
        <p:txBody>
          <a:bodyPr wrap="square">
            <a:spAutoFit/>
          </a:bodyPr>
          <a:lstStyle/>
          <a:p>
            <a:r>
              <a:rPr lang="pt-BR" sz="1600" dirty="0" smtClean="0"/>
              <a:t>A via para a </a:t>
            </a:r>
            <a:r>
              <a:rPr lang="pt-BR" sz="1600" b="1" dirty="0" smtClean="0"/>
              <a:t>hegemonia do proletariado passa por uma reforma cultural e moral da sociedade.</a:t>
            </a:r>
            <a:r>
              <a:rPr lang="pt-BR" sz="1600" dirty="0" smtClean="0"/>
              <a:t> </a:t>
            </a:r>
            <a:r>
              <a:rPr lang="pt-BR" sz="1200" dirty="0" smtClean="0">
                <a:hlinkClick r:id="rId4"/>
              </a:rPr>
              <a:t>http://pt.wikipedia.org/wiki/Antonio_Gramsci#</a:t>
            </a:r>
            <a:r>
              <a:rPr lang="pt-BR" sz="1200" dirty="0" err="1" smtClean="0">
                <a:hlinkClick r:id="rId4"/>
              </a:rPr>
              <a:t>cite_note-Quaderni_del_carcere</a:t>
            </a:r>
            <a:r>
              <a:rPr lang="pt-BR" sz="1200" dirty="0" smtClean="0">
                <a:hlinkClick r:id="rId4"/>
              </a:rPr>
              <a:t>.2C_cit..2C_p._11-2</a:t>
            </a:r>
            <a:endParaRPr lang="pt-BR" sz="1600" dirty="0" smtClean="0"/>
          </a:p>
        </p:txBody>
      </p:sp>
      <p:sp>
        <p:nvSpPr>
          <p:cNvPr id="6" name="Retângulo 5"/>
          <p:cNvSpPr/>
          <p:nvPr/>
        </p:nvSpPr>
        <p:spPr>
          <a:xfrm>
            <a:off x="2771800" y="3212976"/>
            <a:ext cx="6012160" cy="3293209"/>
          </a:xfrm>
          <a:prstGeom prst="rect">
            <a:avLst/>
          </a:prstGeom>
        </p:spPr>
        <p:txBody>
          <a:bodyPr wrap="square">
            <a:spAutoFit/>
          </a:bodyPr>
          <a:lstStyle/>
          <a:p>
            <a:pPr algn="just"/>
            <a:r>
              <a:rPr lang="pt-BR" sz="1600" dirty="0" smtClean="0"/>
              <a:t>“</a:t>
            </a:r>
            <a:r>
              <a:rPr lang="pt-BR" sz="1600" i="1" dirty="0" smtClean="0"/>
              <a:t>O moderno Príncipe, desenvolvendo-se, subverte todo o sistema de relações intelectuais e morais, uma vez que o seu desenvolvimento significa, de fato, que todo ato é concebido como útil ou prejudicial, como virtuoso ou criminoso, </a:t>
            </a:r>
            <a:r>
              <a:rPr lang="pt-BR" sz="1600" b="1" i="1" dirty="0" smtClean="0"/>
              <a:t>somente na medida em que tem como ponto de referência o próprio Moderno Príncipe</a:t>
            </a:r>
            <a:r>
              <a:rPr lang="pt-BR" sz="1600" i="1" dirty="0" smtClean="0"/>
              <a:t> e serve ou para aumentar o poder ou para opor-se a ele. </a:t>
            </a:r>
            <a:r>
              <a:rPr lang="pt-BR" sz="1600" b="1" i="1" dirty="0" smtClean="0"/>
              <a:t>O Príncipe toma o lugar, nas consciências, da divindade ou do imperativo categórico</a:t>
            </a:r>
            <a:r>
              <a:rPr lang="pt-BR" sz="1600" i="1" dirty="0" smtClean="0"/>
              <a:t>, torna-se a base de um laicismo moderno e de uma completa </a:t>
            </a:r>
            <a:r>
              <a:rPr lang="pt-BR" sz="1600" i="1" dirty="0" err="1" smtClean="0"/>
              <a:t>laicização</a:t>
            </a:r>
            <a:r>
              <a:rPr lang="pt-BR" sz="1600" i="1" dirty="0" smtClean="0"/>
              <a:t> de toda a vida e de todas as relações de costume</a:t>
            </a:r>
            <a:r>
              <a:rPr lang="pt-BR" sz="1600" dirty="0" smtClean="0"/>
              <a:t>”.</a:t>
            </a:r>
          </a:p>
          <a:p>
            <a:pPr>
              <a:buFontTx/>
              <a:buChar char="-"/>
            </a:pPr>
            <a:endParaRPr lang="pt-BR" sz="1600" dirty="0" smtClean="0"/>
          </a:p>
          <a:p>
            <a:pPr algn="r"/>
            <a:r>
              <a:rPr lang="pt-BR" sz="1400" dirty="0" smtClean="0"/>
              <a:t>GRAMSCI. Antonio. </a:t>
            </a:r>
            <a:r>
              <a:rPr lang="pt-BR" sz="1400" i="1" dirty="0" smtClean="0"/>
              <a:t>Cadernos do Cárcere – Volume 3 – Maquiavel e Notas Sobre o Estado e a Política.</a:t>
            </a:r>
            <a:r>
              <a:rPr lang="pt-BR" sz="1400" dirty="0" smtClean="0"/>
              <a:t> 3ª Edição, Rio de Janeiro: Editora Civilização Brasileira, 2002, p. 19</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subTnLst>
                                    <p:animClr>
                                      <p:cBhvr override="childStyle">
                                        <p:cTn dur="1" fill="hold" display="0" masterRel="nextClick" afterEffect="1"/>
                                        <p:tgtEl>
                                          <p:spTgt spid="5"/>
                                        </p:tgtEl>
                                        <p:attrNameLst>
                                          <p:attrName>ppt_c</p:attrName>
                                        </p:attrNameLst>
                                      </p:cBhvr>
                                      <p:to>
                                        <a:schemeClr val="bg2"/>
                                      </p:to>
                                    </p:animClr>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subTnLst>
                                    <p:animClr>
                                      <p:cBhvr override="childStyle">
                                        <p:cTn dur="1" fill="hold" display="0" masterRel="nextClick" afterEffect="1"/>
                                        <p:tgtEl>
                                          <p:spTgt spid="7"/>
                                        </p:tgtEl>
                                        <p:attrNameLst>
                                          <p:attrName>ppt_c</p:attrName>
                                        </p:attrNameLst>
                                      </p:cBhvr>
                                      <p:to>
                                        <a:schemeClr val="bg2"/>
                                      </p:to>
                                    </p:animClr>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990912"/>
          </a:xfrm>
        </p:spPr>
        <p:txBody>
          <a:bodyPr/>
          <a:lstStyle/>
          <a:p>
            <a:pPr algn="l"/>
            <a:r>
              <a:rPr lang="pt-BR" dirty="0" smtClean="0">
                <a:solidFill>
                  <a:schemeClr val="tx1"/>
                </a:solidFill>
              </a:rPr>
              <a:t>A imposição da Nova Moralidade</a:t>
            </a:r>
            <a:endParaRPr lang="pt-BR" dirty="0">
              <a:solidFill>
                <a:schemeClr val="tx1"/>
              </a:solidFill>
            </a:endParaRPr>
          </a:p>
        </p:txBody>
      </p:sp>
      <p:sp>
        <p:nvSpPr>
          <p:cNvPr id="7" name="CaixaDeTexto 6"/>
          <p:cNvSpPr txBox="1"/>
          <p:nvPr/>
        </p:nvSpPr>
        <p:spPr>
          <a:xfrm>
            <a:off x="1259632" y="1412776"/>
            <a:ext cx="7128792" cy="467820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2000" dirty="0" smtClean="0"/>
              <a:t> Na nova moralidade politicamente correta, que </a:t>
            </a:r>
            <a:r>
              <a:rPr lang="pt-BR" sz="2000" b="1" dirty="0" smtClean="0"/>
              <a:t>recupera o dualismo da </a:t>
            </a:r>
            <a:r>
              <a:rPr lang="pt-BR" sz="2000" b="1" i="1" dirty="0" smtClean="0"/>
              <a:t>"luta de classes" (opressor versus oprimido)</a:t>
            </a:r>
            <a:r>
              <a:rPr lang="pt-BR" sz="2000" i="1" dirty="0" smtClean="0"/>
              <a:t> e o expande, </a:t>
            </a:r>
            <a:r>
              <a:rPr lang="pt-BR" sz="2000" dirty="0" smtClean="0"/>
              <a:t>decide-se de antemão quem é o culpado e quem é a vítima, de acordo com o seguinte esquema:</a:t>
            </a:r>
          </a:p>
          <a:p>
            <a:endParaRPr lang="pt-BR" sz="2000" dirty="0" smtClean="0"/>
          </a:p>
          <a:p>
            <a:r>
              <a:rPr lang="pt-BR" sz="2000" dirty="0" smtClean="0"/>
              <a:t>- Os </a:t>
            </a:r>
            <a:r>
              <a:rPr lang="pt-BR" sz="2000" i="1" dirty="0" smtClean="0"/>
              <a:t>pobres são os oprimidos dos ricos;</a:t>
            </a:r>
          </a:p>
          <a:p>
            <a:r>
              <a:rPr lang="pt-BR" sz="2000" dirty="0" smtClean="0"/>
              <a:t>- Os </a:t>
            </a:r>
            <a:r>
              <a:rPr lang="pt-BR" sz="2000" i="1" dirty="0" smtClean="0"/>
              <a:t>negros são os oprimidos dos brancos;</a:t>
            </a:r>
          </a:p>
          <a:p>
            <a:r>
              <a:rPr lang="pt-BR" sz="2000" i="1" dirty="0" smtClean="0"/>
              <a:t>- As mulheres são as oprimidas dos homens;</a:t>
            </a:r>
          </a:p>
          <a:p>
            <a:r>
              <a:rPr lang="pt-BR" sz="2000" dirty="0" smtClean="0"/>
              <a:t>- Os </a:t>
            </a:r>
            <a:r>
              <a:rPr lang="pt-BR" sz="2000" i="1" dirty="0" smtClean="0"/>
              <a:t>filhos são os oprimidos dos pais;</a:t>
            </a:r>
          </a:p>
          <a:p>
            <a:pPr>
              <a:buFontTx/>
              <a:buChar char="-"/>
            </a:pPr>
            <a:r>
              <a:rPr lang="pt-BR" sz="2000" dirty="0" smtClean="0"/>
              <a:t>Os </a:t>
            </a:r>
            <a:r>
              <a:rPr lang="pt-BR" sz="2000" i="1" dirty="0" smtClean="0"/>
              <a:t>homossexuais são os oprimidos dos heterossexuais.</a:t>
            </a:r>
          </a:p>
          <a:p>
            <a:pPr>
              <a:buFontTx/>
              <a:buChar char="-"/>
            </a:pPr>
            <a:endParaRPr lang="pt-BR" sz="2000" i="1" dirty="0" smtClean="0"/>
          </a:p>
          <a:p>
            <a:r>
              <a:rPr lang="pt-BR" sz="2000" dirty="0" smtClean="0"/>
              <a:t>Discurso de vítima: Uma classe é sempre culpada e a outra é sempre a vítima. </a:t>
            </a:r>
          </a:p>
          <a:p>
            <a:pPr algn="r"/>
            <a:r>
              <a:rPr lang="pt-BR" sz="2000" b="1" i="1" dirty="0" smtClean="0"/>
              <a:t>		Norma Braga - A nova Moralidade </a:t>
            </a:r>
          </a:p>
          <a:p>
            <a:endParaRPr lang="pt-BR" sz="2000"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lstStyle/>
          <a:p>
            <a:pPr algn="l"/>
            <a:r>
              <a:rPr lang="pt-BR" dirty="0" smtClean="0">
                <a:solidFill>
                  <a:schemeClr val="tx1"/>
                </a:solidFill>
              </a:rPr>
              <a:t>A agenda da destruição?	</a:t>
            </a:r>
            <a:endParaRPr lang="pt-BR" dirty="0">
              <a:solidFill>
                <a:schemeClr val="tx1"/>
              </a:solidFill>
            </a:endParaRPr>
          </a:p>
        </p:txBody>
      </p:sp>
      <p:sp>
        <p:nvSpPr>
          <p:cNvPr id="7" name="CaixaDeTexto 6"/>
          <p:cNvSpPr txBox="1"/>
          <p:nvPr/>
        </p:nvSpPr>
        <p:spPr>
          <a:xfrm>
            <a:off x="1259632" y="1124744"/>
            <a:ext cx="7128792" cy="830997"/>
          </a:xfrm>
          <a:prstGeom prst="rect">
            <a:avLst/>
          </a:prstGeom>
          <a:noFill/>
        </p:spPr>
        <p:txBody>
          <a:bodyPr wrap="square" rtlCol="0">
            <a:spAutoFit/>
          </a:bodyPr>
          <a:lstStyle/>
          <a:p>
            <a:r>
              <a:rPr lang="pt-BR" sz="2400" dirty="0" smtClean="0"/>
              <a:t>Tudo isso ficou conhecido como:</a:t>
            </a:r>
            <a:r>
              <a:rPr lang="pt-BR" sz="2400" b="1" dirty="0" smtClean="0"/>
              <a:t> </a:t>
            </a:r>
          </a:p>
          <a:p>
            <a:r>
              <a:rPr lang="pt-BR" sz="2400" b="1" dirty="0" smtClean="0"/>
              <a:t>Marxismo cultural ou politicamente correto.</a:t>
            </a:r>
          </a:p>
        </p:txBody>
      </p:sp>
      <p:pic>
        <p:nvPicPr>
          <p:cNvPr id="19" name="Imagem 18" descr="marxismo cultural2.jpg"/>
          <p:cNvPicPr>
            <a:picLocks noChangeAspect="1"/>
          </p:cNvPicPr>
          <p:nvPr/>
        </p:nvPicPr>
        <p:blipFill>
          <a:blip r:embed="rId2" cstate="print"/>
          <a:stretch>
            <a:fillRect/>
          </a:stretch>
        </p:blipFill>
        <p:spPr>
          <a:xfrm>
            <a:off x="1187624" y="2067448"/>
            <a:ext cx="7128792" cy="4537179"/>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normAutofit/>
          </a:bodyPr>
          <a:lstStyle/>
          <a:p>
            <a:pPr algn="l"/>
            <a:r>
              <a:rPr lang="pt-BR" dirty="0" smtClean="0">
                <a:solidFill>
                  <a:schemeClr val="tx1"/>
                </a:solidFill>
              </a:rPr>
              <a:t>Pós-modernidade</a:t>
            </a:r>
            <a:endParaRPr lang="pt-BR" dirty="0">
              <a:solidFill>
                <a:schemeClr val="tx1"/>
              </a:solidFill>
            </a:endParaRPr>
          </a:p>
        </p:txBody>
      </p:sp>
      <p:sp>
        <p:nvSpPr>
          <p:cNvPr id="7" name="CaixaDeTexto 6"/>
          <p:cNvSpPr txBox="1"/>
          <p:nvPr/>
        </p:nvSpPr>
        <p:spPr>
          <a:xfrm>
            <a:off x="1187624" y="1196753"/>
            <a:ext cx="7200800" cy="5262979"/>
          </a:xfrm>
          <a:prstGeom prst="rect">
            <a:avLst/>
          </a:prstGeom>
          <a:noFill/>
        </p:spPr>
        <p:txBody>
          <a:bodyPr wrap="square" rtlCol="0">
            <a:spAutoFit/>
          </a:bodyPr>
          <a:lstStyle/>
          <a:p>
            <a:pPr fontAlgn="base"/>
            <a:r>
              <a:rPr lang="pt-BR" sz="1600" b="1" dirty="0" smtClean="0"/>
              <a:t>Michel Foucault, Jacques Derrida, Jean-François </a:t>
            </a:r>
            <a:r>
              <a:rPr lang="pt-BR" sz="1600" b="1" dirty="0" err="1" smtClean="0"/>
              <a:t>Lyotard</a:t>
            </a:r>
            <a:r>
              <a:rPr lang="pt-BR" sz="1600" b="1" dirty="0" smtClean="0"/>
              <a:t> e Richard </a:t>
            </a:r>
            <a:r>
              <a:rPr lang="pt-BR" sz="1600" b="1" dirty="0" err="1" smtClean="0"/>
              <a:t>Rorty</a:t>
            </a:r>
            <a:r>
              <a:rPr lang="pt-BR" sz="1600" b="1" dirty="0" smtClean="0"/>
              <a:t> </a:t>
            </a:r>
            <a:r>
              <a:rPr lang="pt-BR" sz="1600" dirty="0" smtClean="0"/>
              <a:t>são todos de extrema-esquerda. </a:t>
            </a:r>
            <a:r>
              <a:rPr lang="en-US" sz="1600" dirty="0" err="1" smtClean="0"/>
              <a:t>Assim</a:t>
            </a:r>
            <a:r>
              <a:rPr lang="en-US" sz="1600" dirty="0" smtClean="0"/>
              <a:t> </a:t>
            </a:r>
            <a:r>
              <a:rPr lang="en-US" sz="1600" dirty="0" err="1" smtClean="0"/>
              <a:t>como</a:t>
            </a:r>
            <a:r>
              <a:rPr lang="en-US" sz="1600" dirty="0" smtClean="0"/>
              <a:t> </a:t>
            </a:r>
            <a:r>
              <a:rPr lang="en-US" sz="1600" b="1" dirty="0" smtClean="0"/>
              <a:t>Jacques </a:t>
            </a:r>
            <a:r>
              <a:rPr lang="en-US" sz="1600" b="1" dirty="0" err="1" smtClean="0"/>
              <a:t>Lacan</a:t>
            </a:r>
            <a:r>
              <a:rPr lang="en-US" sz="1600" b="1" dirty="0" smtClean="0"/>
              <a:t>, Stanley Fish, Catharine Mackinnon, Andreas </a:t>
            </a:r>
            <a:r>
              <a:rPr lang="en-US" sz="1600" b="1" dirty="0" err="1" smtClean="0"/>
              <a:t>Huyssen</a:t>
            </a:r>
            <a:r>
              <a:rPr lang="en-US" sz="1600" b="1" dirty="0" smtClean="0"/>
              <a:t> e Frank </a:t>
            </a:r>
            <a:r>
              <a:rPr lang="en-US" sz="1600" b="1" dirty="0" err="1" smtClean="0"/>
              <a:t>Lentricchia</a:t>
            </a:r>
            <a:r>
              <a:rPr lang="en-US" sz="1600" dirty="0" smtClean="0"/>
              <a:t>. </a:t>
            </a:r>
            <a:r>
              <a:rPr lang="pt-BR" sz="1600" dirty="0" smtClean="0"/>
              <a:t>Entre os principais nomes do movimento Pós-modernista, não existe uma única figura que não seja comprometidamente de esquerda.</a:t>
            </a:r>
          </a:p>
          <a:p>
            <a:pPr fontAlgn="base"/>
            <a:endParaRPr lang="pt-BR" sz="1600" dirty="0" smtClean="0"/>
          </a:p>
          <a:p>
            <a:pPr fontAlgn="base"/>
            <a:r>
              <a:rPr lang="pt-BR" sz="1600" dirty="0" smtClean="0"/>
              <a:t>Muitos pós-modernistas desconstroem a razão, a verdade e a realidade, por acreditarem que em nome da </a:t>
            </a:r>
            <a:r>
              <a:rPr lang="pt-BR" sz="1600" u="sng" dirty="0" smtClean="0"/>
              <a:t>razão, da verdade e da realidade </a:t>
            </a:r>
            <a:r>
              <a:rPr lang="pt-BR" sz="1600" dirty="0" smtClean="0"/>
              <a:t>a civilização ocidental espalhou a </a:t>
            </a:r>
            <a:r>
              <a:rPr lang="pt-BR" sz="1600" u="sng" dirty="0" smtClean="0"/>
              <a:t>dominação, a opressão e a destruição</a:t>
            </a:r>
            <a:r>
              <a:rPr lang="pt-BR" sz="1600" dirty="0" smtClean="0"/>
              <a:t>.</a:t>
            </a:r>
          </a:p>
          <a:p>
            <a:pPr fontAlgn="base"/>
            <a:endParaRPr lang="pt-BR" sz="1600" dirty="0" smtClean="0"/>
          </a:p>
          <a:p>
            <a:pPr fontAlgn="base"/>
            <a:r>
              <a:rPr lang="pt-BR" sz="1600" dirty="0" err="1" smtClean="0"/>
              <a:t>Lentricchia</a:t>
            </a:r>
            <a:r>
              <a:rPr lang="pt-BR" sz="1600" dirty="0" smtClean="0"/>
              <a:t>: o Pós-modernismo “ não busca encontrar os fundamentos e as condições da verdade, mas exercitar o poder visando a mudança social.”</a:t>
            </a:r>
          </a:p>
          <a:p>
            <a:pPr fontAlgn="base"/>
            <a:endParaRPr lang="pt-BR" sz="1600" dirty="0" smtClean="0"/>
          </a:p>
          <a:p>
            <a:pPr>
              <a:buFontTx/>
              <a:buChar char="-"/>
            </a:pPr>
            <a:r>
              <a:rPr lang="pt-BR" sz="1600" dirty="0" smtClean="0"/>
              <a:t>A pós-modernidade professa que a objetividade é um mito; não existe verdade, nenhuma maneira certa de interpretar a natureza ou um texto. Todas as interpretações são igualmente válidas. Os valores são produtos socialmente subjetivos. Culturalmente falando, portanto, não há valores, em nenhum grupo, que mereçam crédito especial.</a:t>
            </a:r>
          </a:p>
          <a:p>
            <a:pPr algn="r">
              <a:buFontTx/>
              <a:buChar char="-"/>
            </a:pPr>
            <a:endParaRPr lang="pt-BR" sz="1600" dirty="0" smtClean="0"/>
          </a:p>
          <a:p>
            <a:pPr algn="r">
              <a:buFontTx/>
              <a:buChar char="-"/>
            </a:pPr>
            <a:r>
              <a:rPr lang="pt-BR" sz="1600" b="1" dirty="0" smtClean="0"/>
              <a:t>Explicando o Pós-modernismo – Stephen Hicks</a:t>
            </a:r>
          </a:p>
          <a:p>
            <a:pPr>
              <a:buFontTx/>
              <a:buChar char="-"/>
            </a:pPr>
            <a:endParaRPr lang="pt-BR" sz="1600" b="1"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subTnLst>
                                    <p:animClr>
                                      <p:cBhvr override="childStyle">
                                        <p:cTn dur="1" fill="hold" display="0" masterRel="nextClick" afterEffect="1"/>
                                        <p:tgtEl>
                                          <p:spTgt spid="7">
                                            <p:txEl>
                                              <p:pRg st="0" end="0"/>
                                            </p:txEl>
                                          </p:spTgt>
                                        </p:tgtEl>
                                        <p:attrNameLst>
                                          <p:attrName>ppt_c</p:attrName>
                                        </p:attrNameLst>
                                      </p:cBhvr>
                                      <p:to>
                                        <a:schemeClr val="bg2"/>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2000"/>
                                        <p:tgtEl>
                                          <p:spTgt spid="7">
                                            <p:txEl>
                                              <p:pRg st="2" end="2"/>
                                            </p:txEl>
                                          </p:spTgt>
                                        </p:tgtEl>
                                      </p:cBhvr>
                                    </p:animEffect>
                                  </p:childTnLst>
                                  <p:subTnLst>
                                    <p:animClr>
                                      <p:cBhvr override="childStyle">
                                        <p:cTn dur="1" fill="hold" display="0" masterRel="nextClick" afterEffect="1"/>
                                        <p:tgtEl>
                                          <p:spTgt spid="7">
                                            <p:txEl>
                                              <p:pRg st="2" end="2"/>
                                            </p:txEl>
                                          </p:spTgt>
                                        </p:tgtEl>
                                        <p:attrNameLst>
                                          <p:attrName>ppt_c</p:attrName>
                                        </p:attrNameLst>
                                      </p:cBhvr>
                                      <p:to>
                                        <a:schemeClr val="bg2"/>
                                      </p:to>
                                    </p:animClr>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2000"/>
                                        <p:tgtEl>
                                          <p:spTgt spid="7">
                                            <p:txEl>
                                              <p:pRg st="4" end="4"/>
                                            </p:txEl>
                                          </p:spTgt>
                                        </p:tgtEl>
                                      </p:cBhvr>
                                    </p:animEffect>
                                  </p:childTnLst>
                                  <p:subTnLst>
                                    <p:animClr>
                                      <p:cBhvr override="childStyle">
                                        <p:cTn dur="1" fill="hold" display="0" masterRel="nextClick" afterEffect="1"/>
                                        <p:tgtEl>
                                          <p:spTgt spid="7">
                                            <p:txEl>
                                              <p:pRg st="4" end="4"/>
                                            </p:txEl>
                                          </p:spTgt>
                                        </p:tgtEl>
                                        <p:attrNameLst>
                                          <p:attrName>ppt_c</p:attrName>
                                        </p:attrNameLst>
                                      </p:cBhvr>
                                      <p:to>
                                        <a:schemeClr val="bg2"/>
                                      </p:to>
                                    </p:animClr>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2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66936" y="133832"/>
            <a:ext cx="8229600" cy="1143000"/>
          </a:xfrm>
        </p:spPr>
        <p:txBody>
          <a:bodyPr>
            <a:normAutofit/>
          </a:bodyPr>
          <a:lstStyle/>
          <a:p>
            <a:pPr algn="l"/>
            <a:r>
              <a:rPr lang="pt-BR" dirty="0" smtClean="0">
                <a:solidFill>
                  <a:schemeClr val="tx1"/>
                </a:solidFill>
              </a:rPr>
              <a:t>Pós-modernidade</a:t>
            </a:r>
            <a:endParaRPr lang="pt-BR" dirty="0">
              <a:solidFill>
                <a:schemeClr val="tx1"/>
              </a:solidFill>
            </a:endParaRPr>
          </a:p>
        </p:txBody>
      </p:sp>
      <p:sp>
        <p:nvSpPr>
          <p:cNvPr id="7" name="CaixaDeTexto 6"/>
          <p:cNvSpPr txBox="1"/>
          <p:nvPr/>
        </p:nvSpPr>
        <p:spPr>
          <a:xfrm>
            <a:off x="1115616" y="1052736"/>
            <a:ext cx="7344816" cy="5755422"/>
          </a:xfrm>
          <a:prstGeom prst="rect">
            <a:avLst/>
          </a:prstGeom>
          <a:noFill/>
        </p:spPr>
        <p:txBody>
          <a:bodyPr wrap="square" rtlCol="0">
            <a:spAutoFit/>
          </a:bodyPr>
          <a:lstStyle/>
          <a:p>
            <a:pPr algn="just" fontAlgn="base"/>
            <a:r>
              <a:rPr lang="pt-BR" sz="1600" dirty="0" smtClean="0"/>
              <a:t>A pergunta é: o pós-modernista está comprometido com o relativismo, e resvala no absolutismo? Ou os compromissos absolutistas são mais profundos, e o relativismo é um manto retórico?</a:t>
            </a:r>
          </a:p>
          <a:p>
            <a:pPr algn="just" fontAlgn="base"/>
            <a:endParaRPr lang="pt-BR" sz="1600" dirty="0" smtClean="0"/>
          </a:p>
          <a:p>
            <a:pPr algn="just" fontAlgn="base"/>
            <a:r>
              <a:rPr lang="pt-BR" sz="1600" dirty="0" smtClean="0"/>
              <a:t>3 exemplos sobre os conflitos entre a teoria pós-modernista e o fato histórico:</a:t>
            </a:r>
          </a:p>
          <a:p>
            <a:pPr algn="just" fontAlgn="base"/>
            <a:endParaRPr lang="pt-BR" sz="1600" dirty="0" smtClean="0"/>
          </a:p>
          <a:p>
            <a:pPr algn="just" fontAlgn="base"/>
            <a:r>
              <a:rPr lang="pt-BR" sz="1600" dirty="0" smtClean="0"/>
              <a:t>- Os pós-modernistas dizem que o ocidente é profundamente racista, mas sabem muito bem que o Ocidente foi o primeiro a acabar com a escravidão.</a:t>
            </a:r>
          </a:p>
          <a:p>
            <a:pPr algn="just" fontAlgn="base"/>
            <a:endParaRPr lang="pt-BR" sz="1600" dirty="0" smtClean="0"/>
          </a:p>
          <a:p>
            <a:pPr algn="just" fontAlgn="base"/>
            <a:r>
              <a:rPr lang="pt-BR" sz="1600" dirty="0" smtClean="0"/>
              <a:t>- Dizem que o ocidente é profundamente sexista, mas sabem muito bem que as mulheres ocidentais foram as primeiras a ter direito de voto, direitos contratuais e oportunidades que a maioria das mulheres do mundo ainda não tem.</a:t>
            </a:r>
          </a:p>
          <a:p>
            <a:pPr algn="just" fontAlgn="base"/>
            <a:endParaRPr lang="pt-BR" sz="1600" dirty="0" smtClean="0"/>
          </a:p>
          <a:p>
            <a:pPr algn="just" fontAlgn="base"/>
            <a:r>
              <a:rPr lang="pt-BR" sz="1600" dirty="0" smtClean="0"/>
              <a:t>- Dizem que os países capitalistas do ocidente são cruéis com seus membros mais pobres, subjugando-os e enriquecendo-se à custa deles, mas sabem muito bem que os pobres no ocidente são muito mais ricos que os pobres de qualquer outro lugar, tanto em posses materiais quanto em oportunidades de melhorar sua condição.</a:t>
            </a:r>
          </a:p>
          <a:p>
            <a:pPr algn="just" fontAlgn="base"/>
            <a:endParaRPr lang="pt-BR" sz="1600" dirty="0" smtClean="0"/>
          </a:p>
          <a:p>
            <a:pPr algn="just" fontAlgn="base"/>
            <a:r>
              <a:rPr lang="pt-BR" sz="1600" dirty="0" smtClean="0"/>
              <a:t>Como explicar a contradição entre o relativismo e a política absolutista? </a:t>
            </a:r>
          </a:p>
          <a:p>
            <a:pPr algn="just" fontAlgn="base"/>
            <a:r>
              <a:rPr lang="pt-BR" sz="1600" b="1" dirty="0" smtClean="0"/>
              <a:t>A política absolutista é primária e o relativismo é uma estratégia retórica usada para promover essa política.</a:t>
            </a:r>
          </a:p>
          <a:p>
            <a:pPr algn="just">
              <a:buFontTx/>
              <a:buChar char="-"/>
            </a:pPr>
            <a:endParaRPr lang="pt-BR" sz="1600" dirty="0" smtClean="0"/>
          </a:p>
          <a:p>
            <a:pPr algn="r">
              <a:buFontTx/>
              <a:buChar char="-"/>
            </a:pPr>
            <a:r>
              <a:rPr lang="pt-BR" sz="1600" b="1" dirty="0" smtClean="0"/>
              <a:t>Explicando o Pós-modernismo – Stephen Hicks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subTnLst>
                                    <p:animClr>
                                      <p:cBhvr override="childStyle">
                                        <p:cTn dur="1" fill="hold" display="0" masterRel="nextClick" afterEffect="1"/>
                                        <p:tgtEl>
                                          <p:spTgt spid="7">
                                            <p:txEl>
                                              <p:pRg st="0" end="0"/>
                                            </p:txEl>
                                          </p:spTgt>
                                        </p:tgtEl>
                                        <p:attrNameLst>
                                          <p:attrName>ppt_c</p:attrName>
                                        </p:attrNameLst>
                                      </p:cBhvr>
                                      <p:to>
                                        <a:schemeClr val="bg2"/>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2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20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2000"/>
                                        <p:tgtEl>
                                          <p:spTgt spid="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animEffect transition="in" filter="fade">
                                      <p:cBhvr>
                                        <p:cTn id="27" dur="2000"/>
                                        <p:tgtEl>
                                          <p:spTgt spid="7">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10" end="10"/>
                                            </p:txEl>
                                          </p:spTgt>
                                        </p:tgtEl>
                                        <p:attrNameLst>
                                          <p:attrName>style.visibility</p:attrName>
                                        </p:attrNameLst>
                                      </p:cBhvr>
                                      <p:to>
                                        <p:strVal val="visible"/>
                                      </p:to>
                                    </p:set>
                                    <p:animEffect transition="in" filter="fade">
                                      <p:cBhvr>
                                        <p:cTn id="32" dur="2000"/>
                                        <p:tgtEl>
                                          <p:spTgt spid="7">
                                            <p:txEl>
                                              <p:pRg st="10" end="1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
                                            <p:txEl>
                                              <p:pRg st="11" end="11"/>
                                            </p:txEl>
                                          </p:spTgt>
                                        </p:tgtEl>
                                        <p:attrNameLst>
                                          <p:attrName>style.visibility</p:attrName>
                                        </p:attrNameLst>
                                      </p:cBhvr>
                                      <p:to>
                                        <p:strVal val="visible"/>
                                      </p:to>
                                    </p:set>
                                    <p:animEffect transition="in" filter="fade">
                                      <p:cBhvr>
                                        <p:cTn id="35" dur="2000"/>
                                        <p:tgtEl>
                                          <p:spTgt spid="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2920" y="133832"/>
            <a:ext cx="7509520" cy="1143000"/>
          </a:xfrm>
        </p:spPr>
        <p:txBody>
          <a:bodyPr>
            <a:normAutofit/>
          </a:bodyPr>
          <a:lstStyle/>
          <a:p>
            <a:pPr algn="l"/>
            <a:r>
              <a:rPr lang="pt-BR" dirty="0" smtClean="0">
                <a:solidFill>
                  <a:schemeClr val="tx1"/>
                </a:solidFill>
              </a:rPr>
              <a:t>Vídeos</a:t>
            </a:r>
            <a:endParaRPr lang="pt-BR" dirty="0">
              <a:solidFill>
                <a:schemeClr val="tx1"/>
              </a:solidFill>
            </a:endParaRPr>
          </a:p>
        </p:txBody>
      </p:sp>
      <p:sp>
        <p:nvSpPr>
          <p:cNvPr id="5" name="CaixaDeTexto 4"/>
          <p:cNvSpPr txBox="1"/>
          <p:nvPr/>
        </p:nvSpPr>
        <p:spPr>
          <a:xfrm>
            <a:off x="395536" y="3212976"/>
            <a:ext cx="4608512" cy="646331"/>
          </a:xfrm>
          <a:prstGeom prst="rect">
            <a:avLst/>
          </a:prstGeom>
          <a:noFill/>
        </p:spPr>
        <p:txBody>
          <a:bodyPr wrap="square" rtlCol="0">
            <a:spAutoFit/>
          </a:bodyPr>
          <a:lstStyle/>
          <a:p>
            <a:pPr lvl="0" algn="ctr">
              <a:spcBef>
                <a:spcPct val="0"/>
              </a:spcBef>
              <a:defRPr/>
            </a:pPr>
            <a:endParaRPr lang="pt-BR" dirty="0" smtClean="0">
              <a:solidFill>
                <a:srgbClr val="984807"/>
              </a:solidFill>
            </a:endParaRPr>
          </a:p>
          <a:p>
            <a:pPr lvl="0" algn="ctr">
              <a:spcBef>
                <a:spcPct val="0"/>
              </a:spcBef>
              <a:defRPr/>
            </a:pPr>
            <a:endParaRPr lang="pt-BR" dirty="0" smtClean="0">
              <a:solidFill>
                <a:srgbClr val="984807"/>
              </a:solidFill>
            </a:endParaRPr>
          </a:p>
        </p:txBody>
      </p:sp>
      <p:sp>
        <p:nvSpPr>
          <p:cNvPr id="9" name="CaixaDeTexto 8"/>
          <p:cNvSpPr txBox="1"/>
          <p:nvPr/>
        </p:nvSpPr>
        <p:spPr>
          <a:xfrm>
            <a:off x="1187624" y="2132856"/>
            <a:ext cx="7128792" cy="3139321"/>
          </a:xfrm>
          <a:prstGeom prst="rect">
            <a:avLst/>
          </a:prstGeom>
          <a:noFill/>
        </p:spPr>
        <p:txBody>
          <a:bodyPr wrap="square" rtlCol="0">
            <a:spAutoFit/>
          </a:bodyPr>
          <a:lstStyle/>
          <a:p>
            <a:r>
              <a:rPr lang="pt-BR" b="1" dirty="0" smtClean="0"/>
              <a:t>Exemplos práticos </a:t>
            </a:r>
            <a:r>
              <a:rPr lang="pt-BR" dirty="0" smtClean="0"/>
              <a:t>de como todas essas teorias são colocadas em prática hoje.</a:t>
            </a:r>
          </a:p>
          <a:p>
            <a:pPr>
              <a:buFontTx/>
              <a:buChar char="-"/>
            </a:pPr>
            <a:endParaRPr lang="pt-BR" dirty="0" smtClean="0"/>
          </a:p>
          <a:p>
            <a:pPr>
              <a:buFontTx/>
              <a:buChar char="-"/>
            </a:pPr>
            <a:r>
              <a:rPr lang="pt-BR" b="1" dirty="0" smtClean="0"/>
              <a:t>Influência de Gramsci:</a:t>
            </a:r>
          </a:p>
          <a:p>
            <a:pPr>
              <a:buFontTx/>
              <a:buChar char="-"/>
            </a:pPr>
            <a:r>
              <a:rPr lang="pt-BR" dirty="0" smtClean="0">
                <a:hlinkClick r:id="rId3"/>
              </a:rPr>
              <a:t>http://www.youtube.com/watch?v=LS72CRET9y8</a:t>
            </a:r>
            <a:r>
              <a:rPr lang="pt-BR" dirty="0" smtClean="0"/>
              <a:t> (especialmente a partir de 9’30’’)</a:t>
            </a:r>
          </a:p>
          <a:p>
            <a:pPr>
              <a:buFontTx/>
              <a:buChar char="-"/>
            </a:pPr>
            <a:endParaRPr lang="pt-BR" dirty="0" smtClean="0"/>
          </a:p>
          <a:p>
            <a:r>
              <a:rPr lang="pt-BR" b="1" dirty="0" smtClean="0"/>
              <a:t>Estratégia pós-moderna – ativismo gay:</a:t>
            </a:r>
          </a:p>
          <a:p>
            <a:r>
              <a:rPr lang="pt-BR" dirty="0" smtClean="0">
                <a:hlinkClick r:id="rId4"/>
              </a:rPr>
              <a:t>http://www.youtube.com/watch?v=</a:t>
            </a:r>
            <a:r>
              <a:rPr lang="pt-BR" dirty="0" err="1" smtClean="0">
                <a:hlinkClick r:id="rId4"/>
              </a:rPr>
              <a:t>jpHKYsrRjaY&amp;feature</a:t>
            </a:r>
            <a:r>
              <a:rPr lang="pt-BR" dirty="0" smtClean="0">
                <a:hlinkClick r:id="rId4"/>
              </a:rPr>
              <a:t>=</a:t>
            </a:r>
            <a:r>
              <a:rPr lang="pt-BR" dirty="0" err="1" smtClean="0">
                <a:hlinkClick r:id="rId4"/>
              </a:rPr>
              <a:t>youtu</a:t>
            </a:r>
            <a:r>
              <a:rPr lang="pt-BR" dirty="0" smtClean="0">
                <a:hlinkClick r:id="rId4"/>
              </a:rPr>
              <a:t>.</a:t>
            </a:r>
            <a:r>
              <a:rPr lang="pt-BR" dirty="0" err="1" smtClean="0">
                <a:hlinkClick r:id="rId4"/>
              </a:rPr>
              <a:t>be</a:t>
            </a:r>
            <a:endParaRPr lang="pt-BR" dirty="0" smtClean="0"/>
          </a:p>
          <a:p>
            <a:pPr>
              <a:buFontTx/>
              <a:buChar char="-"/>
            </a:pPr>
            <a:endParaRPr lang="pt-BR" dirty="0" smtClean="0"/>
          </a:p>
          <a:p>
            <a:pPr>
              <a:buFontTx/>
              <a:buChar char="-"/>
            </a:pPr>
            <a:endParaRPr lang="pt-BR" dirty="0"/>
          </a:p>
        </p:txBody>
      </p:sp>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2920" y="133832"/>
            <a:ext cx="8229600" cy="1143000"/>
          </a:xfrm>
        </p:spPr>
        <p:txBody>
          <a:bodyPr>
            <a:normAutofit/>
          </a:bodyPr>
          <a:lstStyle/>
          <a:p>
            <a:pPr algn="l"/>
            <a:r>
              <a:rPr lang="pt-BR" dirty="0" smtClean="0">
                <a:solidFill>
                  <a:schemeClr val="tx1"/>
                </a:solidFill>
              </a:rPr>
              <a:t>A moral Cristã</a:t>
            </a:r>
            <a:endParaRPr lang="pt-BR" dirty="0">
              <a:solidFill>
                <a:schemeClr val="tx1"/>
              </a:solidFill>
            </a:endParaRPr>
          </a:p>
        </p:txBody>
      </p:sp>
      <p:sp>
        <p:nvSpPr>
          <p:cNvPr id="4" name="Retângulo 3"/>
          <p:cNvSpPr/>
          <p:nvPr/>
        </p:nvSpPr>
        <p:spPr>
          <a:xfrm>
            <a:off x="683568" y="5157192"/>
            <a:ext cx="7848872" cy="830997"/>
          </a:xfrm>
          <a:prstGeom prst="rect">
            <a:avLst/>
          </a:prstGeom>
          <a:solidFill>
            <a:srgbClr val="C00000"/>
          </a:solidFill>
          <a:ln>
            <a:solidFill>
              <a:srgbClr val="FF0000"/>
            </a:solidFill>
          </a:ln>
        </p:spPr>
        <p:txBody>
          <a:bodyPr wrap="square">
            <a:spAutoFit/>
          </a:bodyPr>
          <a:lstStyle/>
          <a:p>
            <a:pPr algn="ctr"/>
            <a:r>
              <a:rPr lang="pt-BR" sz="2400" dirty="0" smtClean="0">
                <a:solidFill>
                  <a:schemeClr val="bg1"/>
                </a:solidFill>
              </a:rPr>
              <a:t>A moral cristã diz respeito a um conjunto de virtudes e valores, que vão moldando em nos um estilo de vida cristão.</a:t>
            </a:r>
          </a:p>
        </p:txBody>
      </p:sp>
      <p:sp>
        <p:nvSpPr>
          <p:cNvPr id="7" name="Retângulo de cantos arredondados 6"/>
          <p:cNvSpPr/>
          <p:nvPr/>
        </p:nvSpPr>
        <p:spPr>
          <a:xfrm>
            <a:off x="971600" y="1412776"/>
            <a:ext cx="4680520" cy="2880320"/>
          </a:xfrm>
          <a:prstGeom prst="roundRect">
            <a:avLst/>
          </a:prstGeom>
          <a:noFill/>
          <a:ln>
            <a:noFill/>
          </a:ln>
        </p:spPr>
        <p:style>
          <a:lnRef idx="2">
            <a:schemeClr val="accent4"/>
          </a:lnRef>
          <a:fillRef idx="1">
            <a:schemeClr val="lt1"/>
          </a:fillRef>
          <a:effectRef idx="0">
            <a:schemeClr val="accent4"/>
          </a:effectRef>
          <a:fontRef idx="minor">
            <a:schemeClr val="dk1"/>
          </a:fontRef>
        </p:style>
        <p:txBody>
          <a:bodyPr rtlCol="0" anchor="ctr"/>
          <a:lstStyle/>
          <a:p>
            <a:pPr algn="just">
              <a:spcBef>
                <a:spcPct val="0"/>
              </a:spcBef>
              <a:defRPr/>
            </a:pPr>
            <a:r>
              <a:rPr lang="pt-BR" sz="2000" i="1" dirty="0" smtClean="0"/>
              <a:t>As regras morais são como que instruções de uso da máquina chamada Homem. Toda regra moral existe para prevenir o colapso, a sobrecarga ou uma falha de funcionamento da máquina.</a:t>
            </a:r>
          </a:p>
          <a:p>
            <a:pPr algn="just">
              <a:spcBef>
                <a:spcPct val="0"/>
              </a:spcBef>
              <a:defRPr/>
            </a:pPr>
            <a:endParaRPr lang="pt-BR" sz="2000" i="1" dirty="0" smtClean="0"/>
          </a:p>
          <a:p>
            <a:pPr lvl="0" algn="r">
              <a:spcBef>
                <a:spcPct val="0"/>
              </a:spcBef>
              <a:defRPr/>
            </a:pPr>
            <a:r>
              <a:rPr lang="pt-BR" sz="1600" b="1" i="1" dirty="0" err="1" smtClean="0"/>
              <a:t>C.S.</a:t>
            </a:r>
            <a:r>
              <a:rPr lang="pt-BR" sz="1600" b="1" i="1" dirty="0" smtClean="0"/>
              <a:t> Lewis – Cristianismo Puro e Simples</a:t>
            </a:r>
          </a:p>
          <a:p>
            <a:pPr lvl="0" algn="r">
              <a:spcBef>
                <a:spcPct val="0"/>
              </a:spcBef>
              <a:defRPr/>
            </a:pPr>
            <a:r>
              <a:rPr lang="pt-BR" sz="2000" i="1" dirty="0" smtClean="0"/>
              <a:t>                 </a:t>
            </a:r>
          </a:p>
        </p:txBody>
      </p:sp>
      <p:pic>
        <p:nvPicPr>
          <p:cNvPr id="8" name="Imagem 7" descr="cristianismo-puro-e-simples.jpg"/>
          <p:cNvPicPr>
            <a:picLocks noChangeAspect="1"/>
          </p:cNvPicPr>
          <p:nvPr/>
        </p:nvPicPr>
        <p:blipFill>
          <a:blip r:embed="rId2" cstate="print"/>
          <a:stretch>
            <a:fillRect/>
          </a:stretch>
        </p:blipFill>
        <p:spPr>
          <a:xfrm>
            <a:off x="6156176" y="1268760"/>
            <a:ext cx="2091038" cy="3096344"/>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133832"/>
            <a:ext cx="7992888" cy="1143000"/>
          </a:xfrm>
        </p:spPr>
        <p:txBody>
          <a:bodyPr/>
          <a:lstStyle/>
          <a:p>
            <a:pPr lvl="0" algn="l">
              <a:defRPr/>
            </a:pPr>
            <a:r>
              <a:rPr lang="pt-BR" dirty="0" smtClean="0">
                <a:solidFill>
                  <a:schemeClr val="tx1"/>
                </a:solidFill>
                <a:latin typeface="Calibri" pitchFamily="34" charset="0"/>
              </a:rPr>
              <a:t>Moralidade cristã</a:t>
            </a:r>
          </a:p>
        </p:txBody>
      </p:sp>
      <p:sp>
        <p:nvSpPr>
          <p:cNvPr id="11" name="Espaço Reservado para Conteúdo 10"/>
          <p:cNvSpPr>
            <a:spLocks noGrp="1"/>
          </p:cNvSpPr>
          <p:nvPr>
            <p:ph idx="1"/>
          </p:nvPr>
        </p:nvSpPr>
        <p:spPr>
          <a:xfrm>
            <a:off x="1115616" y="1196752"/>
            <a:ext cx="7488832" cy="1944216"/>
          </a:xfrm>
          <a:noFill/>
          <a:ln>
            <a:noFill/>
          </a:ln>
        </p:spPr>
        <p:style>
          <a:lnRef idx="2">
            <a:schemeClr val="accent2"/>
          </a:lnRef>
          <a:fillRef idx="1">
            <a:schemeClr val="lt1"/>
          </a:fillRef>
          <a:effectRef idx="0">
            <a:schemeClr val="accent2"/>
          </a:effectRef>
          <a:fontRef idx="minor">
            <a:schemeClr val="dk1"/>
          </a:fontRef>
        </p:style>
        <p:txBody>
          <a:bodyPr>
            <a:normAutofit fontScale="62500" lnSpcReduction="20000"/>
          </a:bodyPr>
          <a:lstStyle/>
          <a:p>
            <a:pPr>
              <a:buNone/>
            </a:pPr>
            <a:r>
              <a:rPr lang="pt-BR" sz="2800" dirty="0" smtClean="0">
                <a:solidFill>
                  <a:schemeClr val="tx1"/>
                </a:solidFill>
              </a:rPr>
              <a:t>A grande síntese da moralidade bíblica está expressa em Mates 22.37.38:</a:t>
            </a:r>
          </a:p>
          <a:p>
            <a:pPr>
              <a:buNone/>
            </a:pPr>
            <a:r>
              <a:rPr lang="pt-BR" sz="2800" dirty="0" smtClean="0">
                <a:solidFill>
                  <a:schemeClr val="tx1"/>
                </a:solidFill>
              </a:rPr>
              <a:t>“ </a:t>
            </a:r>
            <a:r>
              <a:rPr lang="pt-BR" sz="2800" i="1" dirty="0" smtClean="0">
                <a:solidFill>
                  <a:schemeClr val="tx1"/>
                </a:solidFill>
              </a:rPr>
              <a:t>Respondeu-lhe Jesus:</a:t>
            </a:r>
          </a:p>
          <a:p>
            <a:pPr>
              <a:buNone/>
            </a:pPr>
            <a:r>
              <a:rPr lang="pt-BR" sz="2800" i="1" dirty="0" smtClean="0">
                <a:solidFill>
                  <a:schemeClr val="tx1"/>
                </a:solidFill>
              </a:rPr>
              <a:t>	Amarás o Senhor, teu Deus, de todo o teu coração, de toda a tua alma e de todo o teu entendimento.</a:t>
            </a:r>
          </a:p>
          <a:p>
            <a:pPr>
              <a:buNone/>
            </a:pPr>
            <a:r>
              <a:rPr lang="pt-BR" sz="2800" i="1" dirty="0" smtClean="0">
                <a:solidFill>
                  <a:schemeClr val="tx1"/>
                </a:solidFill>
              </a:rPr>
              <a:t>Este é o grande e primeiro mandamento. O segundo semelhante a este, é:</a:t>
            </a:r>
          </a:p>
          <a:p>
            <a:pPr>
              <a:buNone/>
            </a:pPr>
            <a:r>
              <a:rPr lang="pt-BR" sz="2800" i="1" dirty="0" smtClean="0">
                <a:solidFill>
                  <a:schemeClr val="tx1"/>
                </a:solidFill>
              </a:rPr>
              <a:t>	Amarás o teu próximo como a ti mesmo.</a:t>
            </a:r>
          </a:p>
        </p:txBody>
      </p:sp>
      <p:pic>
        <p:nvPicPr>
          <p:cNvPr id="7" name="Imagem 6" descr="orando.jpg"/>
          <p:cNvPicPr>
            <a:picLocks noChangeAspect="1"/>
          </p:cNvPicPr>
          <p:nvPr/>
        </p:nvPicPr>
        <p:blipFill>
          <a:blip r:embed="rId3" cstate="print"/>
          <a:stretch>
            <a:fillRect/>
          </a:stretch>
        </p:blipFill>
        <p:spPr>
          <a:xfrm>
            <a:off x="5148064" y="4005064"/>
            <a:ext cx="3072341" cy="2304256"/>
          </a:xfrm>
          <a:prstGeom prst="rect">
            <a:avLst/>
          </a:prstGeom>
        </p:spPr>
      </p:pic>
      <p:pic>
        <p:nvPicPr>
          <p:cNvPr id="8" name="Picture 2" descr="http://2.bp.blogspot.com/-Z_baVPdm1pk/UU4v-voUPEI/AAAAAAAAAiw/07zTzPW3UwQ/s320/ajudando.jpg"/>
          <p:cNvPicPr>
            <a:picLocks noChangeAspect="1" noChangeArrowheads="1"/>
          </p:cNvPicPr>
          <p:nvPr/>
        </p:nvPicPr>
        <p:blipFill>
          <a:blip r:embed="rId4" cstate="print"/>
          <a:srcRect/>
          <a:stretch>
            <a:fillRect/>
          </a:stretch>
        </p:blipFill>
        <p:spPr bwMode="auto">
          <a:xfrm>
            <a:off x="683568" y="4077072"/>
            <a:ext cx="3685569" cy="2142238"/>
          </a:xfrm>
          <a:prstGeom prst="rect">
            <a:avLst/>
          </a:prstGeom>
          <a:noFill/>
        </p:spPr>
      </p:pic>
      <p:sp>
        <p:nvSpPr>
          <p:cNvPr id="9" name="Retângulo 8"/>
          <p:cNvSpPr/>
          <p:nvPr/>
        </p:nvSpPr>
        <p:spPr>
          <a:xfrm>
            <a:off x="683568" y="3212976"/>
            <a:ext cx="7848872" cy="400110"/>
          </a:xfrm>
          <a:prstGeom prst="rect">
            <a:avLst/>
          </a:prstGeom>
          <a:solidFill>
            <a:srgbClr val="C00000"/>
          </a:solidFill>
          <a:ln>
            <a:solidFill>
              <a:srgbClr val="FF0000"/>
            </a:solidFill>
          </a:ln>
        </p:spPr>
        <p:txBody>
          <a:bodyPr wrap="square">
            <a:spAutoFit/>
          </a:bodyPr>
          <a:lstStyle/>
          <a:p>
            <a:pPr algn="ctr"/>
            <a:r>
              <a:rPr lang="pt-BR" sz="2000" dirty="0" smtClean="0">
                <a:solidFill>
                  <a:schemeClr val="bg1"/>
                </a:solidFill>
              </a:rPr>
              <a:t>Dar prioridade aos relacionamentos: com Deus e com o próximo.</a:t>
            </a:r>
          </a:p>
        </p:txBody>
      </p:sp>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133832"/>
            <a:ext cx="7992888" cy="1143000"/>
          </a:xfrm>
        </p:spPr>
        <p:txBody>
          <a:bodyPr/>
          <a:lstStyle/>
          <a:p>
            <a:pPr lvl="0" algn="l">
              <a:defRPr/>
            </a:pPr>
            <a:r>
              <a:rPr lang="pt-BR" dirty="0" smtClean="0">
                <a:solidFill>
                  <a:schemeClr val="tx1"/>
                </a:solidFill>
                <a:latin typeface="Calibri" pitchFamily="34" charset="0"/>
              </a:rPr>
              <a:t>Moralidade Cristã</a:t>
            </a:r>
          </a:p>
        </p:txBody>
      </p:sp>
      <p:sp>
        <p:nvSpPr>
          <p:cNvPr id="4" name="Espaço Reservado para Conteúdo 3"/>
          <p:cNvSpPr>
            <a:spLocks noGrp="1"/>
          </p:cNvSpPr>
          <p:nvPr>
            <p:ph idx="1"/>
          </p:nvPr>
        </p:nvSpPr>
        <p:spPr>
          <a:xfrm>
            <a:off x="1043608" y="1268760"/>
            <a:ext cx="3826768" cy="3888432"/>
          </a:xfrm>
        </p:spPr>
        <p:txBody>
          <a:bodyPr>
            <a:normAutofit fontScale="92500" lnSpcReduction="10000"/>
          </a:bodyPr>
          <a:lstStyle/>
          <a:p>
            <a:pPr marL="0" indent="0">
              <a:lnSpc>
                <a:spcPct val="150000"/>
              </a:lnSpc>
              <a:buNone/>
            </a:pPr>
            <a:r>
              <a:rPr lang="pt-BR" sz="2000" b="1" dirty="0" smtClean="0">
                <a:solidFill>
                  <a:schemeClr val="tx1"/>
                </a:solidFill>
              </a:rPr>
              <a:t>O Sermão do Monte</a:t>
            </a:r>
            <a:r>
              <a:rPr lang="pt-BR" sz="2000" dirty="0" smtClean="0">
                <a:solidFill>
                  <a:schemeClr val="tx1"/>
                </a:solidFill>
              </a:rPr>
              <a:t>: Jesus nos diz que os seus discípulos (os Filhos do Reino) devem caracterizar-se pela </a:t>
            </a:r>
            <a:r>
              <a:rPr lang="pt-BR" sz="2000" b="1" dirty="0" smtClean="0">
                <a:solidFill>
                  <a:schemeClr val="tx1"/>
                </a:solidFill>
              </a:rPr>
              <a:t>humildade, mansidão, misericórdia, integridade, busca da justiça e da paz, pelo perdão, pela veracidade, pela generosidade e acima de tudo pelo amor. </a:t>
            </a:r>
          </a:p>
          <a:p>
            <a:pPr algn="r">
              <a:buNone/>
            </a:pPr>
            <a:r>
              <a:rPr lang="pt-BR" sz="1200" b="1" dirty="0" smtClean="0">
                <a:solidFill>
                  <a:schemeClr val="tx1"/>
                </a:solidFill>
              </a:rPr>
              <a:t>Fonte: As bases bíblicas da ética cristã</a:t>
            </a:r>
            <a:r>
              <a:rPr lang="pt-BR" sz="1200" dirty="0" smtClean="0">
                <a:solidFill>
                  <a:schemeClr val="tx1"/>
                </a:solidFill>
              </a:rPr>
              <a:t/>
            </a:r>
            <a:br>
              <a:rPr lang="pt-BR" sz="1200" dirty="0" smtClean="0">
                <a:solidFill>
                  <a:schemeClr val="tx1"/>
                </a:solidFill>
              </a:rPr>
            </a:br>
            <a:r>
              <a:rPr lang="pt-BR" sz="1200" i="1" dirty="0" err="1" smtClean="0">
                <a:solidFill>
                  <a:schemeClr val="tx1"/>
                </a:solidFill>
              </a:rPr>
              <a:t>Alderi</a:t>
            </a:r>
            <a:r>
              <a:rPr lang="pt-BR" sz="1200" i="1" dirty="0" smtClean="0">
                <a:solidFill>
                  <a:schemeClr val="tx1"/>
                </a:solidFill>
              </a:rPr>
              <a:t> Souza de Matos</a:t>
            </a:r>
          </a:p>
          <a:p>
            <a:pPr algn="r">
              <a:buNone/>
            </a:pPr>
            <a:r>
              <a:rPr lang="pt-BR" sz="1200" dirty="0" smtClean="0">
                <a:solidFill>
                  <a:schemeClr val="tx1"/>
                </a:solidFill>
              </a:rPr>
              <a:t>http://www.mackenzie.com.br/7153.html</a:t>
            </a:r>
          </a:p>
          <a:p>
            <a:pPr>
              <a:lnSpc>
                <a:spcPct val="150000"/>
              </a:lnSpc>
            </a:pPr>
            <a:endParaRPr lang="pt-BR" sz="2000" dirty="0" smtClean="0">
              <a:solidFill>
                <a:schemeClr val="tx1"/>
              </a:solidFill>
            </a:endParaRPr>
          </a:p>
        </p:txBody>
      </p:sp>
      <p:pic>
        <p:nvPicPr>
          <p:cNvPr id="6" name="Imagem 5" descr="sermão do monte.jpg"/>
          <p:cNvPicPr>
            <a:picLocks noChangeAspect="1"/>
          </p:cNvPicPr>
          <p:nvPr/>
        </p:nvPicPr>
        <p:blipFill>
          <a:blip r:embed="rId3" cstate="print"/>
          <a:stretch>
            <a:fillRect/>
          </a:stretch>
        </p:blipFill>
        <p:spPr>
          <a:xfrm>
            <a:off x="5076056" y="1411656"/>
            <a:ext cx="3456384" cy="3402618"/>
          </a:xfrm>
          <a:prstGeom prst="rect">
            <a:avLst/>
          </a:prstGeom>
        </p:spPr>
      </p:pic>
      <p:sp>
        <p:nvSpPr>
          <p:cNvPr id="7" name="Espaço Reservado para Conteúdo 3"/>
          <p:cNvSpPr txBox="1">
            <a:spLocks/>
          </p:cNvSpPr>
          <p:nvPr/>
        </p:nvSpPr>
        <p:spPr>
          <a:xfrm>
            <a:off x="899592" y="5445224"/>
            <a:ext cx="7272808" cy="936104"/>
          </a:xfrm>
          <a:prstGeom prst="rect">
            <a:avLst/>
          </a:prstGeom>
          <a:noFill/>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lnSpcReduction="10000"/>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pt-BR" b="0" i="0" u="none" strike="noStrike" kern="1200" cap="none" spc="0" normalizeH="0" baseline="0" noProof="0" dirty="0" smtClean="0">
                <a:ln>
                  <a:noFill/>
                </a:ln>
                <a:solidFill>
                  <a:schemeClr val="tx1"/>
                </a:solidFill>
                <a:effectLst/>
                <a:uLnTx/>
                <a:uFillTx/>
                <a:latin typeface="+mn-lt"/>
                <a:ea typeface="+mn-ea"/>
                <a:cs typeface="+mn-cs"/>
              </a:rPr>
              <a:t>A moralidade deve ser tanto externa como interna (sentimentos, intenções): </a:t>
            </a:r>
            <a:r>
              <a:rPr kumimoji="0" lang="pt-BR" b="0" i="0" u="none" strike="noStrike" kern="1200" cap="none" spc="0" normalizeH="0" baseline="0" noProof="0" dirty="0" err="1" smtClean="0">
                <a:ln>
                  <a:noFill/>
                </a:ln>
                <a:solidFill>
                  <a:schemeClr val="tx1"/>
                </a:solidFill>
                <a:effectLst/>
                <a:uLnTx/>
                <a:uFillTx/>
                <a:latin typeface="+mn-lt"/>
                <a:ea typeface="+mn-ea"/>
                <a:cs typeface="+mn-cs"/>
              </a:rPr>
              <a:t>Mt</a:t>
            </a:r>
            <a:r>
              <a:rPr kumimoji="0" lang="pt-BR" b="0" i="0" u="none" strike="noStrike" kern="1200" cap="none" spc="0" normalizeH="0" baseline="0" noProof="0" dirty="0" smtClean="0">
                <a:ln>
                  <a:noFill/>
                </a:ln>
                <a:solidFill>
                  <a:schemeClr val="tx1"/>
                </a:solidFill>
                <a:effectLst/>
                <a:uLnTx/>
                <a:uFillTx/>
                <a:latin typeface="+mn-lt"/>
                <a:ea typeface="+mn-ea"/>
                <a:cs typeface="+mn-cs"/>
              </a:rPr>
              <a:t> 5, 28.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pt-BR" b="0" i="0" u="none" strike="noStrike" kern="1200" cap="none" spc="0" normalizeH="0" baseline="0" noProof="0" dirty="0" smtClean="0">
                <a:ln>
                  <a:noFill/>
                </a:ln>
                <a:solidFill>
                  <a:schemeClr val="tx1"/>
                </a:solidFill>
                <a:effectLst/>
                <a:uLnTx/>
                <a:uFillTx/>
                <a:latin typeface="+mn-lt"/>
                <a:ea typeface="+mn-ea"/>
                <a:cs typeface="+mn-cs"/>
              </a:rPr>
              <a:t>A fonte do mal está no coração: Mc 7, 21-23.</a:t>
            </a:r>
            <a:endParaRPr kumimoji="0" lang="pt-BR"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133832"/>
            <a:ext cx="7992888" cy="1143000"/>
          </a:xfrm>
        </p:spPr>
        <p:txBody>
          <a:bodyPr/>
          <a:lstStyle/>
          <a:p>
            <a:pPr lvl="0" algn="l">
              <a:defRPr/>
            </a:pPr>
            <a:r>
              <a:rPr lang="pt-BR" dirty="0" smtClean="0">
                <a:solidFill>
                  <a:schemeClr val="tx1"/>
                </a:solidFill>
                <a:latin typeface="Calibri" pitchFamily="34" charset="0"/>
              </a:rPr>
              <a:t>Moralidade Cristã</a:t>
            </a:r>
          </a:p>
        </p:txBody>
      </p:sp>
      <p:sp>
        <p:nvSpPr>
          <p:cNvPr id="6" name="Espaço Reservado para Conteúdo 3"/>
          <p:cNvSpPr txBox="1">
            <a:spLocks/>
          </p:cNvSpPr>
          <p:nvPr/>
        </p:nvSpPr>
        <p:spPr>
          <a:xfrm>
            <a:off x="1043608" y="1268760"/>
            <a:ext cx="7560840" cy="1008112"/>
          </a:xfrm>
          <a:prstGeom prst="rect">
            <a:avLst/>
          </a:prstGeom>
        </p:spPr>
        <p:txBody>
          <a:bodyPr vert="horz" lIns="91440" tIns="45720" rIns="91440" bIns="45720" rtlCol="0">
            <a:noAutofit/>
          </a:bodyPr>
          <a:lstStyle/>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r>
              <a:rPr lang="pt-BR" sz="2000" b="1" u="sng" dirty="0" smtClean="0"/>
              <a:t>A regra de ouro</a:t>
            </a:r>
            <a:r>
              <a:rPr kumimoji="0" lang="pt-BR" sz="2000" b="0" i="0" u="sng" strike="noStrike" kern="1200" cap="none" spc="0" normalizeH="0" baseline="0" noProof="0" dirty="0" smtClean="0">
                <a:ln>
                  <a:noFill/>
                </a:ln>
                <a:solidFill>
                  <a:schemeClr val="tx1"/>
                </a:solidFill>
                <a:effectLst/>
                <a:uLnTx/>
                <a:uFillTx/>
                <a:latin typeface="+mn-lt"/>
                <a:ea typeface="+mn-ea"/>
                <a:cs typeface="+mn-cs"/>
              </a:rPr>
              <a:t>:</a:t>
            </a:r>
            <a:r>
              <a:rPr kumimoji="0" lang="pt-BR" sz="2000" b="0" i="0" u="none" strike="noStrike" kern="1200" cap="none" spc="0" normalizeH="0" baseline="0" noProof="0" dirty="0" smtClean="0">
                <a:ln>
                  <a:noFill/>
                </a:ln>
                <a:solidFill>
                  <a:schemeClr val="tx1"/>
                </a:solidFill>
                <a:effectLst/>
                <a:uLnTx/>
                <a:uFillTx/>
                <a:latin typeface="+mn-lt"/>
                <a:ea typeface="+mn-ea"/>
                <a:cs typeface="+mn-cs"/>
              </a:rPr>
              <a:t> </a:t>
            </a:r>
            <a:r>
              <a:rPr kumimoji="0" lang="pt-BR" sz="2000" b="0" u="none" strike="noStrike" kern="1200" cap="none" spc="0" normalizeH="0" baseline="0" noProof="0" dirty="0" smtClean="0">
                <a:ln>
                  <a:noFill/>
                </a:ln>
                <a:solidFill>
                  <a:schemeClr val="tx1"/>
                </a:solidFill>
                <a:effectLst/>
                <a:uLnTx/>
                <a:uFillTx/>
                <a:latin typeface="+mn-lt"/>
                <a:ea typeface="+mn-ea"/>
                <a:cs typeface="+mn-cs"/>
              </a:rPr>
              <a:t>Faça aos outros o que gostaria que fizessem por você .</a:t>
            </a:r>
          </a:p>
          <a:p>
            <a:pPr marL="0" marR="0" lvl="0" indent="0" algn="r" defTabSz="914400" rtl="0" eaLnBrk="1" fontAlgn="auto" latinLnBrk="0" hangingPunct="1">
              <a:spcBef>
                <a:spcPct val="20000"/>
              </a:spcBef>
              <a:spcAft>
                <a:spcPts val="0"/>
              </a:spcAft>
              <a:buClrTx/>
              <a:buSzTx/>
              <a:buFont typeface="Arial" pitchFamily="34" charset="0"/>
              <a:buNone/>
              <a:tabLst/>
              <a:defRPr/>
            </a:pPr>
            <a:r>
              <a:rPr kumimoji="0" lang="pt-BR" b="0" u="none" strike="noStrike" kern="1200" cap="none" spc="0" normalizeH="0" baseline="0" noProof="0" dirty="0" err="1" smtClean="0">
                <a:ln>
                  <a:noFill/>
                </a:ln>
                <a:solidFill>
                  <a:schemeClr val="tx1"/>
                </a:solidFill>
                <a:effectLst/>
                <a:uLnTx/>
                <a:uFillTx/>
                <a:latin typeface="+mn-lt"/>
                <a:ea typeface="+mn-ea"/>
                <a:cs typeface="+mn-cs"/>
              </a:rPr>
              <a:t>Mt</a:t>
            </a:r>
            <a:r>
              <a:rPr kumimoji="0" lang="pt-BR" b="0" u="none" strike="noStrike" kern="1200" cap="none" spc="0" normalizeH="0" baseline="0" noProof="0" dirty="0" smtClean="0">
                <a:ln>
                  <a:noFill/>
                </a:ln>
                <a:solidFill>
                  <a:schemeClr val="tx1"/>
                </a:solidFill>
                <a:effectLst/>
                <a:uLnTx/>
                <a:uFillTx/>
                <a:latin typeface="+mn-lt"/>
                <a:ea typeface="+mn-ea"/>
                <a:cs typeface="+mn-cs"/>
              </a:rPr>
              <a:t> 7.12</a:t>
            </a:r>
          </a:p>
        </p:txBody>
      </p:sp>
      <p:sp>
        <p:nvSpPr>
          <p:cNvPr id="7" name="Espaço Reservado para Conteúdo 3"/>
          <p:cNvSpPr txBox="1">
            <a:spLocks/>
          </p:cNvSpPr>
          <p:nvPr/>
        </p:nvSpPr>
        <p:spPr>
          <a:xfrm>
            <a:off x="1043608" y="2636912"/>
            <a:ext cx="7488832" cy="252028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r>
              <a:rPr lang="pt-BR" i="1" dirty="0" smtClean="0"/>
              <a:t>“Posso repetir “faca aos outros o que gostaria que fizessem para você” até cansar, mas não conseguirei viver </a:t>
            </a:r>
            <a:r>
              <a:rPr lang="pt-BR" b="1" i="1" dirty="0" smtClean="0"/>
              <a:t>assim se não amar ao próximo como a mim mesmo</a:t>
            </a:r>
            <a:r>
              <a:rPr lang="pt-BR" i="1" dirty="0" smtClean="0"/>
              <a:t>; só poderei aprender esse amor quando </a:t>
            </a:r>
            <a:r>
              <a:rPr lang="pt-BR" b="1" i="1" dirty="0" smtClean="0"/>
              <a:t>aprender  a amar a Deus</a:t>
            </a:r>
            <a:r>
              <a:rPr lang="pt-BR" i="1" dirty="0" smtClean="0"/>
              <a:t>; e só aprenderei a amá-lo quando </a:t>
            </a:r>
            <a:r>
              <a:rPr lang="pt-BR" b="1" i="1" dirty="0" smtClean="0"/>
              <a:t>aprender a obedecê-lo.</a:t>
            </a:r>
            <a:r>
              <a:rPr lang="pt-BR" i="1" dirty="0" smtClean="0"/>
              <a:t>”</a:t>
            </a:r>
          </a:p>
          <a:p>
            <a:pPr algn="r">
              <a:lnSpc>
                <a:spcPct val="150000"/>
              </a:lnSpc>
              <a:spcBef>
                <a:spcPct val="20000"/>
              </a:spcBef>
            </a:pPr>
            <a:r>
              <a:rPr lang="pt-BR" b="1" i="1" dirty="0" err="1" smtClean="0"/>
              <a:t>C.S.</a:t>
            </a:r>
            <a:r>
              <a:rPr lang="pt-BR" b="1" i="1" dirty="0" smtClean="0"/>
              <a:t> Lewis – Cristianismo Puro e Simples</a:t>
            </a:r>
          </a:p>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endParaRPr lang="pt-BR" i="1" dirty="0" smtClean="0"/>
          </a:p>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endParaRPr kumimoji="0" lang="pt-BR" i="0" strike="noStrike" kern="1200" cap="none" spc="0" normalizeH="0" baseline="0" noProof="0" dirty="0" smtClean="0">
              <a:ln>
                <a:noFill/>
              </a:ln>
              <a:solidFill>
                <a:schemeClr val="tx1"/>
              </a:solidFill>
              <a:effectLst/>
              <a:uLnTx/>
              <a:uFillTx/>
              <a:latin typeface="+mn-lt"/>
              <a:ea typeface="+mn-ea"/>
              <a:cs typeface="+mn-cs"/>
            </a:endParaRPr>
          </a:p>
        </p:txBody>
      </p:sp>
      <p:sp>
        <p:nvSpPr>
          <p:cNvPr id="8" name="Espaço Reservado para Conteúdo 3"/>
          <p:cNvSpPr txBox="1">
            <a:spLocks/>
          </p:cNvSpPr>
          <p:nvPr/>
        </p:nvSpPr>
        <p:spPr>
          <a:xfrm>
            <a:off x="1043608" y="4725144"/>
            <a:ext cx="7560840" cy="1008112"/>
          </a:xfrm>
          <a:prstGeom prst="rect">
            <a:avLst/>
          </a:prstGeom>
        </p:spPr>
        <p:txBody>
          <a:bodyPr vert="horz" lIns="91440" tIns="45720" rIns="91440" bIns="45720" rtlCol="0">
            <a:noAutofit/>
          </a:bodyPr>
          <a:lstStyle/>
          <a:p>
            <a:pPr marL="0" marR="0" lvl="0" indent="0" algn="r" defTabSz="914400" rtl="0" eaLnBrk="1" fontAlgn="auto" latinLnBrk="0" hangingPunct="1">
              <a:spcBef>
                <a:spcPct val="20000"/>
              </a:spcBef>
              <a:spcAft>
                <a:spcPts val="0"/>
              </a:spcAft>
              <a:buClrTx/>
              <a:buSzTx/>
              <a:buFont typeface="Arial" pitchFamily="34" charset="0"/>
              <a:buNone/>
              <a:tabLst/>
              <a:defRPr/>
            </a:pPr>
            <a:r>
              <a:rPr kumimoji="0" lang="pt-BR" b="0" u="none" strike="noStrike" kern="1200" cap="none" spc="0" normalizeH="0" baseline="0" noProof="0" dirty="0" err="1" smtClean="0">
                <a:ln>
                  <a:noFill/>
                </a:ln>
                <a:solidFill>
                  <a:schemeClr val="tx1"/>
                </a:solidFill>
                <a:effectLst/>
                <a:uLnTx/>
                <a:uFillTx/>
                <a:latin typeface="+mn-lt"/>
                <a:ea typeface="+mn-ea"/>
                <a:cs typeface="+mn-cs"/>
              </a:rPr>
              <a:t>Jo</a:t>
            </a:r>
            <a:r>
              <a:rPr kumimoji="0" lang="pt-BR" b="0" u="none" strike="noStrike" kern="1200" cap="none" spc="0" normalizeH="0" baseline="0" noProof="0" dirty="0" smtClean="0">
                <a:ln>
                  <a:noFill/>
                </a:ln>
                <a:solidFill>
                  <a:schemeClr val="tx1"/>
                </a:solidFill>
                <a:effectLst/>
                <a:uLnTx/>
                <a:uFillTx/>
                <a:latin typeface="+mn-lt"/>
                <a:ea typeface="+mn-ea"/>
                <a:cs typeface="+mn-cs"/>
              </a:rPr>
              <a:t> 14.21</a:t>
            </a:r>
          </a:p>
        </p:txBody>
      </p:sp>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3608" y="133832"/>
            <a:ext cx="7992888" cy="1143000"/>
          </a:xfrm>
        </p:spPr>
        <p:txBody>
          <a:bodyPr/>
          <a:lstStyle/>
          <a:p>
            <a:pPr lvl="0" algn="l">
              <a:defRPr/>
            </a:pPr>
            <a:r>
              <a:rPr lang="pt-BR" dirty="0" smtClean="0">
                <a:solidFill>
                  <a:schemeClr val="tx1"/>
                </a:solidFill>
                <a:latin typeface="Calibri" pitchFamily="34" charset="0"/>
              </a:rPr>
              <a:t>Moralidade Cristã</a:t>
            </a:r>
          </a:p>
        </p:txBody>
      </p:sp>
      <p:sp>
        <p:nvSpPr>
          <p:cNvPr id="4" name="Espaço Reservado para Conteúdo 3"/>
          <p:cNvSpPr>
            <a:spLocks noGrp="1"/>
          </p:cNvSpPr>
          <p:nvPr>
            <p:ph idx="1"/>
          </p:nvPr>
        </p:nvSpPr>
        <p:spPr>
          <a:xfrm>
            <a:off x="1403648" y="1556792"/>
            <a:ext cx="6768752" cy="1152128"/>
          </a:xfrm>
        </p:spPr>
        <p:txBody>
          <a:bodyPr>
            <a:normAutofit/>
          </a:bodyPr>
          <a:lstStyle/>
          <a:p>
            <a:pPr marL="0" indent="0">
              <a:buNone/>
            </a:pPr>
            <a:r>
              <a:rPr lang="pt-BR" sz="1800" b="1" dirty="0" smtClean="0">
                <a:solidFill>
                  <a:schemeClr val="tx1"/>
                </a:solidFill>
              </a:rPr>
              <a:t>Orgulho, amor próprio, egocentrismo</a:t>
            </a:r>
            <a:r>
              <a:rPr lang="pt-BR" sz="1800" dirty="0" smtClean="0">
                <a:solidFill>
                  <a:schemeClr val="tx1"/>
                </a:solidFill>
              </a:rPr>
              <a:t>: o maior pecado do ser humano (</a:t>
            </a:r>
            <a:r>
              <a:rPr lang="pt-BR" sz="1800" dirty="0" err="1" smtClean="0">
                <a:solidFill>
                  <a:schemeClr val="tx1"/>
                </a:solidFill>
              </a:rPr>
              <a:t>Lc</a:t>
            </a:r>
            <a:r>
              <a:rPr lang="pt-BR" sz="1800" dirty="0" smtClean="0">
                <a:solidFill>
                  <a:schemeClr val="tx1"/>
                </a:solidFill>
              </a:rPr>
              <a:t> 12, 13-21; 17, 33). </a:t>
            </a:r>
          </a:p>
        </p:txBody>
      </p:sp>
      <p:pic>
        <p:nvPicPr>
          <p:cNvPr id="7" name="Imagem 6" descr="cslewis.jpg"/>
          <p:cNvPicPr>
            <a:picLocks noChangeAspect="1"/>
          </p:cNvPicPr>
          <p:nvPr/>
        </p:nvPicPr>
        <p:blipFill>
          <a:blip r:embed="rId3" cstate="print"/>
          <a:stretch>
            <a:fillRect/>
          </a:stretch>
        </p:blipFill>
        <p:spPr>
          <a:xfrm>
            <a:off x="2483768" y="2708920"/>
            <a:ext cx="3999994" cy="2448272"/>
          </a:xfrm>
          <a:prstGeom prst="rect">
            <a:avLst/>
          </a:prstGeom>
        </p:spPr>
      </p:pic>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2920" y="133832"/>
            <a:ext cx="7509520" cy="1143000"/>
          </a:xfrm>
        </p:spPr>
        <p:txBody>
          <a:bodyPr>
            <a:normAutofit/>
          </a:bodyPr>
          <a:lstStyle/>
          <a:p>
            <a:pPr algn="l"/>
            <a:r>
              <a:rPr lang="pt-BR" dirty="0" smtClean="0">
                <a:solidFill>
                  <a:schemeClr val="tx1"/>
                </a:solidFill>
              </a:rPr>
              <a:t>A moral Cristã</a:t>
            </a:r>
            <a:endParaRPr lang="pt-BR" dirty="0">
              <a:solidFill>
                <a:schemeClr val="tx1"/>
              </a:solidFill>
            </a:endParaRPr>
          </a:p>
        </p:txBody>
      </p:sp>
      <p:sp>
        <p:nvSpPr>
          <p:cNvPr id="5" name="CaixaDeTexto 4"/>
          <p:cNvSpPr txBox="1"/>
          <p:nvPr/>
        </p:nvSpPr>
        <p:spPr>
          <a:xfrm>
            <a:off x="395536" y="3212976"/>
            <a:ext cx="4608512" cy="646331"/>
          </a:xfrm>
          <a:prstGeom prst="rect">
            <a:avLst/>
          </a:prstGeom>
          <a:noFill/>
        </p:spPr>
        <p:txBody>
          <a:bodyPr wrap="square" rtlCol="0">
            <a:spAutoFit/>
          </a:bodyPr>
          <a:lstStyle/>
          <a:p>
            <a:pPr lvl="0" algn="ctr">
              <a:spcBef>
                <a:spcPct val="0"/>
              </a:spcBef>
              <a:defRPr/>
            </a:pPr>
            <a:endParaRPr lang="pt-BR" dirty="0" smtClean="0">
              <a:solidFill>
                <a:srgbClr val="984807"/>
              </a:solidFill>
            </a:endParaRPr>
          </a:p>
          <a:p>
            <a:pPr lvl="0" algn="ctr">
              <a:spcBef>
                <a:spcPct val="0"/>
              </a:spcBef>
              <a:defRPr/>
            </a:pPr>
            <a:endParaRPr lang="pt-BR" dirty="0" smtClean="0">
              <a:solidFill>
                <a:srgbClr val="984807"/>
              </a:solidFill>
            </a:endParaRPr>
          </a:p>
        </p:txBody>
      </p:sp>
      <p:pic>
        <p:nvPicPr>
          <p:cNvPr id="6" name="Imagem 5" descr="Chesterton.jpg"/>
          <p:cNvPicPr>
            <a:picLocks noChangeAspect="1"/>
          </p:cNvPicPr>
          <p:nvPr/>
        </p:nvPicPr>
        <p:blipFill>
          <a:blip r:embed="rId3" cstate="print"/>
          <a:stretch>
            <a:fillRect/>
          </a:stretch>
        </p:blipFill>
        <p:spPr>
          <a:xfrm>
            <a:off x="1187623" y="1268760"/>
            <a:ext cx="7008779" cy="5256584"/>
          </a:xfrm>
          <a:prstGeom prst="rect">
            <a:avLst/>
          </a:prstGeom>
        </p:spPr>
      </p:pic>
    </p:spTree>
    <p:extLst>
      <p:ext uri="{BB962C8B-B14F-4D97-AF65-F5344CB8AC3E}">
        <p14:creationId xmlns="" xmlns:p14="http://schemas.microsoft.com/office/powerpoint/2010/main" val="3870419879"/>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endParaRPr lang="pt-BR"/>
          </a:p>
        </p:txBody>
      </p:sp>
      <p:pic>
        <p:nvPicPr>
          <p:cNvPr id="1026" name="Picture 2">
            <a:hlinkClick r:id="rId2" action="ppaction://hlinksldjump"/>
          </p:cNvPr>
          <p:cNvPicPr>
            <a:picLocks noChangeAspect="1" noChangeArrowheads="1"/>
          </p:cNvPicPr>
          <p:nvPr/>
        </p:nvPicPr>
        <p:blipFill>
          <a:blip r:embed="rId3" cstate="print"/>
          <a:srcRect/>
          <a:stretch>
            <a:fillRect/>
          </a:stretch>
        </p:blipFill>
        <p:spPr bwMode="auto">
          <a:xfrm>
            <a:off x="0" y="0"/>
            <a:ext cx="10044607" cy="6858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4" name="Espaço Reservado para Conteúdo 3" descr="eutanasia.jpg">
            <a:hlinkClick r:id="rId2" action="ppaction://hlinksldjump"/>
          </p:cNvPr>
          <p:cNvPicPr>
            <a:picLocks noGrp="1" noChangeAspect="1"/>
          </p:cNvPicPr>
          <p:nvPr>
            <p:ph idx="1"/>
          </p:nvPr>
        </p:nvPicPr>
        <p:blipFill>
          <a:blip r:embed="rId3" cstate="print"/>
          <a:stretch>
            <a:fillRect/>
          </a:stretch>
        </p:blipFill>
        <p:spPr>
          <a:xfrm>
            <a:off x="0" y="404664"/>
            <a:ext cx="9144000" cy="5740580"/>
          </a:xfrm>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4" name="Espaço Reservado para Conteúdo 3" descr="Poliamorismo.jpg">
            <a:hlinkClick r:id="rId2" action="ppaction://hlinksldjump"/>
          </p:cNvPr>
          <p:cNvPicPr>
            <a:picLocks noGrp="1" noChangeAspect="1"/>
          </p:cNvPicPr>
          <p:nvPr>
            <p:ph idx="1"/>
          </p:nvPr>
        </p:nvPicPr>
        <p:blipFill>
          <a:blip r:embed="rId3" cstate="print"/>
          <a:stretch>
            <a:fillRect/>
          </a:stretch>
        </p:blipFill>
        <p:spPr>
          <a:xfrm>
            <a:off x="827584" y="0"/>
            <a:ext cx="7452320" cy="6816147"/>
          </a:xfrm>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4" name="Espaço Reservado para Conteúdo 3" descr="NV2_193-CULT-p1_baixa.jpg">
            <a:hlinkClick r:id="rId2" action="ppaction://hlinksldjump"/>
          </p:cNvPr>
          <p:cNvPicPr>
            <a:picLocks noGrp="1" noChangeAspect="1"/>
          </p:cNvPicPr>
          <p:nvPr>
            <p:ph idx="1"/>
          </p:nvPr>
        </p:nvPicPr>
        <p:blipFill>
          <a:blip r:embed="rId3" cstate="print"/>
          <a:stretch>
            <a:fillRect/>
          </a:stretch>
        </p:blipFill>
        <p:spPr>
          <a:xfrm>
            <a:off x="1907704" y="0"/>
            <a:ext cx="5035826" cy="6858000"/>
          </a:xfrm>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8192</TotalTime>
  <Words>2075</Words>
  <Application>Microsoft Office PowerPoint</Application>
  <PresentationFormat>Apresentação na tela (4:3)</PresentationFormat>
  <Paragraphs>201</Paragraphs>
  <Slides>28</Slides>
  <Notes>7</Notes>
  <HiddenSlides>0</HiddenSlides>
  <MMClips>0</MMClips>
  <ScaleCrop>false</ScaleCrop>
  <HeadingPairs>
    <vt:vector size="4" baseType="variant">
      <vt:variant>
        <vt:lpstr>Tema</vt:lpstr>
      </vt:variant>
      <vt:variant>
        <vt:i4>1</vt:i4>
      </vt:variant>
      <vt:variant>
        <vt:lpstr>Títulos de slides</vt:lpstr>
      </vt:variant>
      <vt:variant>
        <vt:i4>28</vt:i4>
      </vt:variant>
    </vt:vector>
  </HeadingPairs>
  <TitlesOfParts>
    <vt:vector size="29" baseType="lpstr">
      <vt:lpstr>Tema do Office</vt:lpstr>
      <vt:lpstr>A IGREJA E OS DESAFIOS DA PÓS-MODERNIDADE</vt:lpstr>
      <vt:lpstr>Moralidade Relativa</vt:lpstr>
      <vt:lpstr>Moralidade Relativa </vt:lpstr>
      <vt:lpstr>Moralidade Relativa </vt:lpstr>
      <vt:lpstr>Moralidade Relativa</vt:lpstr>
      <vt:lpstr>Como isso aconteceu...  </vt:lpstr>
      <vt:lpstr>Marxismo: heresia religiosa  </vt:lpstr>
      <vt:lpstr>Família para Marx e Angels </vt:lpstr>
      <vt:lpstr>Família para Marx e Angels </vt:lpstr>
      <vt:lpstr>Religião para Marx</vt:lpstr>
      <vt:lpstr>As previsões fracassam   </vt:lpstr>
      <vt:lpstr>História </vt:lpstr>
      <vt:lpstr>Antônio Gramsci (1891-1937)  </vt:lpstr>
      <vt:lpstr>A imposição da Nova Moralidade</vt:lpstr>
      <vt:lpstr>A agenda da destruição? </vt:lpstr>
      <vt:lpstr>Pós-modernidade</vt:lpstr>
      <vt:lpstr>Pós-modernidade</vt:lpstr>
      <vt:lpstr>Vídeos</vt:lpstr>
      <vt:lpstr>A moral Cristã</vt:lpstr>
      <vt:lpstr>Moralidade cristã</vt:lpstr>
      <vt:lpstr>Moralidade Cristã</vt:lpstr>
      <vt:lpstr>Moralidade Cristã</vt:lpstr>
      <vt:lpstr>Moralidade Cristã</vt:lpstr>
      <vt:lpstr>A moral Cristã</vt:lpstr>
      <vt:lpstr>Slide 25</vt:lpstr>
      <vt:lpstr>Slide 26</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c017545</dc:creator>
  <cp:lastModifiedBy>Casa</cp:lastModifiedBy>
  <cp:revision>767</cp:revision>
  <dcterms:created xsi:type="dcterms:W3CDTF">2012-12-11T13:56:48Z</dcterms:created>
  <dcterms:modified xsi:type="dcterms:W3CDTF">2014-08-24T02:54:41Z</dcterms:modified>
</cp:coreProperties>
</file>