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3"/>
  </p:notesMasterIdLst>
  <p:handoutMasterIdLst>
    <p:handoutMasterId r:id="rId14"/>
  </p:handoutMasterIdLst>
  <p:sldIdLst>
    <p:sldId id="287" r:id="rId2"/>
    <p:sldId id="315" r:id="rId3"/>
    <p:sldId id="305" r:id="rId4"/>
    <p:sldId id="317" r:id="rId5"/>
    <p:sldId id="320" r:id="rId6"/>
    <p:sldId id="321" r:id="rId7"/>
    <p:sldId id="322" r:id="rId8"/>
    <p:sldId id="323" r:id="rId9"/>
    <p:sldId id="319" r:id="rId10"/>
    <p:sldId id="324" r:id="rId11"/>
    <p:sldId id="278" r:id="rId12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86080" autoAdjust="0"/>
  </p:normalViewPr>
  <p:slideViewPr>
    <p:cSldViewPr snapToGrid="0" snapToObjects="1" showGuides="1">
      <p:cViewPr varScale="1">
        <p:scale>
          <a:sx n="41" d="100"/>
          <a:sy n="41" d="100"/>
        </p:scale>
        <p:origin x="510" y="78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01/04/2017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9890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340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374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332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450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531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7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Armadura de Deus 1</a:t>
            </a:r>
            <a:endParaRPr lang="pt-BR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6.13-16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9789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39262" y="1944349"/>
            <a:ext cx="123326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armadura de Deus para resistirmos o dia mau</a:t>
            </a: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Os puritanos </a:t>
            </a: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“a noite da alma”</a:t>
            </a: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Significados da armadura: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criciuma.iigd.com.br/wp-content/uploads/Efesios-6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84951"/>
            <a:ext cx="18288003" cy="953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4009076" y="1956073"/>
            <a:ext cx="52871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Lloyd-Jones</a:t>
            </a: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William </a:t>
            </a:r>
            <a:r>
              <a:rPr lang="pt-BR" sz="4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Gurnall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John </a:t>
            </a:r>
            <a:r>
              <a:rPr lang="pt-BR" sz="4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MacArthur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1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CINTURÃO DA VERDADE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331569" y="1978090"/>
            <a:ext cx="8956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Maior 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estratégia de Satanás: Difundir o erro religioso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lvl="1" indent="-685800">
              <a:buFont typeface="Arial" panose="020B0604020202020204" pitchFamily="34" charset="0"/>
              <a:buChar char="•"/>
            </a:pPr>
            <a:r>
              <a:rPr lang="pt-BR" sz="4000" dirty="0"/>
              <a:t>Temos, portanto, a necessidade de uma doutrina bíblica precisa, alicerçada na Palavra, fundamentada na verdade.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https://i0.wp.com/www.geeksundergrace.com/wp-content/uploads/2016/07/armourofgo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848" y="6331323"/>
            <a:ext cx="15101039" cy="1027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269621" y="1896030"/>
            <a:ext cx="89564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cs typeface="Arial" panose="020B0604020202020204" pitchFamily="34" charset="0"/>
              </a:rPr>
              <a:t>Conceito da palavra verdade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err="1" smtClean="0">
                <a:cs typeface="Arial" panose="020B0604020202020204" pitchFamily="34" charset="0"/>
              </a:rPr>
              <a:t>Ef</a:t>
            </a:r>
            <a:r>
              <a:rPr lang="pt-BR" sz="4000" dirty="0" smtClean="0">
                <a:cs typeface="Arial" panose="020B0604020202020204" pitchFamily="34" charset="0"/>
              </a:rPr>
              <a:t> 4.25; 5.9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cs typeface="Arial" panose="020B0604020202020204" pitchFamily="34" charset="0"/>
              </a:rPr>
              <a:t>Jesus é a verdade </a:t>
            </a:r>
            <a:r>
              <a:rPr lang="pt-BR" sz="4000" dirty="0" err="1" smtClean="0">
                <a:cs typeface="Arial" panose="020B0604020202020204" pitchFamily="34" charset="0"/>
              </a:rPr>
              <a:t>Jo</a:t>
            </a:r>
            <a:r>
              <a:rPr lang="pt-BR" sz="4000" dirty="0" smtClean="0">
                <a:cs typeface="Arial" panose="020B0604020202020204" pitchFamily="34" charset="0"/>
              </a:rPr>
              <a:t> 8.31,32; 14.6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cs typeface="Arial" panose="020B0604020202020204" pitchFamily="34" charset="0"/>
              </a:rPr>
              <a:t>Mais sobre o conceito da verdade</a:t>
            </a:r>
          </a:p>
          <a:p>
            <a:pPr marL="1919288" lvl="1" indent="-685800">
              <a:buFont typeface="Wingdings" panose="05000000000000000000" pitchFamily="2" charset="2"/>
              <a:buChar char="ü"/>
            </a:pPr>
            <a:r>
              <a:rPr lang="pt-BR" sz="4000" dirty="0" smtClean="0">
                <a:cs typeface="Arial" panose="020B0604020202020204" pitchFamily="34" charset="0"/>
              </a:rPr>
              <a:t>Verdade de Deus; </a:t>
            </a:r>
          </a:p>
          <a:p>
            <a:pPr marL="1919288" lvl="1" indent="-685800">
              <a:buFont typeface="Wingdings" panose="05000000000000000000" pitchFamily="2" charset="2"/>
              <a:buChar char="ü"/>
            </a:pPr>
            <a:r>
              <a:rPr lang="pt-BR" sz="4000" dirty="0" smtClean="0">
                <a:cs typeface="Arial" panose="020B0604020202020204" pitchFamily="34" charset="0"/>
              </a:rPr>
              <a:t>Verdade do evangelho;</a:t>
            </a:r>
          </a:p>
          <a:p>
            <a:pPr marL="1919288" lvl="1" indent="-685800">
              <a:buFont typeface="Wingdings" panose="05000000000000000000" pitchFamily="2" charset="2"/>
              <a:buChar char="ü"/>
            </a:pPr>
            <a:r>
              <a:rPr lang="pt-BR" sz="4000" dirty="0" smtClean="0">
                <a:cs typeface="Arial" panose="020B0604020202020204" pitchFamily="34" charset="0"/>
              </a:rPr>
              <a:t>Sã </a:t>
            </a:r>
            <a:r>
              <a:rPr lang="pt-BR" sz="4000" dirty="0" smtClean="0">
                <a:cs typeface="Arial" panose="020B0604020202020204" pitchFamily="34" charset="0"/>
              </a:rPr>
              <a:t>doutrina</a:t>
            </a:r>
            <a:endParaRPr lang="pt-BR" sz="4000" dirty="0" smtClean="0">
              <a:cs typeface="Arial" panose="020B0604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0" y="6331323"/>
            <a:ext cx="182880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95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COURAÇA DA JUSTIÇA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777046" y="1978090"/>
            <a:ext cx="8510955" cy="863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pt-BR" sz="4800" dirty="0" smtClean="0">
                <a:cs typeface="Arial" panose="020B0604020202020204" pitchFamily="34" charset="0"/>
              </a:rPr>
              <a:t>Caráter justo, atitudes justas</a:t>
            </a:r>
          </a:p>
          <a:p>
            <a:pPr marL="890588"/>
            <a:endParaRPr lang="pt-BR" sz="4800" dirty="0" smtClean="0">
              <a:cs typeface="Arial" panose="020B0604020202020204" pitchFamily="34" charset="0"/>
            </a:endParaRPr>
          </a:p>
          <a:p>
            <a:pPr marL="890588"/>
            <a:r>
              <a:rPr lang="pt-BR" sz="4800" dirty="0">
                <a:cs typeface="Arial" panose="020B0604020202020204" pitchFamily="34" charset="0"/>
              </a:rPr>
              <a:t>	</a:t>
            </a:r>
            <a:r>
              <a:rPr lang="pt-BR" sz="4800" dirty="0" err="1" smtClean="0">
                <a:cs typeface="Arial" panose="020B0604020202020204" pitchFamily="34" charset="0"/>
              </a:rPr>
              <a:t>Ef</a:t>
            </a:r>
            <a:r>
              <a:rPr lang="pt-BR" sz="4800" dirty="0" smtClean="0">
                <a:cs typeface="Arial" panose="020B0604020202020204" pitchFamily="34" charset="0"/>
              </a:rPr>
              <a:t> 5.9 </a:t>
            </a:r>
            <a:r>
              <a:rPr lang="pt-BR" sz="4800" dirty="0"/>
              <a:t>(porque o fruto da luz consiste em toda bondade, e justiça, e </a:t>
            </a:r>
            <a:r>
              <a:rPr lang="pt-BR" sz="4800" dirty="0" smtClean="0"/>
              <a:t>verdade)</a:t>
            </a:r>
            <a:endParaRPr lang="pt-BR" sz="4800" dirty="0" smtClean="0">
              <a:cs typeface="Arial" panose="020B0604020202020204" pitchFamily="34" charset="0"/>
            </a:endParaRPr>
          </a:p>
          <a:p>
            <a:pPr>
              <a:spcBef>
                <a:spcPts val="6000"/>
              </a:spcBef>
            </a:pPr>
            <a:r>
              <a:rPr lang="pt-BR" sz="4800" dirty="0" smtClean="0">
                <a:cs typeface="Arial" panose="020B0604020202020204" pitchFamily="34" charset="0"/>
              </a:rPr>
              <a:t>2. </a:t>
            </a:r>
            <a:r>
              <a:rPr lang="pt-BR" sz="4800" dirty="0" smtClean="0">
                <a:cs typeface="Arial" panose="020B0604020202020204" pitchFamily="34" charset="0"/>
              </a:rPr>
              <a:t>Justificação</a:t>
            </a:r>
            <a:r>
              <a:rPr lang="pt-BR" sz="4800" dirty="0">
                <a:cs typeface="Arial" panose="020B0604020202020204" pitchFamily="34" charset="0"/>
              </a:rPr>
              <a:t>	</a:t>
            </a:r>
            <a:endParaRPr lang="pt-BR" sz="4800" dirty="0" smtClean="0">
              <a:cs typeface="Arial" panose="020B0604020202020204" pitchFamily="34" charset="0"/>
            </a:endParaRPr>
          </a:p>
          <a:p>
            <a:pPr marL="890588">
              <a:spcBef>
                <a:spcPts val="3000"/>
              </a:spcBef>
            </a:pPr>
            <a:r>
              <a:rPr lang="pt-BR" sz="4800" dirty="0" smtClean="0"/>
              <a:t>“</a:t>
            </a:r>
            <a:r>
              <a:rPr lang="pt-BR" sz="4800" dirty="0"/>
              <a:t>Agora, pois, já nenhuma condenação há para os que estão em Cristo Jesus.” </a:t>
            </a:r>
            <a:endParaRPr lang="pt-BR" sz="4800" dirty="0"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3.bp.blogspot.com/-acAqarPY43Y/VETz0uc3PCI/AAAAAAAABmg/5jKoPPqgy08/s1600/9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t="14307" r="9081" b="12615"/>
          <a:stretch/>
        </p:blipFill>
        <p:spPr bwMode="auto">
          <a:xfrm>
            <a:off x="21981" y="1879800"/>
            <a:ext cx="9331569" cy="1113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84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CALÇADOS DA PAZ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48646" y="1958072"/>
            <a:ext cx="94722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pt-BR" sz="4400" dirty="0" smtClean="0">
                <a:cs typeface="Arial" panose="020B0604020202020204" pitchFamily="34" charset="0"/>
              </a:rPr>
              <a:t>Paz: Anseio de muitos povos</a:t>
            </a:r>
          </a:p>
          <a:p>
            <a:pPr marL="914400" indent="-914400">
              <a:buAutoNum type="arabicPeriod"/>
            </a:pPr>
            <a:r>
              <a:rPr lang="pt-BR" sz="4400" dirty="0" smtClean="0">
                <a:cs typeface="Arial" panose="020B0604020202020204" pitchFamily="34" charset="0"/>
              </a:rPr>
              <a:t>O Evangelho da Paz</a:t>
            </a:r>
          </a:p>
          <a:p>
            <a:pPr marL="914400" indent="-914400">
              <a:buAutoNum type="arabicPeriod"/>
            </a:pPr>
            <a:r>
              <a:rPr lang="pt-BR" sz="4400" dirty="0" smtClean="0">
                <a:cs typeface="Arial" panose="020B0604020202020204" pitchFamily="34" charset="0"/>
              </a:rPr>
              <a:t>Paz: Fruto da nossa reconciliação com Deus</a:t>
            </a:r>
          </a:p>
          <a:p>
            <a:pPr marL="914400" indent="-914400">
              <a:buAutoNum type="arabicPeriod"/>
            </a:pPr>
            <a:r>
              <a:rPr lang="pt-BR" sz="4400" dirty="0" smtClean="0">
                <a:cs typeface="Arial" panose="020B0604020202020204" pitchFamily="34" charset="0"/>
              </a:rPr>
              <a:t>Paz: Serenidade, tranquilidade emocional e </a:t>
            </a:r>
            <a:r>
              <a:rPr lang="pt-BR" sz="4400" dirty="0" smtClean="0">
                <a:cs typeface="Arial" panose="020B0604020202020204" pitchFamily="34" charset="0"/>
              </a:rPr>
              <a:t>mental</a:t>
            </a:r>
            <a:endParaRPr lang="pt-BR" sz="4400" dirty="0" smtClean="0">
              <a:cs typeface="Arial" panose="020B0604020202020204" pitchFamily="34" charset="0"/>
            </a:endParaRPr>
          </a:p>
        </p:txBody>
      </p:sp>
      <p:pic>
        <p:nvPicPr>
          <p:cNvPr id="3074" name="Picture 2" descr="http://4.bp.blogspot.com/-GVYUB1rvSo0/VivZDcahGLI/AAAAAAAAEO8/byjlIc_sEWc/s1600/armor.boot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81766" y="4208562"/>
            <a:ext cx="8086530" cy="746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2.bp.blogspot.com/-BaAqdGAuBvs/U3YZCz4QUUI/AAAAAAAAASA/PG3Ma3JXqXM/s1600/Ef+6-10-2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68" r="41318"/>
          <a:stretch/>
        </p:blipFill>
        <p:spPr bwMode="auto">
          <a:xfrm>
            <a:off x="818147" y="6357935"/>
            <a:ext cx="16964527" cy="737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9560036" y="2110472"/>
            <a:ext cx="947224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4988" lvl="1" indent="-914400">
              <a:buFont typeface="Wingdings" panose="05000000000000000000" pitchFamily="2" charset="2"/>
              <a:buChar char="ü"/>
            </a:pPr>
            <a:r>
              <a:rPr lang="pt-BR" sz="4400" dirty="0" smtClean="0">
                <a:cs typeface="Arial" panose="020B0604020202020204" pitchFamily="34" charset="0"/>
              </a:rPr>
              <a:t>Paz </a:t>
            </a:r>
            <a:r>
              <a:rPr lang="pt-BR" sz="4400" dirty="0" smtClean="0">
                <a:cs typeface="Arial" panose="020B0604020202020204" pitchFamily="34" charset="0"/>
              </a:rPr>
              <a:t>com Deus</a:t>
            </a:r>
          </a:p>
          <a:p>
            <a:pPr marL="1804988" lvl="1" indent="-914400">
              <a:buFont typeface="Wingdings" panose="05000000000000000000" pitchFamily="2" charset="2"/>
              <a:buChar char="ü"/>
            </a:pPr>
            <a:r>
              <a:rPr lang="pt-BR" sz="4400" dirty="0" smtClean="0">
                <a:cs typeface="Arial" panose="020B0604020202020204" pitchFamily="34" charset="0"/>
              </a:rPr>
              <a:t>Paz conosco mesmo</a:t>
            </a:r>
          </a:p>
          <a:p>
            <a:pPr marL="1804988" lvl="1" indent="-914400">
              <a:buFont typeface="Wingdings" panose="05000000000000000000" pitchFamily="2" charset="2"/>
              <a:buChar char="ü"/>
            </a:pPr>
            <a:r>
              <a:rPr lang="pt-BR" sz="4400" dirty="0" smtClean="0">
                <a:cs typeface="Arial" panose="020B0604020202020204" pitchFamily="34" charset="0"/>
              </a:rPr>
              <a:t>Paz de consciência</a:t>
            </a:r>
          </a:p>
          <a:p>
            <a:pPr marL="1804988" lvl="1" indent="-914400">
              <a:buFont typeface="Wingdings" panose="05000000000000000000" pitchFamily="2" charset="2"/>
              <a:buChar char="ü"/>
            </a:pPr>
            <a:r>
              <a:rPr lang="pt-BR" sz="4400" dirty="0" smtClean="0">
                <a:cs typeface="Arial" panose="020B0604020202020204" pitchFamily="34" charset="0"/>
              </a:rPr>
              <a:t>Paz com outros</a:t>
            </a:r>
          </a:p>
          <a:p>
            <a:pPr marL="1804988" lvl="1" indent="-914400">
              <a:buFont typeface="Wingdings" panose="05000000000000000000" pitchFamily="2" charset="2"/>
              <a:buChar char="ü"/>
            </a:pPr>
            <a:r>
              <a:rPr lang="pt-BR" sz="4400" dirty="0" smtClean="0">
                <a:cs typeface="Arial" panose="020B0604020202020204" pitchFamily="34" charset="0"/>
              </a:rPr>
              <a:t>Paz com a criação de Deus</a:t>
            </a:r>
          </a:p>
          <a:p>
            <a:pPr marL="914400" indent="-914400">
              <a:buFont typeface="+mj-lt"/>
              <a:buAutoNum type="arabicPeriod" startAt="5"/>
            </a:pPr>
            <a:r>
              <a:rPr lang="pt-BR" sz="4400" dirty="0" smtClean="0">
                <a:cs typeface="Arial" panose="020B0604020202020204" pitchFamily="34" charset="0"/>
              </a:rPr>
              <a:t>A importância dos calçados</a:t>
            </a:r>
            <a:endParaRPr lang="pt-BR" sz="4400" dirty="0"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26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ESCUDO DA FÉ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3223631" y="1978090"/>
            <a:ext cx="5064371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400" dirty="0" smtClean="0">
                <a:cs typeface="Arial" panose="020B0604020202020204" pitchFamily="34" charset="0"/>
              </a:rPr>
              <a:t>O real significado da fé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400" dirty="0" smtClean="0">
                <a:cs typeface="Arial" panose="020B0604020202020204" pitchFamily="34" charset="0"/>
              </a:rPr>
              <a:t>As três primeiras peças da armadura são fixas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400" dirty="0" smtClean="0">
                <a:cs typeface="Arial" panose="020B0604020202020204" pitchFamily="34" charset="0"/>
              </a:rPr>
              <a:t>A três últimas são removíveis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400" dirty="0" smtClean="0">
                <a:cs typeface="Arial" panose="020B0604020202020204" pitchFamily="34" charset="0"/>
              </a:rPr>
              <a:t>Dardos inflamados do inimigo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400" dirty="0" smtClean="0">
                <a:cs typeface="Arial" panose="020B0604020202020204" pitchFamily="34" charset="0"/>
              </a:rPr>
              <a:t>O escudo da fé para o dia </a:t>
            </a:r>
            <a:r>
              <a:rPr lang="pt-BR" sz="4400" dirty="0" smtClean="0">
                <a:cs typeface="Arial" panose="020B0604020202020204" pitchFamily="34" charset="0"/>
              </a:rPr>
              <a:t>mau</a:t>
            </a:r>
            <a:endParaRPr lang="pt-BR" sz="4400" dirty="0" smtClean="0">
              <a:cs typeface="Arial" panose="020B0604020202020204" pitchFamily="34" charset="0"/>
            </a:endParaRPr>
          </a:p>
        </p:txBody>
      </p:sp>
      <p:pic>
        <p:nvPicPr>
          <p:cNvPr id="2050" name="Picture 2" descr="http://2.bp.blogspot.com/-BaAqdGAuBvs/U3YZCz4QUUI/AAAAAAAAASA/PG3Ma3JXqXM/s1600/Ef+6-10-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13191"/>
            <a:ext cx="12985245" cy="1000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691650" y="11670805"/>
            <a:ext cx="160489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pt-BR" sz="4400" dirty="0" smtClean="0">
                <a:cs typeface="Arial" panose="020B0604020202020204" pitchFamily="34" charset="0"/>
              </a:rPr>
              <a:t>Escudo </a:t>
            </a:r>
            <a:r>
              <a:rPr lang="pt-BR" sz="4400" dirty="0" smtClean="0">
                <a:cs typeface="Arial" panose="020B0604020202020204" pitchFamily="34" charset="0"/>
              </a:rPr>
              <a:t>da fé: discernir o que é de Deus e o que não é</a:t>
            </a:r>
          </a:p>
          <a:p>
            <a:pPr marL="914400" indent="-914400">
              <a:buFont typeface="+mj-lt"/>
              <a:buAutoNum type="arabicPeriod"/>
            </a:pPr>
            <a:r>
              <a:rPr lang="pt-BR" sz="4400" dirty="0" smtClean="0">
                <a:cs typeface="Arial" panose="020B0604020202020204" pitchFamily="34" charset="0"/>
              </a:rPr>
              <a:t>Objetivo da fé</a:t>
            </a:r>
          </a:p>
          <a:p>
            <a:pPr marL="914400" indent="-914400">
              <a:buFont typeface="+mj-lt"/>
              <a:buAutoNum type="arabicPeriod"/>
            </a:pPr>
            <a:r>
              <a:rPr lang="pt-BR" sz="4400" dirty="0" smtClean="0">
                <a:cs typeface="Arial" panose="020B0604020202020204" pitchFamily="34" charset="0"/>
              </a:rPr>
              <a:t>Exercitar nossa fé</a:t>
            </a:r>
          </a:p>
        </p:txBody>
      </p:sp>
    </p:spTree>
    <p:extLst>
      <p:ext uri="{BB962C8B-B14F-4D97-AF65-F5344CB8AC3E}">
        <p14:creationId xmlns:p14="http://schemas.microsoft.com/office/powerpoint/2010/main" val="260095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089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Após o apóstolo citar a nossa luta contra as forças espirituais do mal, a batalha contra os principados e potestades, as agruras que passamos no dia mau, ele nos apresenta as armas que devemos usar para enfrentar estas adversidades. Se envolver nesta luta sem esta preparação é derrota na certa. E não podemos pensar que com nossas próprias forças podemos enfrentá-los e nos sagrarmos vencedores. Não se pode enfrentar o Diabo com força de vontade, com sua própria sabedoria, com seus próprios argumentos. Também não são técnicas engenhosamente preparadas, simpósios e seminários para capacitação de guerreiros que serão capazes de resistir e vencer as artimanhas do inimigo. 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181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 smtClean="0"/>
              <a:t>O </a:t>
            </a:r>
            <a:r>
              <a:rPr lang="pt-BR" sz="5400" dirty="0"/>
              <a:t>apóstolo apresenta a resposta de como enfrentarmos esta luta: Revestindo-nos de toda a armadura de Deus. As três primeiras peças caminham juntas e formam um tripé: Verdade, justiça e paz. Elas fazem parte da vestimenta que acompanha o soldado durante </a:t>
            </a:r>
            <a:r>
              <a:rPr lang="pt-BR" sz="5400" dirty="0" smtClean="0"/>
              <a:t>todo </a:t>
            </a:r>
            <a:r>
              <a:rPr lang="pt-BR" sz="5400" dirty="0"/>
              <a:t>o dia: Cinturão da verdade, couraça da justiça e calçado da paz. Sem verdade não há paz. Sem justiça também não há paz. Tendo as duas, a paz não poderá ficar de fora. Estas três juntas se referem à nossa segurança e salvação no Senhor Jesus. Em seguida vem as armas que o soldado deverá empunhar. A primeira delas, o escudo da </a:t>
            </a:r>
            <a:r>
              <a:rPr lang="pt-BR" sz="5400" dirty="0" smtClean="0"/>
              <a:t>fé, </a:t>
            </a:r>
            <a:r>
              <a:rPr lang="pt-BR" sz="5400" dirty="0"/>
              <a:t>vai nos proteger contra os dardos inflamados do inimigo no dia mau.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775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4209</TotalTime>
  <Words>527</Words>
  <Application>Microsoft Office PowerPoint</Application>
  <PresentationFormat>Personalizar</PresentationFormat>
  <Paragraphs>76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Montserrat Light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245</cp:revision>
  <cp:lastPrinted>2017-02-05T03:53:32Z</cp:lastPrinted>
  <dcterms:created xsi:type="dcterms:W3CDTF">2016-03-02T16:16:57Z</dcterms:created>
  <dcterms:modified xsi:type="dcterms:W3CDTF">2017-04-01T16:58:47Z</dcterms:modified>
</cp:coreProperties>
</file>