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jpg" ContentType="image/jpe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revisionInfo.xml" ContentType="application/vnd.ms-powerpoint.revisioninfo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81" r:id="rId1"/>
  </p:sldMasterIdLst>
  <p:notesMasterIdLst>
    <p:notesMasterId r:id="rId14"/>
  </p:notesMasterIdLst>
  <p:handoutMasterIdLst>
    <p:handoutMasterId r:id="rId15"/>
  </p:handoutMasterIdLst>
  <p:sldIdLst>
    <p:sldId id="315" r:id="rId2"/>
    <p:sldId id="305" r:id="rId3"/>
    <p:sldId id="328" r:id="rId4"/>
    <p:sldId id="289" r:id="rId5"/>
    <p:sldId id="290" r:id="rId6"/>
    <p:sldId id="319" r:id="rId7"/>
    <p:sldId id="324" r:id="rId8"/>
    <p:sldId id="325" r:id="rId9"/>
    <p:sldId id="326" r:id="rId10"/>
    <p:sldId id="327" r:id="rId11"/>
    <p:sldId id="278" r:id="rId12"/>
    <p:sldId id="309" r:id="rId13"/>
  </p:sldIdLst>
  <p:sldSz cx="18288000" cy="13716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>
        <p15:guide id="1" orient="horz" pos="4320" userDrawn="1">
          <p15:clr>
            <a:srgbClr val="A4A3A4"/>
          </p15:clr>
        </p15:guide>
        <p15:guide id="2" pos="57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4749D"/>
    <a:srgbClr val="F89C32"/>
    <a:srgbClr val="F7941E"/>
    <a:srgbClr val="B56727"/>
    <a:srgbClr val="A97B45"/>
    <a:srgbClr val="00A651"/>
    <a:srgbClr val="069542"/>
    <a:srgbClr val="F99B34"/>
    <a:srgbClr val="0087D1"/>
    <a:srgbClr val="7F000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0229" autoAdjust="0"/>
    <p:restoredTop sz="94988" autoAdjust="0"/>
  </p:normalViewPr>
  <p:slideViewPr>
    <p:cSldViewPr snapToGrid="0" snapToObjects="1" showGuides="1">
      <p:cViewPr varScale="1">
        <p:scale>
          <a:sx n="42" d="100"/>
          <a:sy n="42" d="100"/>
        </p:scale>
        <p:origin x="-688" y="-104"/>
      </p:cViewPr>
      <p:guideLst>
        <p:guide orient="horz" pos="4320"/>
        <p:guide pos="57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 showGuides="1">
      <p:cViewPr varScale="1">
        <p:scale>
          <a:sx n="91" d="100"/>
          <a:sy n="91" d="100"/>
        </p:scale>
        <p:origin x="3288" y="20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tableStyles" Target="tableStyles.xml"/><Relationship Id="rId41" Type="http://schemas.microsoft.com/office/2015/10/relationships/revisionInfo" Target="revisionInfo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notesMaster" Target="notesMasters/notesMaster1.xml"/><Relationship Id="rId15" Type="http://schemas.openxmlformats.org/officeDocument/2006/relationships/handoutMaster" Target="handoutMasters/handoutMaster1.xml"/><Relationship Id="rId16" Type="http://schemas.openxmlformats.org/officeDocument/2006/relationships/printerSettings" Target="printerSettings/printerSettings1.bin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CFFC7C-0376-E44D-ACA0-D60DC10B59F7}" type="datetimeFigureOut">
              <a:rPr lang="en-US" smtClean="0"/>
              <a:t>17/08/18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856CEB7-CA9E-364F-BFA0-4F3CF7BA902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28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FF76227-83C6-486A-B993-A75E7CDAC021}" type="datetimeFigureOut">
              <a:rPr lang="pt-BR" smtClean="0"/>
              <a:t>17/08/18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B69D3A6-2FA6-4367-A327-D3121A1CB539}" type="slidenum">
              <a:rPr lang="pt-BR" smtClean="0"/>
              <a:t>‹#›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37135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5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6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7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8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9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2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9985363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71126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>
          <a:xfrm>
            <a:off x="1371600" y="1143000"/>
            <a:ext cx="4114800" cy="3086100"/>
          </a:xfrm>
        </p:spPr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t-BR" b="1" dirty="0">
                <a:latin typeface="+mn-lt"/>
              </a:rPr>
              <a:t>Orientações para Padronização</a:t>
            </a:r>
          </a:p>
          <a:p>
            <a:endParaRPr lang="pt-BR" dirty="0">
              <a:latin typeface="+mn-lt"/>
            </a:endParaRPr>
          </a:p>
          <a:p>
            <a:r>
              <a:rPr lang="pt-BR" dirty="0">
                <a:latin typeface="+mn-lt"/>
              </a:rPr>
              <a:t>1. O título do slide deve estar com todas as letras </a:t>
            </a:r>
            <a:r>
              <a:rPr lang="pt-BR" b="1" dirty="0">
                <a:latin typeface="+mn-lt"/>
              </a:rPr>
              <a:t>MAIÚSCULAS</a:t>
            </a:r>
            <a:r>
              <a:rPr lang="pt-BR" dirty="0">
                <a:latin typeface="+mn-lt"/>
              </a:rPr>
              <a:t>;</a:t>
            </a:r>
          </a:p>
          <a:p>
            <a:r>
              <a:rPr lang="pt-BR" dirty="0">
                <a:latin typeface="+mn-lt"/>
              </a:rPr>
              <a:t>2. Se for colocar referência bíblica, coloque-a por extenso;</a:t>
            </a:r>
          </a:p>
          <a:p>
            <a:r>
              <a:rPr lang="pt-BR" dirty="0">
                <a:latin typeface="+mn-lt"/>
              </a:rPr>
              <a:t>3. Quando colocar a referência numérica, entre o capítulo e o versículo, use (.) e não (:) para separar;</a:t>
            </a:r>
          </a:p>
          <a:p>
            <a:r>
              <a:rPr lang="pt-BR" dirty="0">
                <a:latin typeface="+mn-lt"/>
              </a:rPr>
              <a:t>4. Quando colocar a referência numérica, entre versículos, use (-) sem espaços; Exemplo: Romanos 8.18-25</a:t>
            </a:r>
          </a:p>
          <a:p>
            <a:r>
              <a:rPr lang="pt-BR" dirty="0">
                <a:latin typeface="+mn-lt"/>
              </a:rPr>
              <a:t>5. No texto, negrite os números em referência aos versículos.</a:t>
            </a:r>
          </a:p>
          <a:p>
            <a:r>
              <a:rPr lang="pt-BR" dirty="0">
                <a:latin typeface="+mn-lt"/>
              </a:rPr>
              <a:t>6. Espaçamento entre linhas de 1.5 </a:t>
            </a:r>
            <a:r>
              <a:rPr lang="pt-BR" dirty="0" err="1">
                <a:latin typeface="+mn-lt"/>
              </a:rPr>
              <a:t>pts</a:t>
            </a:r>
            <a:r>
              <a:rPr lang="pt-BR" dirty="0">
                <a:latin typeface="+mn-lt"/>
              </a:rPr>
              <a:t> para melhor leitura.</a:t>
            </a:r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181832445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B69D3A6-2FA6-4367-A327-D3121A1CB539}" type="slidenum">
              <a:rPr lang="pt-BR" smtClean="0"/>
              <a:t>11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0308958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71600" y="2244726"/>
            <a:ext cx="15544800" cy="4775200"/>
          </a:xfrm>
        </p:spPr>
        <p:txBody>
          <a:bodyPr anchor="b"/>
          <a:lstStyle>
            <a:lvl1pPr algn="ctr"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7204076"/>
            <a:ext cx="13716000" cy="3311524"/>
          </a:xfrm>
        </p:spPr>
        <p:txBody>
          <a:bodyPr/>
          <a:lstStyle>
            <a:lvl1pPr marL="0" indent="0" algn="ctr">
              <a:buNone/>
              <a:defRPr sz="4800"/>
            </a:lvl1pPr>
            <a:lvl2pPr marL="914400" indent="0" algn="ctr">
              <a:buNone/>
              <a:defRPr sz="4000"/>
            </a:lvl2pPr>
            <a:lvl3pPr marL="1828800" indent="0" algn="ctr">
              <a:buNone/>
              <a:defRPr sz="3600"/>
            </a:lvl3pPr>
            <a:lvl4pPr marL="2743200" indent="0" algn="ctr">
              <a:buNone/>
              <a:defRPr sz="3200"/>
            </a:lvl4pPr>
            <a:lvl5pPr marL="3657600" indent="0" algn="ctr">
              <a:buNone/>
              <a:defRPr sz="3200"/>
            </a:lvl5pPr>
            <a:lvl6pPr marL="4572000" indent="0" algn="ctr">
              <a:buNone/>
              <a:defRPr sz="3200"/>
            </a:lvl6pPr>
            <a:lvl7pPr marL="5486400" indent="0" algn="ctr">
              <a:buNone/>
              <a:defRPr sz="3200"/>
            </a:lvl7pPr>
            <a:lvl8pPr marL="6400800" indent="0" algn="ctr">
              <a:buNone/>
              <a:defRPr sz="3200"/>
            </a:lvl8pPr>
            <a:lvl9pPr marL="7315200" indent="0" algn="ctr">
              <a:buNone/>
              <a:defRPr sz="3200"/>
            </a:lvl9pPr>
          </a:lstStyle>
          <a:p>
            <a:r>
              <a:rPr lang="pt-BR"/>
              <a:t>Clique para editar o estilo do subtítulo Mestre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6629148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157392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6" y="3419479"/>
            <a:ext cx="15773400" cy="5705474"/>
          </a:xfrm>
        </p:spPr>
        <p:txBody>
          <a:bodyPr anchor="b"/>
          <a:lstStyle>
            <a:lvl1pPr>
              <a:defRPr sz="120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6" y="9178929"/>
            <a:ext cx="15773400" cy="3000374"/>
          </a:xfrm>
        </p:spPr>
        <p:txBody>
          <a:bodyPr/>
          <a:lstStyle>
            <a:lvl1pPr marL="0" indent="0">
              <a:buNone/>
              <a:defRPr sz="4800">
                <a:solidFill>
                  <a:schemeClr val="tx1"/>
                </a:solidFill>
              </a:defRPr>
            </a:lvl1pPr>
            <a:lvl2pPr marL="914400" indent="0">
              <a:buNone/>
              <a:defRPr sz="4000">
                <a:solidFill>
                  <a:schemeClr val="tx1">
                    <a:tint val="75000"/>
                  </a:schemeClr>
                </a:solidFill>
              </a:defRPr>
            </a:lvl2pPr>
            <a:lvl3pPr marL="182880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3pPr>
            <a:lvl4pPr marL="2743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4pPr>
            <a:lvl5pPr marL="36576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5pPr>
            <a:lvl6pPr marL="45720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6pPr>
            <a:lvl7pPr marL="54864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7pPr>
            <a:lvl8pPr marL="64008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8pPr>
            <a:lvl9pPr marL="7315200" indent="0">
              <a:buNone/>
              <a:defRPr sz="3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00016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3651250"/>
            <a:ext cx="7772400" cy="87026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15213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730253"/>
            <a:ext cx="15773400" cy="2651126"/>
          </a:xfrm>
        </p:spPr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4" y="3362326"/>
            <a:ext cx="7736680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4" y="5010150"/>
            <a:ext cx="7736680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1" y="3362326"/>
            <a:ext cx="7774782" cy="1647824"/>
          </a:xfrm>
        </p:spPr>
        <p:txBody>
          <a:bodyPr anchor="b"/>
          <a:lstStyle>
            <a:lvl1pPr marL="0" indent="0">
              <a:buNone/>
              <a:defRPr sz="4800" b="1"/>
            </a:lvl1pPr>
            <a:lvl2pPr marL="914400" indent="0">
              <a:buNone/>
              <a:defRPr sz="4000" b="1"/>
            </a:lvl2pPr>
            <a:lvl3pPr marL="1828800" indent="0">
              <a:buNone/>
              <a:defRPr sz="3600" b="1"/>
            </a:lvl3pPr>
            <a:lvl4pPr marL="2743200" indent="0">
              <a:buNone/>
              <a:defRPr sz="3200" b="1"/>
            </a:lvl4pPr>
            <a:lvl5pPr marL="3657600" indent="0">
              <a:buNone/>
              <a:defRPr sz="3200" b="1"/>
            </a:lvl5pPr>
            <a:lvl6pPr marL="4572000" indent="0">
              <a:buNone/>
              <a:defRPr sz="3200" b="1"/>
            </a:lvl6pPr>
            <a:lvl7pPr marL="5486400" indent="0">
              <a:buNone/>
              <a:defRPr sz="3200" b="1"/>
            </a:lvl7pPr>
            <a:lvl8pPr marL="6400800" indent="0">
              <a:buNone/>
              <a:defRPr sz="3200" b="1"/>
            </a:lvl8pPr>
            <a:lvl9pPr marL="7315200" indent="0">
              <a:buNone/>
              <a:defRPr sz="3200" b="1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1" y="5010150"/>
            <a:ext cx="7774782" cy="7369176"/>
          </a:xfrm>
        </p:spPr>
        <p:txBody>
          <a:bodyPr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21445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4590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1263517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974853"/>
            <a:ext cx="9258300" cy="9747250"/>
          </a:xfrm>
        </p:spPr>
        <p:txBody>
          <a:bodyPr/>
          <a:lstStyle>
            <a:lvl1pPr>
              <a:defRPr sz="6400"/>
            </a:lvl1pPr>
            <a:lvl2pPr>
              <a:defRPr sz="5600"/>
            </a:lvl2pPr>
            <a:lvl3pPr>
              <a:defRPr sz="4800"/>
            </a:lvl3pPr>
            <a:lvl4pPr>
              <a:defRPr sz="4000"/>
            </a:lvl4pPr>
            <a:lvl5pPr>
              <a:defRPr sz="4000"/>
            </a:lvl5pPr>
            <a:lvl6pPr>
              <a:defRPr sz="4000"/>
            </a:lvl6pPr>
            <a:lvl7pPr>
              <a:defRPr sz="4000"/>
            </a:lvl7pPr>
            <a:lvl8pPr>
              <a:defRPr sz="4000"/>
            </a:lvl8pPr>
            <a:lvl9pPr>
              <a:defRPr sz="4000"/>
            </a:lvl9pPr>
          </a:lstStyle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877185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914400"/>
            <a:ext cx="5898356" cy="3200400"/>
          </a:xfrm>
        </p:spPr>
        <p:txBody>
          <a:bodyPr anchor="b"/>
          <a:lstStyle>
            <a:lvl1pPr>
              <a:defRPr sz="6400"/>
            </a:lvl1pPr>
          </a:lstStyle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774782" y="1974853"/>
            <a:ext cx="9258300" cy="9747250"/>
          </a:xfrm>
        </p:spPr>
        <p:txBody>
          <a:bodyPr anchor="t"/>
          <a:lstStyle>
            <a:lvl1pPr marL="0" indent="0">
              <a:buNone/>
              <a:defRPr sz="6400"/>
            </a:lvl1pPr>
            <a:lvl2pPr marL="914400" indent="0">
              <a:buNone/>
              <a:defRPr sz="5600"/>
            </a:lvl2pPr>
            <a:lvl3pPr marL="1828800" indent="0">
              <a:buNone/>
              <a:defRPr sz="4800"/>
            </a:lvl3pPr>
            <a:lvl4pPr marL="2743200" indent="0">
              <a:buNone/>
              <a:defRPr sz="4000"/>
            </a:lvl4pPr>
            <a:lvl5pPr marL="3657600" indent="0">
              <a:buNone/>
              <a:defRPr sz="4000"/>
            </a:lvl5pPr>
            <a:lvl6pPr marL="4572000" indent="0">
              <a:buNone/>
              <a:defRPr sz="4000"/>
            </a:lvl6pPr>
            <a:lvl7pPr marL="5486400" indent="0">
              <a:buNone/>
              <a:defRPr sz="4000"/>
            </a:lvl7pPr>
            <a:lvl8pPr marL="6400800" indent="0">
              <a:buNone/>
              <a:defRPr sz="4000"/>
            </a:lvl8pPr>
            <a:lvl9pPr marL="7315200" indent="0">
              <a:buNone/>
              <a:defRPr sz="4000"/>
            </a:lvl9pPr>
          </a:lstStyle>
          <a:p>
            <a:r>
              <a:rPr lang="pt-BR"/>
              <a:t>Clique no ícone para adicionar uma imagem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2" y="4114800"/>
            <a:ext cx="5898356" cy="7623176"/>
          </a:xfrm>
        </p:spPr>
        <p:txBody>
          <a:bodyPr/>
          <a:lstStyle>
            <a:lvl1pPr marL="0" indent="0">
              <a:buNone/>
              <a:defRPr sz="3200"/>
            </a:lvl1pPr>
            <a:lvl2pPr marL="914400" indent="0">
              <a:buNone/>
              <a:defRPr sz="2800"/>
            </a:lvl2pPr>
            <a:lvl3pPr marL="1828800" indent="0">
              <a:buNone/>
              <a:defRPr sz="2400"/>
            </a:lvl3pPr>
            <a:lvl4pPr marL="2743200" indent="0">
              <a:buNone/>
              <a:defRPr sz="2000"/>
            </a:lvl4pPr>
            <a:lvl5pPr marL="3657600" indent="0">
              <a:buNone/>
              <a:defRPr sz="2000"/>
            </a:lvl5pPr>
            <a:lvl6pPr marL="4572000" indent="0">
              <a:buNone/>
              <a:defRPr sz="2000"/>
            </a:lvl6pPr>
            <a:lvl7pPr marL="5486400" indent="0">
              <a:buNone/>
              <a:defRPr sz="2000"/>
            </a:lvl7pPr>
            <a:lvl8pPr marL="6400800" indent="0">
              <a:buNone/>
              <a:defRPr sz="2000"/>
            </a:lvl8pPr>
            <a:lvl9pPr marL="7315200" indent="0">
              <a:buNone/>
              <a:defRPr sz="2000"/>
            </a:lvl9pPr>
          </a:lstStyle>
          <a:p>
            <a:pPr lvl="0"/>
            <a:r>
              <a:rPr lang="pt-BR"/>
              <a:t>Editar estilos de texto Mestre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952521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04376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1" y="730250"/>
            <a:ext cx="3943350" cy="11623676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1" y="730250"/>
            <a:ext cx="11601450" cy="11623676"/>
          </a:xfrm>
        </p:spPr>
        <p:txBody>
          <a:bodyPr vert="eaVert"/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880991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Slide with 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2" y="0"/>
            <a:ext cx="5802360" cy="13716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8851415"/>
      </p:ext>
    </p:extLst>
  </p:cSld>
  <p:clrMapOvr>
    <a:masterClrMapping/>
  </p:clrMapOvr>
  <p:transition xmlns:p14="http://schemas.microsoft.com/office/powerpoint/2010/main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Placehol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" y="8255001"/>
            <a:ext cx="18288001" cy="5461000"/>
          </a:xfrm>
        </p:spPr>
        <p:txBody>
          <a:bodyPr>
            <a:normAutofit/>
          </a:bodyPr>
          <a:lstStyle>
            <a:lvl1pPr>
              <a:defRPr sz="21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6935213"/>
      </p:ext>
    </p:extLst>
  </p:cSld>
  <p:clrMapOvr>
    <a:masterClrMapping/>
  </p:clrMapOvr>
  <p:transition xmlns:p14="http://schemas.microsoft.com/office/powerpoint/2010/main"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Portfolio Thr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12247558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6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3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  <p:sp>
        <p:nvSpPr>
          <p:cNvPr id="7" name="Picture Placeholder 2"/>
          <p:cNvSpPr>
            <a:spLocks noGrp="1"/>
          </p:cNvSpPr>
          <p:nvPr>
            <p:ph type="pic" sz="quarter" idx="13"/>
          </p:nvPr>
        </p:nvSpPr>
        <p:spPr>
          <a:xfrm>
            <a:off x="6123781" y="0"/>
            <a:ext cx="6040445" cy="13716000"/>
          </a:xfrm>
        </p:spPr>
        <p:txBody>
          <a:bodyPr>
            <a:normAutofit/>
          </a:bodyPr>
          <a:lstStyle>
            <a:lvl1pPr>
              <a:defRPr sz="1800"/>
            </a:lvl1pPr>
          </a:lstStyle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37057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257300" y="730253"/>
            <a:ext cx="15773400" cy="265112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7300" y="3651250"/>
            <a:ext cx="15773400" cy="870267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2573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764DE79-268F-4C1A-8933-263129D2AF90}" type="datetimeFigureOut">
              <a:rPr lang="en-US" dirty="0"/>
              <a:t>17/08/18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57900" y="12712703"/>
            <a:ext cx="61722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2915900" y="12712703"/>
            <a:ext cx="4114800" cy="73025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F63A3B-78C7-47BE-AE5E-E10140E04643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913241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2" r:id="rId1"/>
    <p:sldLayoutId id="2147483683" r:id="rId2"/>
    <p:sldLayoutId id="2147483684" r:id="rId3"/>
    <p:sldLayoutId id="2147483685" r:id="rId4"/>
    <p:sldLayoutId id="2147483686" r:id="rId5"/>
    <p:sldLayoutId id="2147483687" r:id="rId6"/>
    <p:sldLayoutId id="2147483688" r:id="rId7"/>
    <p:sldLayoutId id="2147483689" r:id="rId8"/>
    <p:sldLayoutId id="2147483690" r:id="rId9"/>
    <p:sldLayoutId id="2147483691" r:id="rId10"/>
    <p:sldLayoutId id="2147483692" r:id="rId11"/>
    <p:sldLayoutId id="2147483693" r:id="rId12"/>
    <p:sldLayoutId id="2147483696" r:id="rId13"/>
    <p:sldLayoutId id="2147483697" r:id="rId14"/>
  </p:sldLayoutIdLst>
  <p:txStyles>
    <p:titleStyle>
      <a:lvl1pPr algn="l" defTabSz="1828800" rtl="0" eaLnBrk="1" latinLnBrk="0" hangingPunct="1">
        <a:lnSpc>
          <a:spcPct val="90000"/>
        </a:lnSpc>
        <a:spcBef>
          <a:spcPct val="0"/>
        </a:spcBef>
        <a:buNone/>
        <a:defRPr sz="8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828800" rtl="0" eaLnBrk="1" latinLnBrk="0" hangingPunct="1">
        <a:lnSpc>
          <a:spcPct val="90000"/>
        </a:lnSpc>
        <a:spcBef>
          <a:spcPts val="2000"/>
        </a:spcBef>
        <a:buFont typeface="Arial" panose="020B0604020202020204" pitchFamily="34" charset="0"/>
        <a:buChar char="•"/>
        <a:defRPr sz="5600" kern="1200">
          <a:solidFill>
            <a:schemeClr val="tx1"/>
          </a:solidFill>
          <a:latin typeface="+mn-lt"/>
          <a:ea typeface="+mn-ea"/>
          <a:cs typeface="+mn-cs"/>
        </a:defRPr>
      </a:lvl1pPr>
      <a:lvl2pPr marL="1371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2pPr>
      <a:lvl3pPr marL="2286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+mn-lt"/>
          <a:ea typeface="+mn-ea"/>
          <a:cs typeface="+mn-cs"/>
        </a:defRPr>
      </a:lvl3pPr>
      <a:lvl4pPr marL="3200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41148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50292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9436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8580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772400" indent="-457200" algn="l" defTabSz="18288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828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3pPr>
      <a:lvl4pPr marL="2743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4pPr>
      <a:lvl5pPr marL="36576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5pPr>
      <a:lvl6pPr marL="45720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6pPr>
      <a:lvl7pPr marL="54864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7pPr>
      <a:lvl8pPr marL="64008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8pPr>
      <a:lvl9pPr marL="7315200" algn="l" defTabSz="1828800" rtl="0" eaLnBrk="1" latinLnBrk="0" hangingPunct="1">
        <a:defRPr sz="3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7.png"/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4" Type="http://schemas.openxmlformats.org/officeDocument/2006/relationships/image" Target="../media/image10.jpg"/><Relationship Id="rId1" Type="http://schemas.openxmlformats.org/officeDocument/2006/relationships/slideLayout" Target="../slideLayouts/slideLayout12.xml"/><Relationship Id="rId2" Type="http://schemas.openxmlformats.org/officeDocument/2006/relationships/image" Target="../media/image8.jpg"/></Relationships>
</file>

<file path=ppt/slides/_rels/slide4.xml.rels><?xml version="1.0" encoding="UTF-8" standalone="yes"?>
<Relationships xmlns="http://schemas.openxmlformats.org/package/2006/relationships"><Relationship Id="rId11" Type="http://schemas.openxmlformats.org/officeDocument/2006/relationships/image" Target="../media/image10.jpg"/><Relationship Id="rId1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4.png"/><Relationship Id="rId4" Type="http://schemas.openxmlformats.org/officeDocument/2006/relationships/hyperlink" Target="https://pt.wikipedia.org/wiki/Fran%C3%A7a" TargetMode="External"/><Relationship Id="rId5" Type="http://schemas.openxmlformats.org/officeDocument/2006/relationships/hyperlink" Target="https://pt.wikipedia.org/w/index.php?title=2030&amp;action=edit&amp;redlink=1" TargetMode="External"/><Relationship Id="rId6" Type="http://schemas.openxmlformats.org/officeDocument/2006/relationships/hyperlink" Target="https://pt.wikipedia.org/wiki/R%C3%BAssia" TargetMode="External"/><Relationship Id="rId7" Type="http://schemas.openxmlformats.org/officeDocument/2006/relationships/hyperlink" Target="https://pt.wikipedia.org/w/index.php?title=2050&amp;action=edit&amp;redlink=1" TargetMode="External"/><Relationship Id="rId8" Type="http://schemas.openxmlformats.org/officeDocument/2006/relationships/image" Target="../media/image5.png"/><Relationship Id="rId9" Type="http://schemas.openxmlformats.org/officeDocument/2006/relationships/image" Target="../media/image6.png"/><Relationship Id="rId10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7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4" Type="http://schemas.openxmlformats.org/officeDocument/2006/relationships/image" Target="../media/image5.png"/><Relationship Id="rId5" Type="http://schemas.openxmlformats.org/officeDocument/2006/relationships/image" Target="../media/image6.png"/><Relationship Id="rId6" Type="http://schemas.openxmlformats.org/officeDocument/2006/relationships/image" Target="../media/image2.png"/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9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2.png"/><Relationship Id="rId1" Type="http://schemas.openxmlformats.org/officeDocument/2006/relationships/slideLayout" Target="../slideLayouts/slideLayout13.xml"/><Relationship Id="rId2" Type="http://schemas.openxmlformats.org/officeDocument/2006/relationships/image" Target="../media/image1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Line 5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sp>
        <p:nvSpPr>
          <p:cNvPr id="45" name="Line 6"/>
          <p:cNvSpPr>
            <a:spLocks noChangeShapeType="1"/>
          </p:cNvSpPr>
          <p:nvPr/>
        </p:nvSpPr>
        <p:spPr bwMode="auto">
          <a:xfrm>
            <a:off x="1123910" y="-1311105"/>
            <a:ext cx="0" cy="0"/>
          </a:xfrm>
          <a:prstGeom prst="line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182824" tIns="91412" rIns="182824" bIns="91412" numCol="1" anchor="t" anchorCtr="0" compatLnSpc="1">
            <a:prstTxWarp prst="textNoShape">
              <a:avLst/>
            </a:prstTxWarp>
          </a:bodyPr>
          <a:lstStyle/>
          <a:p>
            <a:endParaRPr lang="en-US" sz="2700"/>
          </a:p>
        </p:txBody>
      </p:sp>
      <p:pic>
        <p:nvPicPr>
          <p:cNvPr id="6" name="Imagem 5">
            <a:extLst>
              <a:ext uri="{FF2B5EF4-FFF2-40B4-BE49-F238E27FC236}">
                <a16:creationId xmlns:a16="http://schemas.microsoft.com/office/drawing/2014/main" xmlns="" id="{9F215868-DAA0-4AB4-BF28-4789AEF8C5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57755" y="4306206"/>
            <a:ext cx="9972489" cy="5103587"/>
          </a:xfrm>
          <a:prstGeom prst="rect">
            <a:avLst/>
          </a:prstGeom>
        </p:spPr>
      </p:pic>
      <p:pic>
        <p:nvPicPr>
          <p:cNvPr id="7" name="Imagem 6">
            <a:extLst>
              <a:ext uri="{FF2B5EF4-FFF2-40B4-BE49-F238E27FC236}">
                <a16:creationId xmlns:a16="http://schemas.microsoft.com/office/drawing/2014/main" xmlns="" id="{0B79C3E2-16F9-445F-AF58-93425B800A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10323498"/>
            <a:ext cx="18288000" cy="28509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551186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ângulo 12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18" name="CaixaDeTexto 17"/>
          <p:cNvSpPr txBox="1"/>
          <p:nvPr/>
        </p:nvSpPr>
        <p:spPr>
          <a:xfrm>
            <a:off x="6526950" y="2204031"/>
            <a:ext cx="1131557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9600" b="1" spc="-112" dirty="0" smtClean="0">
                <a:solidFill>
                  <a:schemeClr val="accent4">
                    <a:lumMod val="50000"/>
                  </a:schemeClr>
                </a:solidFill>
              </a:rPr>
              <a:t>EU E MINHA CASA SERVIREMOS AO SENHOR</a:t>
            </a:r>
            <a:endParaRPr lang="pt-BR" sz="9600" b="1" spc="-112" dirty="0">
              <a:solidFill>
                <a:schemeClr val="accent4">
                  <a:lumMod val="50000"/>
                </a:schemeClr>
              </a:solidFill>
            </a:endParaRPr>
          </a:p>
        </p:txBody>
      </p:sp>
      <p:sp>
        <p:nvSpPr>
          <p:cNvPr id="19" name="CaixaDeTexto 18"/>
          <p:cNvSpPr txBox="1"/>
          <p:nvPr/>
        </p:nvSpPr>
        <p:spPr>
          <a:xfrm>
            <a:off x="6526952" y="7254991"/>
            <a:ext cx="10359792" cy="27467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TEMA DA </a:t>
            </a:r>
            <a:r>
              <a:rPr lang="pt-BR" sz="4049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</a:t>
            </a:r>
            <a:r>
              <a:rPr lang="pt-BR" sz="4400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A Teologia da Maternidade e o Inverno </a:t>
            </a:r>
            <a:r>
              <a:rPr lang="pt-BR" sz="4400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Demográfico</a:t>
            </a:r>
            <a:endParaRPr lang="pt-BR" sz="4049" dirty="0"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NOME </a:t>
            </a:r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</a:t>
            </a:r>
            <a:r>
              <a:rPr lang="pt-BR" sz="4049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PROFESSOR</a:t>
            </a:r>
            <a:r>
              <a:rPr lang="pt-BR" sz="4000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4000" dirty="0" err="1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Lezir</a:t>
            </a:r>
            <a:r>
              <a:rPr lang="pt-BR" sz="4000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Brasileiro</a:t>
            </a:r>
            <a:endParaRPr lang="pt-BR" sz="4049" dirty="0">
              <a:solidFill>
                <a:srgbClr val="F99B34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pt-BR" sz="4049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 DA </a:t>
            </a:r>
            <a:r>
              <a:rPr lang="pt-BR" sz="4049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AULA</a:t>
            </a:r>
            <a:r>
              <a:rPr lang="pt-BR" sz="4000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 </a:t>
            </a:r>
            <a:r>
              <a:rPr lang="pt-BR" sz="4000" dirty="0" smtClean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19-08-</a:t>
            </a:r>
            <a:r>
              <a:rPr lang="pt-BR" sz="4000" dirty="0">
                <a:solidFill>
                  <a:srgbClr val="F99B3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2018</a:t>
            </a:r>
          </a:p>
        </p:txBody>
      </p:sp>
      <p:grpSp>
        <p:nvGrpSpPr>
          <p:cNvPr id="9" name="Agrupar 8">
            <a:extLst>
              <a:ext uri="{FF2B5EF4-FFF2-40B4-BE49-F238E27FC236}">
                <a16:creationId xmlns:a16="http://schemas.microsoft.com/office/drawing/2014/main" xmlns="" id="{4506B851-2B8C-48AE-BA52-5591F8CB8CCD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0" name="Agrupar 9">
              <a:extLst>
                <a:ext uri="{FF2B5EF4-FFF2-40B4-BE49-F238E27FC236}">
                  <a16:creationId xmlns:a16="http://schemas.microsoft.com/office/drawing/2014/main" xmlns="" id="{5AD042BB-D34B-4BAA-B801-A75C5869B197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4" name="Imagem 13">
                <a:extLst>
                  <a:ext uri="{FF2B5EF4-FFF2-40B4-BE49-F238E27FC236}">
                    <a16:creationId xmlns:a16="http://schemas.microsoft.com/office/drawing/2014/main" xmlns="" id="{8F861CAE-2EEF-4A62-A8AD-48B166C3B60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0" name="Imagem 19">
                <a:extLst>
                  <a:ext uri="{FF2B5EF4-FFF2-40B4-BE49-F238E27FC236}">
                    <a16:creationId xmlns:a16="http://schemas.microsoft.com/office/drawing/2014/main" xmlns="" id="{DD9CFA9C-04E9-4DDF-892E-4DE3176E6A10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1" name="Imagem 10">
              <a:extLst>
                <a:ext uri="{FF2B5EF4-FFF2-40B4-BE49-F238E27FC236}">
                  <a16:creationId xmlns:a16="http://schemas.microsoft.com/office/drawing/2014/main" xmlns="" id="{B76A6178-09C7-4E7B-90D0-F8DA6D611C9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pic>
        <p:nvPicPr>
          <p:cNvPr id="3" name="Imagem 2">
            <a:extLst>
              <a:ext uri="{FF2B5EF4-FFF2-40B4-BE49-F238E27FC236}">
                <a16:creationId xmlns:a16="http://schemas.microsoft.com/office/drawing/2014/main" xmlns="" id="{FC719D61-289B-406C-8C75-2A8F308BD803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54771" y="2721428"/>
            <a:ext cx="5526707" cy="82731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5112385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livro.jp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93361" y="2418915"/>
            <a:ext cx="7490832" cy="1043291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06029" y="2418915"/>
            <a:ext cx="6949667" cy="10432914"/>
          </a:xfrm>
          <a:prstGeom prst="rect">
            <a:avLst/>
          </a:prstGeom>
        </p:spPr>
      </p:pic>
      <p:sp>
        <p:nvSpPr>
          <p:cNvPr id="6" name="Retângulo 18">
            <a:extLst>
              <a:ext uri="{FF2B5EF4-FFF2-40B4-BE49-F238E27FC236}">
                <a16:creationId xmlns:a16="http://schemas.microsoft.com/office/drawing/2014/main" xmlns="" id="{FBFB5A5D-F26F-4F5C-9D8C-CD0DB72194FE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305582725"/>
      </p:ext>
    </p:extLst>
  </p:cSld>
  <p:clrMapOvr>
    <a:masterClrMapping/>
  </p:clrMapOvr>
  <p:transition xmlns:p14="http://schemas.microsoft.com/office/powerpoint/2010/main"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tângulo 25"/>
          <p:cNvSpPr/>
          <p:nvPr/>
        </p:nvSpPr>
        <p:spPr>
          <a:xfrm>
            <a:off x="0" y="3430339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 dirty="0" smtClean="0"/>
          </a:p>
          <a:p>
            <a:pPr algn="ctr"/>
            <a:endParaRPr lang="pt-BR" sz="2700" dirty="0"/>
          </a:p>
        </p:txBody>
      </p:sp>
      <p:sp>
        <p:nvSpPr>
          <p:cNvPr id="30" name="CaixaDeTexto 29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32" name="CaixaDeTexto 31"/>
          <p:cNvSpPr txBox="1"/>
          <p:nvPr/>
        </p:nvSpPr>
        <p:spPr>
          <a:xfrm>
            <a:off x="786009" y="2214289"/>
            <a:ext cx="16990711" cy="12011498"/>
          </a:xfrm>
          <a:prstGeom prst="rect">
            <a:avLst/>
          </a:prstGeom>
          <a:noFill/>
        </p:spPr>
        <p:txBody>
          <a:bodyPr wrap="square" numCol="2" spcCol="72000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en-US" sz="3700" dirty="0" err="1" smtClean="0">
                <a:latin typeface="Arial"/>
                <a:cs typeface="Arial"/>
              </a:rPr>
              <a:t>Inverno</a:t>
            </a:r>
            <a:r>
              <a:rPr lang="en-US" sz="3700" dirty="0" smtClean="0">
                <a:latin typeface="Arial"/>
                <a:cs typeface="Arial"/>
              </a:rPr>
              <a:t> </a:t>
            </a:r>
            <a:r>
              <a:rPr lang="en-US" sz="3700" dirty="0" err="1" smtClean="0">
                <a:latin typeface="Arial"/>
                <a:cs typeface="Arial"/>
              </a:rPr>
              <a:t>demográfico</a:t>
            </a:r>
            <a:r>
              <a:rPr lang="en-US" sz="3700" dirty="0" smtClean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é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uma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hipótese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apresentada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pelo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smtClean="0">
                <a:latin typeface="Arial"/>
                <a:cs typeface="Arial"/>
                <a:hlinkClick r:id="rId4"/>
              </a:rPr>
              <a:t>francês</a:t>
            </a:r>
            <a:r>
              <a:rPr lang="en-US" sz="3700" dirty="0" smtClean="0">
                <a:latin typeface="Arial"/>
                <a:cs typeface="Arial"/>
              </a:rPr>
              <a:t> Gérard </a:t>
            </a:r>
            <a:r>
              <a:rPr lang="en-US" sz="3700" dirty="0">
                <a:latin typeface="Arial"/>
                <a:cs typeface="Arial"/>
              </a:rPr>
              <a:t>François Dumont, </a:t>
            </a:r>
            <a:r>
              <a:rPr lang="en-US" sz="3700" dirty="0" err="1">
                <a:latin typeface="Arial"/>
                <a:cs typeface="Arial"/>
              </a:rPr>
              <a:t>que</a:t>
            </a:r>
            <a:r>
              <a:rPr lang="en-US" sz="3700" dirty="0">
                <a:latin typeface="Arial"/>
                <a:cs typeface="Arial"/>
              </a:rPr>
              <a:t>  </a:t>
            </a:r>
            <a:r>
              <a:rPr lang="en-US" sz="3700" dirty="0" err="1">
                <a:latin typeface="Arial"/>
                <a:cs typeface="Arial"/>
              </a:rPr>
              <a:t>significa</a:t>
            </a:r>
            <a:r>
              <a:rPr lang="en-US" sz="3700" dirty="0">
                <a:latin typeface="Arial"/>
                <a:cs typeface="Arial"/>
              </a:rPr>
              <a:t>, </a:t>
            </a:r>
            <a:r>
              <a:rPr lang="en-US" sz="3700" dirty="0" err="1">
                <a:latin typeface="Arial"/>
                <a:cs typeface="Arial"/>
              </a:rPr>
              <a:t>quando</a:t>
            </a:r>
            <a:r>
              <a:rPr lang="en-US" sz="3700" dirty="0">
                <a:latin typeface="Arial"/>
                <a:cs typeface="Arial"/>
              </a:rPr>
              <a:t> a taxa de </a:t>
            </a:r>
            <a:r>
              <a:rPr lang="en-US" sz="3700" dirty="0" err="1">
                <a:latin typeface="Arial"/>
                <a:cs typeface="Arial"/>
              </a:rPr>
              <a:t>natalidade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não</a:t>
            </a:r>
            <a:r>
              <a:rPr lang="en-US" sz="3700" dirty="0">
                <a:latin typeface="Arial"/>
                <a:cs typeface="Arial"/>
              </a:rPr>
              <a:t> se </a:t>
            </a:r>
            <a:r>
              <a:rPr lang="en-US" sz="3700" dirty="0" err="1">
                <a:latin typeface="Arial"/>
                <a:cs typeface="Arial"/>
              </a:rPr>
              <a:t>estabiliza</a:t>
            </a:r>
            <a:r>
              <a:rPr lang="en-US" sz="3700" dirty="0">
                <a:latin typeface="Arial"/>
                <a:cs typeface="Arial"/>
              </a:rPr>
              <a:t> e a taxa de </a:t>
            </a:r>
            <a:r>
              <a:rPr lang="en-US" sz="3700" dirty="0" smtClean="0">
                <a:latin typeface="Arial"/>
                <a:cs typeface="Arial"/>
              </a:rPr>
              <a:t> </a:t>
            </a:r>
            <a:r>
              <a:rPr lang="en-US" sz="3700" dirty="0" err="1" smtClean="0">
                <a:latin typeface="Arial"/>
                <a:cs typeface="Arial"/>
              </a:rPr>
              <a:t>mortalidade</a:t>
            </a:r>
            <a:r>
              <a:rPr lang="en-US" sz="3700" dirty="0" smtClean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mantém</a:t>
            </a:r>
            <a:r>
              <a:rPr lang="en-US" sz="3700" dirty="0">
                <a:latin typeface="Arial"/>
                <a:cs typeface="Arial"/>
              </a:rPr>
              <a:t>-se </a:t>
            </a:r>
            <a:r>
              <a:rPr lang="en-US" sz="3700" dirty="0" err="1">
                <a:latin typeface="Arial"/>
                <a:cs typeface="Arial"/>
              </a:rPr>
              <a:t>em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níveis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baixos</a:t>
            </a:r>
            <a:r>
              <a:rPr lang="en-US" sz="3700" dirty="0" smtClean="0">
                <a:latin typeface="Arial"/>
                <a:cs typeface="Arial"/>
              </a:rPr>
              <a:t>. </a:t>
            </a:r>
          </a:p>
          <a:p>
            <a:pPr>
              <a:lnSpc>
                <a:spcPct val="110000"/>
              </a:lnSpc>
            </a:pPr>
            <a:endParaRPr lang="en-US" sz="3700" dirty="0"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r>
              <a:rPr lang="en-US" sz="3700" dirty="0">
                <a:latin typeface="Arial"/>
                <a:cs typeface="Arial"/>
              </a:rPr>
              <a:t>Um </a:t>
            </a:r>
            <a:r>
              <a:rPr lang="en-US" sz="3700" dirty="0" err="1">
                <a:latin typeface="Arial"/>
                <a:cs typeface="Arial"/>
              </a:rPr>
              <a:t>país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deve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manter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uma</a:t>
            </a:r>
            <a:r>
              <a:rPr lang="en-US" sz="3700" dirty="0">
                <a:latin typeface="Arial"/>
                <a:cs typeface="Arial"/>
              </a:rPr>
              <a:t> taxa de </a:t>
            </a:r>
            <a:r>
              <a:rPr lang="en-US" sz="3700" dirty="0" err="1">
                <a:latin typeface="Arial"/>
                <a:cs typeface="Arial"/>
              </a:rPr>
              <a:t>natalidade</a:t>
            </a:r>
            <a:r>
              <a:rPr lang="en-US" sz="3700" dirty="0">
                <a:latin typeface="Arial"/>
                <a:cs typeface="Arial"/>
              </a:rPr>
              <a:t> de 2,1 </a:t>
            </a:r>
            <a:r>
              <a:rPr lang="en-US" sz="3700" dirty="0" err="1">
                <a:latin typeface="Arial"/>
                <a:cs typeface="Arial"/>
              </a:rPr>
              <a:t>filhos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por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mulher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para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smtClean="0">
                <a:latin typeface="Arial"/>
                <a:cs typeface="Arial"/>
              </a:rPr>
              <a:t> </a:t>
            </a:r>
            <a:r>
              <a:rPr lang="en-US" sz="3700" dirty="0" err="1" smtClean="0">
                <a:latin typeface="Arial"/>
                <a:cs typeface="Arial"/>
              </a:rPr>
              <a:t>substituir</a:t>
            </a:r>
            <a:r>
              <a:rPr lang="en-US" sz="3700" dirty="0" smtClean="0">
                <a:latin typeface="Arial"/>
                <a:cs typeface="Arial"/>
              </a:rPr>
              <a:t> </a:t>
            </a:r>
            <a:r>
              <a:rPr lang="en-US" sz="3700" dirty="0">
                <a:latin typeface="Arial"/>
                <a:cs typeface="Arial"/>
              </a:rPr>
              <a:t>a </a:t>
            </a:r>
            <a:r>
              <a:rPr lang="en-US" sz="3700" dirty="0" err="1">
                <a:latin typeface="Arial"/>
                <a:cs typeface="Arial"/>
              </a:rPr>
              <a:t>sua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população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atual</a:t>
            </a:r>
            <a:r>
              <a:rPr lang="en-US" sz="3700" dirty="0">
                <a:latin typeface="Arial"/>
                <a:cs typeface="Arial"/>
              </a:rPr>
              <a:t>. </a:t>
            </a:r>
            <a:endParaRPr lang="en-US" sz="3700" dirty="0" smtClean="0"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endParaRPr lang="pt-BR" sz="3700" dirty="0" smtClean="0"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r>
              <a:rPr lang="en-US" sz="3700" dirty="0">
                <a:latin typeface="Arial"/>
                <a:cs typeface="Arial"/>
              </a:rPr>
              <a:t>Europa, a taxa de </a:t>
            </a:r>
            <a:r>
              <a:rPr lang="en-US" sz="3700" dirty="0" err="1">
                <a:latin typeface="Arial"/>
                <a:cs typeface="Arial"/>
              </a:rPr>
              <a:t>natalidade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é</a:t>
            </a:r>
            <a:r>
              <a:rPr lang="en-US" sz="3700" dirty="0">
                <a:latin typeface="Arial"/>
                <a:cs typeface="Arial"/>
              </a:rPr>
              <a:t> de 1,5 </a:t>
            </a:r>
            <a:r>
              <a:rPr lang="en-US" sz="3700" dirty="0" err="1">
                <a:latin typeface="Arial"/>
                <a:cs typeface="Arial"/>
              </a:rPr>
              <a:t>filhos</a:t>
            </a:r>
            <a:r>
              <a:rPr lang="en-US" sz="3700" dirty="0">
                <a:latin typeface="Arial"/>
                <a:cs typeface="Arial"/>
              </a:rPr>
              <a:t>;</a:t>
            </a:r>
          </a:p>
          <a:p>
            <a:pPr>
              <a:lnSpc>
                <a:spcPct val="110000"/>
              </a:lnSpc>
            </a:pP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>
                <a:latin typeface="Arial"/>
                <a:cs typeface="Arial"/>
                <a:hlinkClick r:id="rId5"/>
              </a:rPr>
              <a:t>2030</a:t>
            </a:r>
            <a:r>
              <a:rPr lang="en-US" sz="3700" dirty="0">
                <a:latin typeface="Arial"/>
                <a:cs typeface="Arial"/>
              </a:rPr>
              <a:t> - </a:t>
            </a:r>
            <a:r>
              <a:rPr lang="en-US" sz="3700" dirty="0" err="1">
                <a:latin typeface="Arial"/>
                <a:cs typeface="Arial"/>
              </a:rPr>
              <a:t>decréscimo</a:t>
            </a:r>
            <a:r>
              <a:rPr lang="en-US" sz="3700" dirty="0">
                <a:latin typeface="Arial"/>
                <a:cs typeface="Arial"/>
              </a:rPr>
              <a:t> de </a:t>
            </a:r>
            <a:r>
              <a:rPr lang="en-US" sz="3700" dirty="0" err="1">
                <a:latin typeface="Arial"/>
                <a:cs typeface="Arial"/>
              </a:rPr>
              <a:t>vinte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milhões</a:t>
            </a:r>
            <a:r>
              <a:rPr lang="en-US" sz="3700" dirty="0">
                <a:latin typeface="Arial"/>
                <a:cs typeface="Arial"/>
              </a:rPr>
              <a:t> de </a:t>
            </a:r>
            <a:r>
              <a:rPr lang="en-US" sz="3700" dirty="0" err="1">
                <a:latin typeface="Arial"/>
                <a:cs typeface="Arial"/>
              </a:rPr>
              <a:t>trabalhadores</a:t>
            </a:r>
            <a:r>
              <a:rPr lang="en-US" sz="3700" dirty="0">
                <a:latin typeface="Arial"/>
                <a:cs typeface="Arial"/>
              </a:rPr>
              <a:t>. </a:t>
            </a:r>
            <a:endParaRPr lang="en-US" sz="3700" dirty="0" smtClean="0"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endParaRPr lang="en-US" sz="3700" dirty="0" smtClean="0">
              <a:latin typeface="Arial"/>
              <a:cs typeface="Arial"/>
              <a:hlinkClick r:id="rId6"/>
            </a:endParaRPr>
          </a:p>
          <a:p>
            <a:pPr>
              <a:lnSpc>
                <a:spcPct val="110000"/>
              </a:lnSpc>
            </a:pPr>
            <a:r>
              <a:rPr lang="en-US" sz="3700" dirty="0" smtClean="0">
                <a:latin typeface="Arial"/>
                <a:cs typeface="Arial"/>
                <a:hlinkClick r:id="rId6"/>
              </a:rPr>
              <a:t>Rússia</a:t>
            </a:r>
            <a:r>
              <a:rPr lang="en-US" sz="3700" dirty="0" smtClean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reduzirá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em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>
                <a:latin typeface="Arial"/>
                <a:cs typeface="Arial"/>
                <a:hlinkClick r:id="rId7"/>
              </a:rPr>
              <a:t>2050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para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dois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terços</a:t>
            </a:r>
            <a:r>
              <a:rPr lang="en-US" sz="3700" dirty="0">
                <a:latin typeface="Arial"/>
                <a:cs typeface="Arial"/>
              </a:rPr>
              <a:t> de </a:t>
            </a:r>
            <a:r>
              <a:rPr lang="en-US" sz="3700" dirty="0" err="1">
                <a:latin typeface="Arial"/>
                <a:cs typeface="Arial"/>
              </a:rPr>
              <a:t>sua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população</a:t>
            </a:r>
            <a:r>
              <a:rPr lang="en-US" sz="3700" dirty="0">
                <a:latin typeface="Arial"/>
                <a:cs typeface="Arial"/>
              </a:rPr>
              <a:t> </a:t>
            </a:r>
            <a:r>
              <a:rPr lang="en-US" sz="3700" dirty="0" err="1">
                <a:latin typeface="Arial"/>
                <a:cs typeface="Arial"/>
              </a:rPr>
              <a:t>atual</a:t>
            </a:r>
            <a:r>
              <a:rPr lang="en-US" sz="3700" dirty="0">
                <a:solidFill>
                  <a:srgbClr val="000000"/>
                </a:solidFill>
                <a:latin typeface="Arial"/>
                <a:cs typeface="Arial"/>
              </a:rPr>
              <a:t>.</a:t>
            </a:r>
          </a:p>
          <a:p>
            <a:pPr>
              <a:lnSpc>
                <a:spcPct val="110000"/>
              </a:lnSpc>
            </a:pPr>
            <a:endParaRPr lang="pt-BR" sz="3700" dirty="0">
              <a:solidFill>
                <a:srgbClr val="000000"/>
              </a:solidFill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r>
              <a:rPr lang="en-US" sz="3700" dirty="0">
                <a:solidFill>
                  <a:srgbClr val="000000"/>
                </a:solidFill>
                <a:latin typeface="Arial"/>
                <a:cs typeface="Arial"/>
              </a:rPr>
              <a:t> No </a:t>
            </a:r>
            <a:r>
              <a:rPr lang="en-US" sz="3700" dirty="0" err="1">
                <a:solidFill>
                  <a:srgbClr val="000000"/>
                </a:solidFill>
                <a:latin typeface="Arial"/>
                <a:cs typeface="Arial"/>
              </a:rPr>
              <a:t>Brasil</a:t>
            </a:r>
            <a:r>
              <a:rPr lang="en-US" sz="3700" dirty="0">
                <a:solidFill>
                  <a:srgbClr val="000000"/>
                </a:solidFill>
                <a:latin typeface="Arial"/>
                <a:cs typeface="Arial"/>
              </a:rPr>
              <a:t>, </a:t>
            </a:r>
            <a:r>
              <a:rPr lang="en-US" sz="3700" dirty="0" err="1">
                <a:solidFill>
                  <a:srgbClr val="000000"/>
                </a:solidFill>
                <a:latin typeface="Arial"/>
                <a:cs typeface="Arial"/>
              </a:rPr>
              <a:t>pela</a:t>
            </a:r>
            <a:r>
              <a:rPr lang="en-US" sz="37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Arial"/>
                <a:cs typeface="Arial"/>
              </a:rPr>
              <a:t>última</a:t>
            </a:r>
            <a:r>
              <a:rPr lang="en-US" sz="37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Arial"/>
                <a:cs typeface="Arial"/>
              </a:rPr>
              <a:t>pesquisa</a:t>
            </a:r>
            <a:r>
              <a:rPr lang="en-US" sz="37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Arial"/>
                <a:cs typeface="Arial"/>
              </a:rPr>
              <a:t>realizada</a:t>
            </a:r>
            <a:r>
              <a:rPr lang="en-US" sz="37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Arial"/>
                <a:cs typeface="Arial"/>
              </a:rPr>
              <a:t>em</a:t>
            </a:r>
            <a:r>
              <a:rPr lang="en-US" sz="3700" dirty="0">
                <a:solidFill>
                  <a:srgbClr val="000000"/>
                </a:solidFill>
                <a:latin typeface="Arial"/>
                <a:cs typeface="Arial"/>
              </a:rPr>
              <a:t> 2010 a  taxa </a:t>
            </a:r>
            <a:r>
              <a:rPr lang="en-US" sz="3700" dirty="0" err="1">
                <a:solidFill>
                  <a:srgbClr val="000000"/>
                </a:solidFill>
                <a:latin typeface="Arial"/>
                <a:cs typeface="Arial"/>
              </a:rPr>
              <a:t>por</a:t>
            </a:r>
            <a:r>
              <a:rPr lang="en-US" sz="3700" dirty="0">
                <a:solidFill>
                  <a:srgbClr val="000000"/>
                </a:solidFill>
                <a:latin typeface="Arial"/>
                <a:cs typeface="Arial"/>
              </a:rPr>
              <a:t> </a:t>
            </a:r>
            <a:r>
              <a:rPr lang="en-US" sz="3700" dirty="0" err="1">
                <a:solidFill>
                  <a:srgbClr val="000000"/>
                </a:solidFill>
                <a:latin typeface="Arial"/>
                <a:cs typeface="Arial"/>
              </a:rPr>
              <a:t>mulher</a:t>
            </a:r>
            <a:r>
              <a:rPr lang="en-US" sz="3700" dirty="0">
                <a:solidFill>
                  <a:srgbClr val="000000"/>
                </a:solidFill>
                <a:latin typeface="Arial"/>
                <a:cs typeface="Arial"/>
              </a:rPr>
              <a:t> era de 1.9.</a:t>
            </a:r>
            <a:endParaRPr lang="pt-BR" sz="3700" dirty="0">
              <a:solidFill>
                <a:srgbClr val="000000"/>
              </a:solidFill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>
              <a:lnSpc>
                <a:spcPct val="110000"/>
              </a:lnSpc>
            </a:pPr>
            <a:endParaRPr lang="pt-BR" sz="3200" dirty="0"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r>
              <a:rPr lang="en-US" sz="3200" dirty="0">
                <a:latin typeface="Arial"/>
                <a:cs typeface="Arial"/>
              </a:rPr>
              <a:t> </a:t>
            </a:r>
            <a:endParaRPr lang="pt-BR" sz="3200" dirty="0"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r>
              <a:rPr lang="en-US" sz="3200" dirty="0">
                <a:latin typeface="Arial"/>
                <a:cs typeface="Arial"/>
              </a:rPr>
              <a:t> </a:t>
            </a:r>
            <a:endParaRPr lang="en-US" sz="3200" dirty="0" smtClean="0"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endParaRPr lang="en-US" sz="3200" dirty="0">
              <a:latin typeface="Arial"/>
              <a:cs typeface="Arial"/>
            </a:endParaRPr>
          </a:p>
          <a:p>
            <a:pPr>
              <a:lnSpc>
                <a:spcPct val="110000"/>
              </a:lnSpc>
            </a:pPr>
            <a:r>
              <a:rPr lang="en-US" sz="3200" dirty="0" smtClean="0">
                <a:solidFill>
                  <a:srgbClr val="000000"/>
                </a:solidFill>
                <a:latin typeface="Arial"/>
                <a:cs typeface="Arial"/>
              </a:rPr>
              <a:t> </a:t>
            </a:r>
          </a:p>
          <a:p>
            <a:pPr algn="just">
              <a:lnSpc>
                <a:spcPct val="150000"/>
              </a:lnSpc>
            </a:pP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CaixaDeTexto 11">
            <a:extLst>
              <a:ext uri="{FF2B5EF4-FFF2-40B4-BE49-F238E27FC236}">
                <a16:creationId xmlns:a16="http://schemas.microsoft.com/office/drawing/2014/main" xmlns="" id="{BCD4D07A-9EB5-423E-8813-8D8226BC5F6B}"/>
              </a:ext>
            </a:extLst>
          </p:cNvPr>
          <p:cNvSpPr txBox="1"/>
          <p:nvPr/>
        </p:nvSpPr>
        <p:spPr>
          <a:xfrm>
            <a:off x="648646" y="144874"/>
            <a:ext cx="12066391" cy="14194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ASSUNTO DO SLIDE</a:t>
            </a: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B4BA109B-C5B1-45D5-A358-E58460E5956B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FEE46FEC-5467-493A-A998-BFAFE586B3B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D48B0B21-21EA-4981-B7B3-23E890D39D3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18" name="Imagem 17">
                <a:extLst>
                  <a:ext uri="{FF2B5EF4-FFF2-40B4-BE49-F238E27FC236}">
                    <a16:creationId xmlns:a16="http://schemas.microsoft.com/office/drawing/2014/main" xmlns="" id="{4DA0DBCA-C8BF-44BB-BBD2-91292ECB6A1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F67DC78C-E812-4320-A726-4390B2AA6DE8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19" name="Retângulo 18">
            <a:extLst>
              <a:ext uri="{FF2B5EF4-FFF2-40B4-BE49-F238E27FC236}">
                <a16:creationId xmlns:a16="http://schemas.microsoft.com/office/drawing/2014/main" xmlns="" id="{FBFB5A5D-F26F-4F5C-9D8C-CD0DB72194FE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11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0" name="CaixaDeTexto 19">
            <a:extLst>
              <a:ext uri="{FF2B5EF4-FFF2-40B4-BE49-F238E27FC236}">
                <a16:creationId xmlns:a16="http://schemas.microsoft.com/office/drawing/2014/main" xmlns="" id="{FF2A3A8A-8BB0-48F4-B07E-D6916E21C0FE}"/>
              </a:ext>
            </a:extLst>
          </p:cNvPr>
          <p:cNvSpPr txBox="1"/>
          <p:nvPr/>
        </p:nvSpPr>
        <p:spPr>
          <a:xfrm>
            <a:off x="648644" y="117263"/>
            <a:ext cx="17193883" cy="1419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INVERNO DEMOGRÁFICO 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" name="Picture 2" descr="foto.png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43981" y="5527247"/>
            <a:ext cx="7971236" cy="61881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841253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61318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7817526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endParaRPr lang="en-US" sz="3600" b="1" dirty="0" smtClean="0">
              <a:latin typeface="Arial"/>
              <a:cs typeface="Arial"/>
            </a:endParaRPr>
          </a:p>
          <a:p>
            <a:endParaRPr lang="en-US" sz="3600" b="1" dirty="0">
              <a:latin typeface="Arial"/>
              <a:cs typeface="Arial"/>
            </a:endParaRPr>
          </a:p>
          <a:p>
            <a:r>
              <a:rPr lang="en-US" sz="3600" b="1" dirty="0" smtClean="0">
                <a:latin typeface="Arial"/>
                <a:cs typeface="Arial"/>
              </a:rPr>
              <a:t>CAUSAS </a:t>
            </a:r>
            <a:r>
              <a:rPr lang="en-US" sz="3600" b="1" dirty="0">
                <a:latin typeface="Arial"/>
                <a:cs typeface="Arial"/>
              </a:rPr>
              <a:t>DO INVERNO DEMOGRÁFICO</a:t>
            </a:r>
            <a:endParaRPr lang="pt-BR" sz="3600" b="1" dirty="0">
              <a:latin typeface="Arial"/>
              <a:cs typeface="Arial"/>
            </a:endParaRPr>
          </a:p>
          <a:p>
            <a:r>
              <a:rPr lang="en-US" sz="3600" dirty="0">
                <a:latin typeface="Arial"/>
                <a:cs typeface="Arial"/>
              </a:rPr>
              <a:t> </a:t>
            </a:r>
            <a:endParaRPr lang="pt-BR" sz="3600" dirty="0">
              <a:latin typeface="Arial"/>
              <a:cs typeface="Arial"/>
            </a:endParaRPr>
          </a:p>
          <a:p>
            <a:r>
              <a:rPr lang="en-US" sz="3600" dirty="0">
                <a:latin typeface="Arial"/>
                <a:cs typeface="Arial"/>
              </a:rPr>
              <a:t>1. </a:t>
            </a:r>
            <a:r>
              <a:rPr lang="en-US" sz="3600" dirty="0" err="1">
                <a:latin typeface="Arial"/>
                <a:cs typeface="Arial"/>
              </a:rPr>
              <a:t>Mulheres</a:t>
            </a:r>
            <a:r>
              <a:rPr lang="en-US" sz="3600" dirty="0">
                <a:latin typeface="Arial"/>
                <a:cs typeface="Arial"/>
              </a:rPr>
              <a:t> no </a:t>
            </a:r>
            <a:r>
              <a:rPr lang="en-US" sz="3600" dirty="0" err="1">
                <a:latin typeface="Arial"/>
                <a:cs typeface="Arial"/>
              </a:rPr>
              <a:t>mercado</a:t>
            </a:r>
            <a:r>
              <a:rPr lang="en-US" sz="3600" dirty="0">
                <a:latin typeface="Arial"/>
                <a:cs typeface="Arial"/>
              </a:rPr>
              <a:t> de </a:t>
            </a:r>
            <a:r>
              <a:rPr lang="en-US" sz="3600" dirty="0" err="1">
                <a:latin typeface="Arial"/>
                <a:cs typeface="Arial"/>
              </a:rPr>
              <a:t>trabalho</a:t>
            </a:r>
            <a:r>
              <a:rPr lang="en-US" sz="3600" dirty="0">
                <a:latin typeface="Arial"/>
                <a:cs typeface="Arial"/>
              </a:rPr>
              <a:t>;</a:t>
            </a:r>
          </a:p>
          <a:p>
            <a:endParaRPr lang="en-US" sz="3600" dirty="0">
              <a:latin typeface="Arial"/>
              <a:cs typeface="Arial"/>
            </a:endParaRPr>
          </a:p>
          <a:p>
            <a:r>
              <a:rPr lang="en-US" sz="3600" dirty="0">
                <a:latin typeface="Arial"/>
                <a:cs typeface="Arial"/>
              </a:rPr>
              <a:t>2. </a:t>
            </a:r>
            <a:r>
              <a:rPr lang="en-US" sz="3600" dirty="0" err="1">
                <a:latin typeface="Arial"/>
                <a:cs typeface="Arial"/>
              </a:rPr>
              <a:t>Maior</a:t>
            </a:r>
            <a:r>
              <a:rPr lang="en-US" sz="3600" dirty="0">
                <a:latin typeface="Arial"/>
                <a:cs typeface="Arial"/>
              </a:rPr>
              <a:t> </a:t>
            </a:r>
            <a:r>
              <a:rPr lang="en-US" sz="3600" dirty="0" err="1">
                <a:latin typeface="Arial"/>
                <a:cs typeface="Arial"/>
              </a:rPr>
              <a:t>prosperidade</a:t>
            </a:r>
            <a:r>
              <a:rPr lang="en-US" sz="3600" dirty="0">
                <a:latin typeface="Arial"/>
                <a:cs typeface="Arial"/>
              </a:rPr>
              <a:t>;</a:t>
            </a:r>
          </a:p>
          <a:p>
            <a:endParaRPr lang="pt-BR" sz="3600" dirty="0">
              <a:latin typeface="Arial"/>
              <a:cs typeface="Arial"/>
            </a:endParaRPr>
          </a:p>
          <a:p>
            <a:r>
              <a:rPr lang="en-US" sz="3600" dirty="0">
                <a:latin typeface="Arial"/>
                <a:cs typeface="Arial"/>
              </a:rPr>
              <a:t>3. </a:t>
            </a:r>
            <a:r>
              <a:rPr lang="en-US" sz="3600" dirty="0" err="1">
                <a:latin typeface="Arial"/>
                <a:cs typeface="Arial"/>
              </a:rPr>
              <a:t>Revolução</a:t>
            </a:r>
            <a:r>
              <a:rPr lang="en-US" sz="3600" dirty="0">
                <a:latin typeface="Arial"/>
                <a:cs typeface="Arial"/>
              </a:rPr>
              <a:t> sexual;</a:t>
            </a:r>
          </a:p>
          <a:p>
            <a:endParaRPr lang="pt-BR" sz="3600" dirty="0">
              <a:latin typeface="Arial"/>
              <a:cs typeface="Arial"/>
            </a:endParaRPr>
          </a:p>
          <a:p>
            <a:r>
              <a:rPr lang="en-US" sz="3600" dirty="0">
                <a:latin typeface="Arial"/>
                <a:cs typeface="Arial"/>
              </a:rPr>
              <a:t>4. </a:t>
            </a:r>
            <a:r>
              <a:rPr lang="en-US" sz="3600" dirty="0" err="1">
                <a:latin typeface="Arial"/>
                <a:cs typeface="Arial"/>
              </a:rPr>
              <a:t>Reforma</a:t>
            </a:r>
            <a:r>
              <a:rPr lang="en-US" sz="3600" dirty="0">
                <a:latin typeface="Arial"/>
                <a:cs typeface="Arial"/>
              </a:rPr>
              <a:t> </a:t>
            </a:r>
            <a:r>
              <a:rPr lang="en-US" sz="3600" dirty="0" err="1">
                <a:latin typeface="Arial"/>
                <a:cs typeface="Arial"/>
              </a:rPr>
              <a:t>na</a:t>
            </a:r>
            <a:r>
              <a:rPr lang="en-US" sz="3600" dirty="0">
                <a:latin typeface="Arial"/>
                <a:cs typeface="Arial"/>
              </a:rPr>
              <a:t> lei dos </a:t>
            </a:r>
            <a:r>
              <a:rPr lang="en-US" sz="3600" dirty="0" err="1">
                <a:latin typeface="Arial"/>
                <a:cs typeface="Arial"/>
              </a:rPr>
              <a:t>divórcios</a:t>
            </a:r>
            <a:r>
              <a:rPr lang="en-US" sz="3600" dirty="0">
                <a:latin typeface="Arial"/>
                <a:cs typeface="Arial"/>
              </a:rPr>
              <a:t>;</a:t>
            </a:r>
          </a:p>
          <a:p>
            <a:endParaRPr lang="pt-BR" sz="3600" dirty="0">
              <a:latin typeface="Arial"/>
              <a:cs typeface="Arial"/>
            </a:endParaRPr>
          </a:p>
          <a:p>
            <a:r>
              <a:rPr lang="en-US" sz="3600" dirty="0">
                <a:latin typeface="Arial"/>
                <a:cs typeface="Arial"/>
              </a:rPr>
              <a:t>5. </a:t>
            </a:r>
            <a:r>
              <a:rPr lang="en-US" sz="3600" dirty="0" err="1">
                <a:latin typeface="Arial"/>
                <a:cs typeface="Arial"/>
              </a:rPr>
              <a:t>Suposições</a:t>
            </a:r>
            <a:r>
              <a:rPr lang="en-US" sz="3600" dirty="0">
                <a:latin typeface="Arial"/>
                <a:cs typeface="Arial"/>
              </a:rPr>
              <a:t> </a:t>
            </a:r>
            <a:r>
              <a:rPr lang="en-US" sz="3600" dirty="0" err="1">
                <a:latin typeface="Arial"/>
                <a:cs typeface="Arial"/>
              </a:rPr>
              <a:t>incorretas</a:t>
            </a:r>
            <a:r>
              <a:rPr lang="en-US" sz="3600" dirty="0">
                <a:latin typeface="Arial"/>
                <a:cs typeface="Arial"/>
              </a:rPr>
              <a:t>, </a:t>
            </a:r>
            <a:r>
              <a:rPr lang="en-US" sz="3600" dirty="0" err="1">
                <a:latin typeface="Arial"/>
                <a:cs typeface="Arial"/>
              </a:rPr>
              <a:t>previsões</a:t>
            </a:r>
            <a:r>
              <a:rPr lang="en-US" sz="3600" dirty="0">
                <a:latin typeface="Arial"/>
                <a:cs typeface="Arial"/>
              </a:rPr>
              <a:t> </a:t>
            </a:r>
            <a:r>
              <a:rPr lang="en-US" sz="3600" dirty="0" err="1">
                <a:latin typeface="Arial"/>
                <a:cs typeface="Arial"/>
              </a:rPr>
              <a:t>alarmantes</a:t>
            </a:r>
            <a:r>
              <a:rPr lang="pt-BR" sz="3600" dirty="0">
                <a:latin typeface="Arial"/>
                <a:cs typeface="Arial"/>
              </a:rPr>
              <a:t>;</a:t>
            </a:r>
          </a:p>
          <a:p>
            <a:pPr algn="just">
              <a:lnSpc>
                <a:spcPct val="150000"/>
              </a:lnSpc>
            </a:pP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9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TEOLOGIA DA MATERNIDADE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0293406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61318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9079409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endParaRPr lang="pt-BR" sz="4000" dirty="0">
              <a:latin typeface="Arial"/>
              <a:cs typeface="Arial"/>
            </a:endParaRPr>
          </a:p>
          <a:p>
            <a:r>
              <a:rPr lang="pt-BR" sz="4000" dirty="0" err="1" smtClean="0">
                <a:latin typeface="Arial"/>
                <a:cs typeface="Arial"/>
              </a:rPr>
              <a:t>ll</a:t>
            </a:r>
            <a:r>
              <a:rPr lang="pt-BR" sz="4000" dirty="0" smtClean="0">
                <a:latin typeface="Arial"/>
                <a:cs typeface="Arial"/>
              </a:rPr>
              <a:t> </a:t>
            </a:r>
            <a:r>
              <a:rPr lang="pt-BR" sz="4000" dirty="0" err="1" smtClean="0">
                <a:latin typeface="Arial"/>
                <a:cs typeface="Arial"/>
              </a:rPr>
              <a:t>Tm</a:t>
            </a:r>
            <a:r>
              <a:rPr lang="pt-BR" sz="4000" dirty="0" smtClean="0">
                <a:latin typeface="Arial"/>
                <a:cs typeface="Arial"/>
              </a:rPr>
              <a:t> </a:t>
            </a:r>
            <a:r>
              <a:rPr lang="pt-BR" sz="4000" dirty="0">
                <a:latin typeface="Arial"/>
                <a:cs typeface="Arial"/>
              </a:rPr>
              <a:t>1.5; 3.14,15; l </a:t>
            </a:r>
            <a:r>
              <a:rPr lang="pt-BR" sz="4000" dirty="0" smtClean="0">
                <a:latin typeface="Arial"/>
                <a:cs typeface="Arial"/>
              </a:rPr>
              <a:t>Sm1</a:t>
            </a:r>
            <a:r>
              <a:rPr lang="pt-BR" sz="4000" dirty="0">
                <a:latin typeface="Arial"/>
                <a:cs typeface="Arial"/>
              </a:rPr>
              <a:t>, </a:t>
            </a:r>
            <a:r>
              <a:rPr lang="pt-BR" sz="4000" dirty="0" err="1" smtClean="0">
                <a:latin typeface="Arial"/>
                <a:cs typeface="Arial"/>
              </a:rPr>
              <a:t>Êx</a:t>
            </a:r>
            <a:r>
              <a:rPr lang="pt-BR" sz="4000" dirty="0" smtClean="0">
                <a:latin typeface="Arial"/>
                <a:cs typeface="Arial"/>
              </a:rPr>
              <a:t> 20.12</a:t>
            </a:r>
            <a:r>
              <a:rPr lang="pt-BR" sz="4000" dirty="0">
                <a:latin typeface="Arial"/>
                <a:cs typeface="Arial"/>
              </a:rPr>
              <a:t>; l </a:t>
            </a:r>
            <a:r>
              <a:rPr lang="pt-BR" sz="4000" dirty="0" err="1" smtClean="0">
                <a:latin typeface="Arial"/>
                <a:cs typeface="Arial"/>
              </a:rPr>
              <a:t>Tss</a:t>
            </a:r>
            <a:r>
              <a:rPr lang="pt-BR" sz="4000" dirty="0" smtClean="0">
                <a:latin typeface="Arial"/>
                <a:cs typeface="Arial"/>
              </a:rPr>
              <a:t> </a:t>
            </a:r>
            <a:r>
              <a:rPr lang="pt-BR" sz="4000" dirty="0">
                <a:latin typeface="Arial"/>
                <a:cs typeface="Arial"/>
              </a:rPr>
              <a:t>2.7,8; </a:t>
            </a:r>
            <a:r>
              <a:rPr lang="pt-BR" sz="4000" dirty="0" err="1" smtClean="0">
                <a:latin typeface="Arial"/>
                <a:cs typeface="Arial"/>
              </a:rPr>
              <a:t>Is</a:t>
            </a:r>
            <a:r>
              <a:rPr lang="pt-BR" sz="4000" dirty="0" smtClean="0">
                <a:latin typeface="Arial"/>
                <a:cs typeface="Arial"/>
              </a:rPr>
              <a:t> 66.1</a:t>
            </a:r>
          </a:p>
          <a:p>
            <a:endParaRPr lang="pt-BR" sz="4000" dirty="0">
              <a:latin typeface="Arial"/>
              <a:cs typeface="Arial"/>
            </a:endParaRPr>
          </a:p>
          <a:p>
            <a:r>
              <a:rPr lang="pt-BR" sz="4000" dirty="0">
                <a:latin typeface="Arial"/>
                <a:cs typeface="Arial"/>
              </a:rPr>
              <a:t>A ideia de que maternidade, paternidade, e família, não são tão respeitáveis quanto uma carreira de sucesso ou posições ministeriais chamativas é biblicamente ignorante, na melhor das hipóteses e gravemente herética, na pior. </a:t>
            </a:r>
            <a:endParaRPr lang="pt-BR" sz="4000" dirty="0" smtClean="0">
              <a:latin typeface="Arial"/>
              <a:cs typeface="Arial"/>
            </a:endParaRPr>
          </a:p>
          <a:p>
            <a:endParaRPr lang="pt-BR" sz="4000" dirty="0">
              <a:latin typeface="Arial"/>
              <a:cs typeface="Arial"/>
            </a:endParaRPr>
          </a:p>
          <a:p>
            <a:endParaRPr lang="pt-BR" sz="4000" dirty="0" smtClean="0">
              <a:latin typeface="Arial"/>
              <a:cs typeface="Arial"/>
            </a:endParaRPr>
          </a:p>
          <a:p>
            <a:endParaRPr lang="pt-BR" sz="4000" dirty="0" smtClean="0">
              <a:latin typeface="Arial"/>
              <a:cs typeface="Arial"/>
            </a:endParaRPr>
          </a:p>
          <a:p>
            <a:r>
              <a:rPr lang="pt-BR" sz="4000" dirty="0" smtClean="0">
                <a:latin typeface="Arial"/>
                <a:cs typeface="Arial"/>
              </a:rPr>
              <a:t>Vivemos </a:t>
            </a:r>
            <a:r>
              <a:rPr lang="pt-BR" sz="4000" dirty="0">
                <a:latin typeface="Arial"/>
                <a:cs typeface="Arial"/>
              </a:rPr>
              <a:t>em um mundo que não valoriza os padrões de Deus para a família e que enxerga a todos de uma ótica individualista, em que mães não precisam ter filhos e filhos não precisam mais de suas mães.</a:t>
            </a:r>
          </a:p>
          <a:p>
            <a:endParaRPr lang="en-US" sz="4000" dirty="0"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9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TEOLOGIA DA MATERNIDADE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231713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61318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10146369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pt-BR" sz="3200" dirty="0" smtClean="0">
                <a:latin typeface="Arial"/>
                <a:cs typeface="Arial"/>
              </a:rPr>
              <a:t>Eva </a:t>
            </a:r>
            <a:r>
              <a:rPr lang="pt-BR" sz="3200" dirty="0">
                <a:latin typeface="Arial"/>
                <a:cs typeface="Arial"/>
              </a:rPr>
              <a:t>reconheceu claramente que seus filhos eram vindos do Senhor.</a:t>
            </a:r>
          </a:p>
          <a:p>
            <a:endParaRPr lang="pt-BR" sz="3200" dirty="0">
              <a:latin typeface="Arial"/>
              <a:cs typeface="Arial"/>
            </a:endParaRPr>
          </a:p>
          <a:p>
            <a:r>
              <a:rPr lang="pt-BR" sz="3200" dirty="0" err="1">
                <a:latin typeface="Arial"/>
                <a:cs typeface="Arial"/>
              </a:rPr>
              <a:t>Gn</a:t>
            </a:r>
            <a:r>
              <a:rPr lang="pt-BR" sz="3200" dirty="0">
                <a:latin typeface="Arial"/>
                <a:cs typeface="Arial"/>
              </a:rPr>
              <a:t> 4.1 “Adquiri um varão com o auxilio do Senhor ”.</a:t>
            </a:r>
          </a:p>
          <a:p>
            <a:endParaRPr lang="pt-BR" sz="3200" dirty="0">
              <a:latin typeface="Arial"/>
              <a:cs typeface="Arial"/>
            </a:endParaRPr>
          </a:p>
          <a:p>
            <a:r>
              <a:rPr lang="pt-BR" sz="3200" dirty="0" err="1">
                <a:latin typeface="Arial"/>
                <a:cs typeface="Arial"/>
              </a:rPr>
              <a:t>Gn</a:t>
            </a:r>
            <a:r>
              <a:rPr lang="pt-BR" sz="3200" dirty="0">
                <a:latin typeface="Arial"/>
                <a:cs typeface="Arial"/>
              </a:rPr>
              <a:t> 4.25  ”Deus me concedeu outro descendente em lugar de Abel, que Caim matou”. </a:t>
            </a:r>
          </a:p>
          <a:p>
            <a:endParaRPr lang="pt-BR" sz="3200" dirty="0" smtClean="0">
              <a:latin typeface="Arial"/>
              <a:cs typeface="Arial"/>
            </a:endParaRPr>
          </a:p>
          <a:p>
            <a:r>
              <a:rPr lang="pt-BR" sz="3200" dirty="0" smtClean="0">
                <a:latin typeface="Arial"/>
                <a:cs typeface="Arial"/>
              </a:rPr>
              <a:t>Ana era uma mulher valente, que não se entregou aos seus inimigos. </a:t>
            </a:r>
            <a:r>
              <a:rPr lang="pt-BR" sz="3200" dirty="0">
                <a:latin typeface="Arial"/>
                <a:cs typeface="Arial"/>
              </a:rPr>
              <a:t>F</a:t>
            </a:r>
            <a:r>
              <a:rPr lang="pt-BR" sz="3200" dirty="0" smtClean="0">
                <a:latin typeface="Arial"/>
                <a:cs typeface="Arial"/>
              </a:rPr>
              <a:t>oi persistente em sua fé e lutou até alcançar seu objetivo de ser mãe. Apesar das humilhações ela aprendeu a superar os insultos (v.6) a deficiência física (v.6), o espirito atribulado (v.15) e a ansiedade</a:t>
            </a:r>
          </a:p>
          <a:p>
            <a:r>
              <a:rPr lang="pt-BR" sz="3200" dirty="0" smtClean="0">
                <a:latin typeface="Arial"/>
                <a:cs typeface="Arial"/>
              </a:rPr>
              <a:t> (v.16).</a:t>
            </a:r>
          </a:p>
          <a:p>
            <a:endParaRPr lang="pt-BR" sz="3200" dirty="0">
              <a:latin typeface="Arial"/>
              <a:cs typeface="Arial"/>
            </a:endParaRPr>
          </a:p>
          <a:p>
            <a:r>
              <a:rPr lang="pt-BR" sz="3200" dirty="0" smtClean="0">
                <a:latin typeface="Arial"/>
                <a:cs typeface="Arial"/>
              </a:rPr>
              <a:t>Eunice</a:t>
            </a:r>
            <a:r>
              <a:rPr lang="pt-BR" sz="3200" dirty="0">
                <a:latin typeface="Arial"/>
                <a:cs typeface="Arial"/>
              </a:rPr>
              <a:t>, exemplo de mãe cristã</a:t>
            </a:r>
            <a:r>
              <a:rPr lang="pt-BR" sz="3200" u="sng" dirty="0" smtClean="0">
                <a:latin typeface="Arial"/>
                <a:cs typeface="Arial"/>
              </a:rPr>
              <a:t>:</a:t>
            </a:r>
            <a:r>
              <a:rPr lang="pt-BR" sz="3200" dirty="0" smtClean="0">
                <a:latin typeface="Arial"/>
                <a:cs typeface="Arial"/>
              </a:rPr>
              <a:t> </a:t>
            </a:r>
            <a:r>
              <a:rPr lang="pt-BR" sz="3200" dirty="0" err="1">
                <a:latin typeface="Arial"/>
                <a:cs typeface="Arial"/>
              </a:rPr>
              <a:t>ll</a:t>
            </a:r>
            <a:r>
              <a:rPr lang="pt-BR" sz="3200" dirty="0">
                <a:latin typeface="Arial"/>
                <a:cs typeface="Arial"/>
              </a:rPr>
              <a:t> </a:t>
            </a:r>
            <a:r>
              <a:rPr lang="pt-BR" sz="3200" dirty="0" err="1">
                <a:latin typeface="Arial"/>
                <a:cs typeface="Arial"/>
              </a:rPr>
              <a:t>Tm</a:t>
            </a:r>
            <a:r>
              <a:rPr lang="pt-BR" sz="3200" dirty="0">
                <a:latin typeface="Arial"/>
                <a:cs typeface="Arial"/>
              </a:rPr>
              <a:t> 1.5, </a:t>
            </a:r>
            <a:r>
              <a:rPr lang="pt-BR" sz="3200" dirty="0" smtClean="0">
                <a:latin typeface="Arial"/>
                <a:cs typeface="Arial"/>
              </a:rPr>
              <a:t>3.14,15</a:t>
            </a:r>
            <a:endParaRPr lang="pt-BR" sz="3200" dirty="0">
              <a:latin typeface="Arial"/>
              <a:cs typeface="Arial"/>
            </a:endParaRPr>
          </a:p>
          <a:p>
            <a:r>
              <a:rPr lang="pt-BR" sz="3200" dirty="0">
                <a:latin typeface="Arial"/>
                <a:cs typeface="Arial"/>
              </a:rPr>
              <a:t> </a:t>
            </a:r>
          </a:p>
          <a:p>
            <a:r>
              <a:rPr lang="pt-BR" sz="3200" dirty="0">
                <a:latin typeface="Arial"/>
                <a:cs typeface="Arial"/>
              </a:rPr>
              <a:t>Instruiu seu filho Timóteo nos santos caminhos do Senhor; </a:t>
            </a:r>
          </a:p>
          <a:p>
            <a:endParaRPr lang="pt-BR" sz="3200" dirty="0">
              <a:latin typeface="Arial"/>
              <a:cs typeface="Arial"/>
            </a:endParaRPr>
          </a:p>
          <a:p>
            <a:r>
              <a:rPr lang="pt-BR" sz="3200" dirty="0">
                <a:latin typeface="Arial"/>
                <a:cs typeface="Arial"/>
              </a:rPr>
              <a:t>Mãe e avó juntas no compromisso de ensinar seu filho e neto sobre o amor de Deus</a:t>
            </a:r>
            <a:r>
              <a:rPr lang="pt-BR" sz="3200" dirty="0" smtClean="0">
                <a:latin typeface="Arial"/>
                <a:cs typeface="Arial"/>
              </a:rPr>
              <a:t>.</a:t>
            </a:r>
            <a:endParaRPr lang="pt-BR" sz="3200" dirty="0">
              <a:latin typeface="Arial"/>
              <a:cs typeface="Arial"/>
            </a:endParaRPr>
          </a:p>
          <a:p>
            <a:r>
              <a:rPr lang="pt-BR" sz="3200" dirty="0">
                <a:latin typeface="Arial"/>
                <a:cs typeface="Arial"/>
              </a:rPr>
              <a:t>A palavra de Deus semeada no coração do homem desde a mais tenra infância , produz fruto para a vida eterna. A mais sólida educação cristã é aquela que se transmite dos pais para os filhos. </a:t>
            </a:r>
          </a:p>
          <a:p>
            <a:pPr algn="just">
              <a:lnSpc>
                <a:spcPct val="150000"/>
              </a:lnSpc>
            </a:pPr>
            <a:endParaRPr lang="pt-BR" sz="32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94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24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TEOLOGIA DA MATERNIDADE</a:t>
            </a:r>
            <a:endParaRPr lang="pt-BR" sz="8624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022085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61318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473154" y="1717953"/>
            <a:ext cx="17166203" cy="12126395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pt-BR" sz="3400" dirty="0">
                <a:latin typeface="Arial"/>
                <a:cs typeface="Arial"/>
              </a:rPr>
              <a:t>A palavra de Deus ordena tanto às mães quanto aos pais para que se dediquem na vida de seus filhos</a:t>
            </a:r>
            <a:r>
              <a:rPr lang="pt-BR" sz="3400" dirty="0" smtClean="0">
                <a:latin typeface="Arial"/>
                <a:cs typeface="Arial"/>
              </a:rPr>
              <a:t>.</a:t>
            </a:r>
          </a:p>
          <a:p>
            <a:endParaRPr lang="pt-BR" sz="3400" dirty="0">
              <a:latin typeface="Arial"/>
              <a:cs typeface="Arial"/>
            </a:endParaRPr>
          </a:p>
          <a:p>
            <a:r>
              <a:rPr lang="pt-BR" sz="3400" b="1" dirty="0">
                <a:latin typeface="Arial"/>
                <a:cs typeface="Arial"/>
              </a:rPr>
              <a:t>Ensinamento</a:t>
            </a:r>
            <a:r>
              <a:rPr lang="pt-BR" sz="3400" dirty="0">
                <a:latin typeface="Arial"/>
                <a:cs typeface="Arial"/>
              </a:rPr>
              <a:t> – sobre as Escrituras, </a:t>
            </a:r>
            <a:r>
              <a:rPr lang="pt-BR" sz="3400" dirty="0" smtClean="0">
                <a:latin typeface="Arial"/>
                <a:cs typeface="Arial"/>
              </a:rPr>
              <a:t>(</a:t>
            </a:r>
            <a:r>
              <a:rPr lang="pt-BR" sz="3400" dirty="0" err="1" smtClean="0">
                <a:latin typeface="Arial"/>
                <a:cs typeface="Arial"/>
              </a:rPr>
              <a:t>Sl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78:5-6, </a:t>
            </a:r>
            <a:r>
              <a:rPr lang="pt-BR" sz="3400" dirty="0" err="1" smtClean="0">
                <a:latin typeface="Arial"/>
                <a:cs typeface="Arial"/>
              </a:rPr>
              <a:t>Dt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4:10, </a:t>
            </a:r>
            <a:r>
              <a:rPr lang="pt-BR" sz="3400" dirty="0" err="1" smtClean="0">
                <a:latin typeface="Arial"/>
                <a:cs typeface="Arial"/>
              </a:rPr>
              <a:t>Ef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6:4).</a:t>
            </a:r>
            <a:endParaRPr lang="pt-BR" sz="3400" b="1" dirty="0">
              <a:latin typeface="Arial"/>
              <a:cs typeface="Arial"/>
            </a:endParaRPr>
          </a:p>
          <a:p>
            <a:endParaRPr lang="pt-BR" sz="3400" b="1" dirty="0" smtClean="0">
              <a:latin typeface="Arial"/>
              <a:cs typeface="Arial"/>
            </a:endParaRPr>
          </a:p>
          <a:p>
            <a:r>
              <a:rPr lang="pt-BR" sz="3400" b="1" dirty="0" smtClean="0">
                <a:latin typeface="Arial"/>
                <a:cs typeface="Arial"/>
              </a:rPr>
              <a:t>Disponibilidade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– manhã, tarde e noite (</a:t>
            </a:r>
            <a:r>
              <a:rPr lang="pt-BR" sz="3400" dirty="0" err="1" smtClean="0">
                <a:latin typeface="Arial"/>
                <a:cs typeface="Arial"/>
              </a:rPr>
              <a:t>Dt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6:6-7).</a:t>
            </a:r>
            <a:br>
              <a:rPr lang="pt-BR" sz="3400" dirty="0">
                <a:latin typeface="Arial"/>
                <a:cs typeface="Arial"/>
              </a:rPr>
            </a:br>
            <a:endParaRPr lang="pt-BR" sz="3400" dirty="0" smtClean="0">
              <a:latin typeface="Arial"/>
              <a:cs typeface="Arial"/>
            </a:endParaRPr>
          </a:p>
          <a:p>
            <a:r>
              <a:rPr lang="pt-BR" sz="3400" b="1" dirty="0" smtClean="0">
                <a:latin typeface="Arial"/>
                <a:cs typeface="Arial"/>
              </a:rPr>
              <a:t>Envolvimento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– interagindo, colocando pontos de vista, pensando e processando a vida juntos (</a:t>
            </a:r>
            <a:r>
              <a:rPr lang="pt-BR" sz="3400" dirty="0" err="1" smtClean="0">
                <a:latin typeface="Arial"/>
                <a:cs typeface="Arial"/>
              </a:rPr>
              <a:t>Ef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6:4).</a:t>
            </a:r>
          </a:p>
          <a:p>
            <a:r>
              <a:rPr lang="pt-BR" sz="3400" dirty="0">
                <a:latin typeface="Arial"/>
                <a:cs typeface="Arial"/>
              </a:rPr>
              <a:t> </a:t>
            </a:r>
            <a:endParaRPr lang="pt-BR" sz="3400" dirty="0" smtClean="0">
              <a:latin typeface="Arial"/>
              <a:cs typeface="Arial"/>
            </a:endParaRPr>
          </a:p>
          <a:p>
            <a:r>
              <a:rPr lang="pt-BR" sz="3400" b="1" dirty="0" smtClean="0">
                <a:latin typeface="Arial"/>
                <a:cs typeface="Arial"/>
              </a:rPr>
              <a:t>Treinamento </a:t>
            </a:r>
            <a:r>
              <a:rPr lang="pt-BR" sz="3400" dirty="0">
                <a:latin typeface="Arial"/>
                <a:cs typeface="Arial"/>
              </a:rPr>
              <a:t>– ajudando o filho a desenvolver habilidades e descobrir seu potencial (</a:t>
            </a:r>
            <a:r>
              <a:rPr lang="pt-BR" sz="3400" dirty="0" err="1" smtClean="0">
                <a:latin typeface="Arial"/>
                <a:cs typeface="Arial"/>
              </a:rPr>
              <a:t>Pv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22:6).</a:t>
            </a:r>
          </a:p>
          <a:p>
            <a:endParaRPr lang="pt-BR" sz="3400" b="1" dirty="0" smtClean="0">
              <a:latin typeface="Arial"/>
              <a:cs typeface="Arial"/>
            </a:endParaRPr>
          </a:p>
          <a:p>
            <a:r>
              <a:rPr lang="pt-BR" sz="3400" b="1" dirty="0" smtClean="0">
                <a:latin typeface="Arial"/>
                <a:cs typeface="Arial"/>
              </a:rPr>
              <a:t>Disciplina </a:t>
            </a:r>
            <a:r>
              <a:rPr lang="pt-BR" sz="3400" b="1" dirty="0">
                <a:latin typeface="Arial"/>
                <a:cs typeface="Arial"/>
              </a:rPr>
              <a:t>- </a:t>
            </a:r>
            <a:r>
              <a:rPr lang="pt-BR" sz="3400" dirty="0">
                <a:latin typeface="Arial"/>
                <a:cs typeface="Arial"/>
              </a:rPr>
              <a:t>ensinando seus limites de forma consistente, amorosa e firme</a:t>
            </a:r>
            <a:r>
              <a:rPr lang="pt-BR" sz="3400" dirty="0" smtClean="0">
                <a:latin typeface="Arial"/>
                <a:cs typeface="Arial"/>
              </a:rPr>
              <a:t>.</a:t>
            </a:r>
          </a:p>
          <a:p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( </a:t>
            </a:r>
            <a:r>
              <a:rPr lang="pt-BR" sz="3400" dirty="0" err="1" smtClean="0">
                <a:latin typeface="Arial"/>
                <a:cs typeface="Arial"/>
              </a:rPr>
              <a:t>Pv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13:24,  29:15;17).</a:t>
            </a:r>
            <a:br>
              <a:rPr lang="pt-BR" sz="3400" dirty="0">
                <a:latin typeface="Arial"/>
                <a:cs typeface="Arial"/>
              </a:rPr>
            </a:br>
            <a:endParaRPr lang="pt-BR" sz="3400" dirty="0" smtClean="0">
              <a:latin typeface="Arial"/>
              <a:cs typeface="Arial"/>
            </a:endParaRPr>
          </a:p>
          <a:p>
            <a:r>
              <a:rPr lang="pt-BR" sz="3400" b="1" dirty="0" smtClean="0">
                <a:latin typeface="Arial"/>
                <a:cs typeface="Arial"/>
              </a:rPr>
              <a:t>Nutrição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b="1" dirty="0">
                <a:latin typeface="Arial"/>
                <a:cs typeface="Arial"/>
              </a:rPr>
              <a:t>Bíblica </a:t>
            </a:r>
            <a:r>
              <a:rPr lang="pt-BR" sz="3400" dirty="0">
                <a:latin typeface="Arial"/>
                <a:cs typeface="Arial"/>
              </a:rPr>
              <a:t>– incutindo as sagradas escrituras lendo a </a:t>
            </a:r>
            <a:r>
              <a:rPr lang="pt-BR" sz="3400" dirty="0" err="1">
                <a:latin typeface="Arial"/>
                <a:cs typeface="Arial"/>
              </a:rPr>
              <a:t>Bílblia</a:t>
            </a:r>
            <a:r>
              <a:rPr lang="pt-BR" sz="3400" dirty="0">
                <a:latin typeface="Arial"/>
                <a:cs typeface="Arial"/>
              </a:rPr>
              <a:t> diariamente. ( </a:t>
            </a:r>
            <a:r>
              <a:rPr lang="pt-BR" sz="3400" dirty="0" err="1" smtClean="0">
                <a:latin typeface="Arial"/>
                <a:cs typeface="Arial"/>
              </a:rPr>
              <a:t>Gl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5:22 ).</a:t>
            </a:r>
          </a:p>
          <a:p>
            <a:endParaRPr lang="pt-BR" sz="3400" dirty="0" smtClean="0">
              <a:latin typeface="Arial"/>
              <a:cs typeface="Arial"/>
            </a:endParaRPr>
          </a:p>
          <a:p>
            <a:r>
              <a:rPr lang="pt-BR" sz="3400" b="1" dirty="0" smtClean="0">
                <a:latin typeface="Arial"/>
                <a:cs typeface="Arial"/>
              </a:rPr>
              <a:t>Exemplo </a:t>
            </a:r>
            <a:r>
              <a:rPr lang="pt-BR" sz="3400" b="1" dirty="0">
                <a:latin typeface="Arial"/>
                <a:cs typeface="Arial"/>
              </a:rPr>
              <a:t>com integridade</a:t>
            </a:r>
            <a:r>
              <a:rPr lang="pt-BR" sz="3400" dirty="0">
                <a:latin typeface="Arial"/>
                <a:cs typeface="Arial"/>
              </a:rPr>
              <a:t> – vivendo de acordo com o que ensina (</a:t>
            </a:r>
            <a:r>
              <a:rPr lang="pt-BR" sz="3400" dirty="0" err="1" smtClean="0">
                <a:latin typeface="Arial"/>
                <a:cs typeface="Arial"/>
              </a:rPr>
              <a:t>Dt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4:9, 15, 23; </a:t>
            </a:r>
            <a:r>
              <a:rPr lang="pt-BR" sz="3400" dirty="0" smtClean="0">
                <a:latin typeface="Arial"/>
                <a:cs typeface="Arial"/>
              </a:rPr>
              <a:t>Pv10</a:t>
            </a:r>
            <a:r>
              <a:rPr lang="pt-BR" sz="3400" dirty="0">
                <a:latin typeface="Arial"/>
                <a:cs typeface="Arial"/>
              </a:rPr>
              <a:t>:9</a:t>
            </a:r>
            <a:r>
              <a:rPr lang="pt-BR" sz="3400" dirty="0" smtClean="0">
                <a:latin typeface="Arial"/>
                <a:cs typeface="Arial"/>
              </a:rPr>
              <a:t>,  </a:t>
            </a:r>
            <a:r>
              <a:rPr lang="pt-BR" sz="3400" dirty="0" err="1" smtClean="0">
                <a:latin typeface="Arial"/>
                <a:cs typeface="Arial"/>
              </a:rPr>
              <a:t>Sl</a:t>
            </a:r>
            <a:r>
              <a:rPr lang="pt-BR" sz="3400" dirty="0" smtClean="0">
                <a:latin typeface="Arial"/>
                <a:cs typeface="Arial"/>
              </a:rPr>
              <a:t> </a:t>
            </a:r>
            <a:r>
              <a:rPr lang="pt-BR" sz="3400" dirty="0">
                <a:latin typeface="Arial"/>
                <a:cs typeface="Arial"/>
              </a:rPr>
              <a:t>37:18).</a:t>
            </a:r>
            <a:br>
              <a:rPr lang="pt-BR" sz="3400" dirty="0">
                <a:latin typeface="Arial"/>
                <a:cs typeface="Arial"/>
              </a:rPr>
            </a:br>
            <a:endParaRPr lang="en-US" sz="3400" dirty="0"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8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MATERNIDADE É COMPROMISSO E RESPONSABILIDADE DIANTE DE DEUS </a:t>
            </a:r>
            <a:endParaRPr lang="pt-BR" sz="48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694433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61318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6" y="2293658"/>
            <a:ext cx="16990711" cy="10464403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x-none" sz="4000" dirty="0" smtClean="0">
                <a:latin typeface="Arial"/>
                <a:cs typeface="Arial"/>
              </a:rPr>
              <a:t>A bíblia apresenta os filhos dos crentes de forma positiva, especialmente no ministério do Senhor Jesus Cristo. Eles recebem proeminência como sendo o capital espiritual e econômico do povo de Deus. </a:t>
            </a:r>
          </a:p>
          <a:p>
            <a:endParaRPr lang="x-none" sz="4000" dirty="0">
              <a:latin typeface="Arial"/>
              <a:cs typeface="Arial"/>
            </a:endParaRPr>
          </a:p>
          <a:p>
            <a:r>
              <a:rPr lang="pt-BR" sz="4000" dirty="0" err="1" smtClean="0">
                <a:latin typeface="Arial"/>
                <a:cs typeface="Arial"/>
              </a:rPr>
              <a:t>Sl</a:t>
            </a:r>
            <a:r>
              <a:rPr lang="pt-BR" sz="4000" dirty="0" smtClean="0">
                <a:latin typeface="Arial"/>
                <a:cs typeface="Arial"/>
              </a:rPr>
              <a:t> </a:t>
            </a:r>
            <a:r>
              <a:rPr lang="pt-BR" sz="4000" dirty="0">
                <a:latin typeface="Arial"/>
                <a:cs typeface="Arial"/>
              </a:rPr>
              <a:t>127. 3</a:t>
            </a:r>
          </a:p>
          <a:p>
            <a:r>
              <a:rPr lang="pt-BR" sz="4000" dirty="0">
                <a:latin typeface="Arial"/>
                <a:cs typeface="Arial"/>
              </a:rPr>
              <a:t>‘’Herança do Senhor </a:t>
            </a:r>
            <a:r>
              <a:rPr lang="pt-BR" sz="4000" dirty="0" smtClean="0">
                <a:latin typeface="Arial"/>
                <a:cs typeface="Arial"/>
              </a:rPr>
              <a:t>são </a:t>
            </a:r>
            <a:r>
              <a:rPr lang="pt-BR" sz="4000" dirty="0">
                <a:latin typeface="Arial"/>
                <a:cs typeface="Arial"/>
              </a:rPr>
              <a:t>os filhos; o fruto do ventre , seu </a:t>
            </a:r>
            <a:r>
              <a:rPr lang="pt-BR" sz="4000" dirty="0" smtClean="0">
                <a:latin typeface="Arial"/>
                <a:cs typeface="Arial"/>
              </a:rPr>
              <a:t>galardão</a:t>
            </a:r>
            <a:r>
              <a:rPr lang="pt-BR" sz="4000" dirty="0">
                <a:latin typeface="Arial"/>
                <a:cs typeface="Arial"/>
              </a:rPr>
              <a:t>”.</a:t>
            </a:r>
          </a:p>
          <a:p>
            <a:endParaRPr lang="en-US" sz="4000" dirty="0">
              <a:latin typeface="Arial"/>
              <a:cs typeface="Arial"/>
            </a:endParaRPr>
          </a:p>
          <a:p>
            <a:r>
              <a:rPr lang="pt-BR" sz="4000" dirty="0" err="1" smtClean="0">
                <a:latin typeface="Arial"/>
                <a:cs typeface="Arial"/>
              </a:rPr>
              <a:t>Sl</a:t>
            </a:r>
            <a:r>
              <a:rPr lang="pt-BR" sz="4000" dirty="0" smtClean="0">
                <a:latin typeface="Arial"/>
                <a:cs typeface="Arial"/>
              </a:rPr>
              <a:t> </a:t>
            </a:r>
            <a:r>
              <a:rPr lang="pt-BR" sz="4000" dirty="0">
                <a:latin typeface="Arial"/>
                <a:cs typeface="Arial"/>
              </a:rPr>
              <a:t>127. 4</a:t>
            </a:r>
          </a:p>
          <a:p>
            <a:r>
              <a:rPr lang="pt-BR" sz="4000" dirty="0">
                <a:latin typeface="Arial"/>
                <a:cs typeface="Arial"/>
              </a:rPr>
              <a:t>“Como flechas na mão do guerreiro, assim os filhos da mocidade”</a:t>
            </a:r>
          </a:p>
          <a:p>
            <a:endParaRPr lang="pt-BR" sz="4000" dirty="0">
              <a:latin typeface="Arial"/>
              <a:cs typeface="Arial"/>
            </a:endParaRPr>
          </a:p>
          <a:p>
            <a:r>
              <a:rPr lang="pt-BR" sz="4000" dirty="0" err="1" smtClean="0">
                <a:latin typeface="Arial"/>
                <a:cs typeface="Arial"/>
              </a:rPr>
              <a:t>Sl</a:t>
            </a:r>
            <a:r>
              <a:rPr lang="pt-BR" sz="4000" dirty="0" smtClean="0">
                <a:latin typeface="Arial"/>
                <a:cs typeface="Arial"/>
              </a:rPr>
              <a:t> </a:t>
            </a:r>
            <a:r>
              <a:rPr lang="pt-BR" sz="4000" dirty="0">
                <a:latin typeface="Arial"/>
                <a:cs typeface="Arial"/>
              </a:rPr>
              <a:t>127. 5</a:t>
            </a:r>
          </a:p>
          <a:p>
            <a:r>
              <a:rPr lang="pt-BR" sz="4000" dirty="0">
                <a:latin typeface="Arial"/>
                <a:cs typeface="Arial"/>
              </a:rPr>
              <a:t>“Feliz o homem que enche deles a sua aljava”. “Não será envergonhado, quando pleitear com os inimigos à porta”. </a:t>
            </a:r>
          </a:p>
          <a:p>
            <a:endParaRPr lang="pt-BR" sz="4000" dirty="0">
              <a:latin typeface="Arial"/>
              <a:cs typeface="Arial"/>
            </a:endParaRPr>
          </a:p>
          <a:p>
            <a:r>
              <a:rPr lang="en-US" sz="4000" dirty="0">
                <a:latin typeface="Arial"/>
                <a:cs typeface="Arial"/>
              </a:rPr>
              <a:t>“</a:t>
            </a:r>
            <a:r>
              <a:rPr lang="en-US" sz="4000" dirty="0" err="1">
                <a:latin typeface="Arial"/>
                <a:cs typeface="Arial"/>
              </a:rPr>
              <a:t>Muitos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filhos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fazem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muitas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orações</a:t>
            </a:r>
            <a:r>
              <a:rPr lang="en-US" sz="4000" dirty="0">
                <a:latin typeface="Arial"/>
                <a:cs typeface="Arial"/>
              </a:rPr>
              <a:t>, e </a:t>
            </a:r>
            <a:r>
              <a:rPr lang="en-US" sz="4000" dirty="0" err="1">
                <a:latin typeface="Arial"/>
                <a:cs typeface="Arial"/>
              </a:rPr>
              <a:t>muitas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orações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trazem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muitas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bênçãos</a:t>
            </a:r>
            <a:r>
              <a:rPr lang="en-US" sz="4000" dirty="0">
                <a:latin typeface="Arial"/>
                <a:cs typeface="Arial"/>
              </a:rPr>
              <a:t>”. </a:t>
            </a:r>
          </a:p>
          <a:p>
            <a:pPr algn="just">
              <a:lnSpc>
                <a:spcPct val="150000"/>
              </a:lnSpc>
            </a:pP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BENEFÍCIOS DE TER FILHOS</a:t>
            </a:r>
            <a:endParaRPr lang="pt-BR" sz="86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8740719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tângulo 17"/>
          <p:cNvSpPr/>
          <p:nvPr/>
        </p:nvSpPr>
        <p:spPr>
          <a:xfrm>
            <a:off x="0" y="3461318"/>
            <a:ext cx="18288000" cy="10285661"/>
          </a:xfrm>
          <a:prstGeom prst="rect">
            <a:avLst/>
          </a:prstGeom>
          <a:blipFill dpi="0" rotWithShape="1">
            <a:blip r:embed="rId3">
              <a:alphaModFix amt="64000"/>
            </a:blip>
            <a:srcRect/>
            <a:stretch>
              <a:fillRect t="20997" b="-2099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 sz="2700"/>
          </a:p>
        </p:txBody>
      </p:sp>
      <p:sp>
        <p:nvSpPr>
          <p:cNvPr id="22" name="CaixaDeTexto 21"/>
          <p:cNvSpPr txBox="1"/>
          <p:nvPr/>
        </p:nvSpPr>
        <p:spPr>
          <a:xfrm>
            <a:off x="648646" y="12785890"/>
            <a:ext cx="103597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01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</a:t>
            </a:r>
            <a:r>
              <a:rPr lang="pt-BR" sz="2400" b="1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pt-BR" sz="24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  Aula 01 – Tema da Aula</a:t>
            </a:r>
          </a:p>
        </p:txBody>
      </p:sp>
      <p:sp>
        <p:nvSpPr>
          <p:cNvPr id="24" name="CaixaDeTexto 23"/>
          <p:cNvSpPr txBox="1"/>
          <p:nvPr/>
        </p:nvSpPr>
        <p:spPr>
          <a:xfrm>
            <a:off x="648645" y="3087351"/>
            <a:ext cx="16990711" cy="6155531"/>
          </a:xfrm>
          <a:prstGeom prst="rect">
            <a:avLst/>
          </a:prstGeom>
          <a:noFill/>
        </p:spPr>
        <p:txBody>
          <a:bodyPr wrap="square" numCol="1" spcCol="720000" rtlCol="0">
            <a:spAutoFit/>
          </a:bodyPr>
          <a:lstStyle/>
          <a:p>
            <a:r>
              <a:rPr lang="en-US" sz="4000" dirty="0" smtClean="0">
                <a:latin typeface="Arial"/>
                <a:cs typeface="Arial"/>
              </a:rPr>
              <a:t>Outro </a:t>
            </a:r>
            <a:r>
              <a:rPr lang="en-US" sz="4000" dirty="0" err="1">
                <a:latin typeface="Arial"/>
                <a:cs typeface="Arial"/>
              </a:rPr>
              <a:t>grande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benefício</a:t>
            </a:r>
            <a:r>
              <a:rPr lang="en-US" sz="4000" dirty="0">
                <a:latin typeface="Arial"/>
                <a:cs typeface="Arial"/>
              </a:rPr>
              <a:t> de </a:t>
            </a:r>
            <a:r>
              <a:rPr lang="en-US" sz="4000" dirty="0" err="1">
                <a:latin typeface="Arial"/>
                <a:cs typeface="Arial"/>
              </a:rPr>
              <a:t>ter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filhos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é</a:t>
            </a:r>
            <a:r>
              <a:rPr lang="en-US" sz="4000" dirty="0">
                <a:latin typeface="Arial"/>
                <a:cs typeface="Arial"/>
              </a:rPr>
              <a:t> a </a:t>
            </a:r>
            <a:r>
              <a:rPr lang="en-US" sz="4000" dirty="0" err="1">
                <a:latin typeface="Arial"/>
                <a:cs typeface="Arial"/>
              </a:rPr>
              <a:t>expectação</a:t>
            </a:r>
            <a:r>
              <a:rPr lang="en-US" sz="4000" dirty="0">
                <a:latin typeface="Arial"/>
                <a:cs typeface="Arial"/>
              </a:rPr>
              <a:t> de </a:t>
            </a:r>
            <a:r>
              <a:rPr lang="en-US" sz="4000" dirty="0" err="1">
                <a:latin typeface="Arial"/>
                <a:cs typeface="Arial"/>
              </a:rPr>
              <a:t>ver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smtClean="0">
                <a:latin typeface="Arial"/>
                <a:cs typeface="Arial"/>
              </a:rPr>
              <a:t>“</a:t>
            </a:r>
            <a:r>
              <a:rPr lang="en-US" sz="4000" dirty="0" err="1" smtClean="0">
                <a:latin typeface="Arial"/>
                <a:cs typeface="Arial"/>
              </a:rPr>
              <a:t>filhos</a:t>
            </a:r>
            <a:r>
              <a:rPr lang="en-US" sz="4000" dirty="0" smtClean="0">
                <a:latin typeface="Arial"/>
                <a:cs typeface="Arial"/>
              </a:rPr>
              <a:t> </a:t>
            </a:r>
            <a:r>
              <a:rPr lang="en-US" sz="4000" dirty="0">
                <a:latin typeface="Arial"/>
                <a:cs typeface="Arial"/>
              </a:rPr>
              <a:t>dos </a:t>
            </a:r>
            <a:r>
              <a:rPr lang="en-US" sz="4000" dirty="0" err="1">
                <a:latin typeface="Arial"/>
                <a:cs typeface="Arial"/>
              </a:rPr>
              <a:t>nossos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filhos</a:t>
            </a:r>
            <a:r>
              <a:rPr lang="en-US" sz="4000" dirty="0">
                <a:latin typeface="Arial"/>
                <a:cs typeface="Arial"/>
              </a:rPr>
              <a:t>” (Sl. 128:6; </a:t>
            </a:r>
            <a:r>
              <a:rPr lang="en-US" sz="4000" dirty="0" err="1">
                <a:latin typeface="Arial"/>
                <a:cs typeface="Arial"/>
              </a:rPr>
              <a:t>Pv</a:t>
            </a:r>
            <a:r>
              <a:rPr lang="en-US" sz="4000" dirty="0">
                <a:latin typeface="Arial"/>
                <a:cs typeface="Arial"/>
              </a:rPr>
              <a:t>. 13:22). </a:t>
            </a:r>
          </a:p>
          <a:p>
            <a:endParaRPr lang="en-US" sz="4000" dirty="0">
              <a:latin typeface="Arial"/>
              <a:cs typeface="Arial"/>
            </a:endParaRPr>
          </a:p>
          <a:p>
            <a:r>
              <a:rPr lang="en-US" sz="4000" dirty="0">
                <a:latin typeface="Arial"/>
                <a:cs typeface="Arial"/>
              </a:rPr>
              <a:t>A </a:t>
            </a:r>
            <a:r>
              <a:rPr lang="en-US" sz="4000" dirty="0" err="1">
                <a:latin typeface="Arial"/>
                <a:cs typeface="Arial"/>
              </a:rPr>
              <a:t>benção</a:t>
            </a:r>
            <a:r>
              <a:rPr lang="en-US" sz="4000" dirty="0">
                <a:latin typeface="Arial"/>
                <a:cs typeface="Arial"/>
              </a:rPr>
              <a:t> dos </a:t>
            </a:r>
            <a:r>
              <a:rPr lang="en-US" sz="4000" dirty="0" err="1">
                <a:latin typeface="Arial"/>
                <a:cs typeface="Arial"/>
              </a:rPr>
              <a:t>filhos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é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transgeracional</a:t>
            </a:r>
            <a:r>
              <a:rPr lang="en-US" sz="4000" dirty="0">
                <a:latin typeface="Arial"/>
                <a:cs typeface="Arial"/>
              </a:rPr>
              <a:t>.</a:t>
            </a:r>
          </a:p>
          <a:p>
            <a:endParaRPr lang="en-US" sz="4000" dirty="0">
              <a:latin typeface="Arial"/>
              <a:cs typeface="Arial"/>
            </a:endParaRPr>
          </a:p>
          <a:p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Nossos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filhos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são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flechas</a:t>
            </a:r>
            <a:r>
              <a:rPr lang="en-US" sz="4000" dirty="0">
                <a:latin typeface="Arial"/>
                <a:cs typeface="Arial"/>
              </a:rPr>
              <a:t> e </a:t>
            </a:r>
            <a:r>
              <a:rPr lang="en-US" sz="4000" dirty="0" err="1">
                <a:latin typeface="Arial"/>
                <a:cs typeface="Arial"/>
              </a:rPr>
              <a:t>nossos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netos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são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smtClean="0">
                <a:latin typeface="Arial"/>
                <a:cs typeface="Arial"/>
              </a:rPr>
              <a:t>‘’</a:t>
            </a:r>
            <a:r>
              <a:rPr lang="en-US" sz="4000" dirty="0" err="1" smtClean="0">
                <a:latin typeface="Arial"/>
                <a:cs typeface="Arial"/>
              </a:rPr>
              <a:t>flechas</a:t>
            </a:r>
            <a:r>
              <a:rPr lang="en-US" sz="4000" dirty="0" smtClean="0">
                <a:latin typeface="Arial"/>
                <a:cs typeface="Arial"/>
              </a:rPr>
              <a:t> </a:t>
            </a:r>
            <a:r>
              <a:rPr lang="en-US" sz="4000" dirty="0">
                <a:latin typeface="Arial"/>
                <a:cs typeface="Arial"/>
              </a:rPr>
              <a:t>das </a:t>
            </a:r>
            <a:r>
              <a:rPr lang="en-US" sz="4000" dirty="0" err="1">
                <a:latin typeface="Arial"/>
                <a:cs typeface="Arial"/>
              </a:rPr>
              <a:t>flechas</a:t>
            </a:r>
            <a:r>
              <a:rPr lang="en-US" sz="4000" dirty="0">
                <a:latin typeface="Arial"/>
                <a:cs typeface="Arial"/>
              </a:rPr>
              <a:t>”. </a:t>
            </a:r>
          </a:p>
          <a:p>
            <a:endParaRPr lang="en-US" sz="4000" dirty="0">
              <a:latin typeface="Arial"/>
              <a:cs typeface="Arial"/>
            </a:endParaRPr>
          </a:p>
          <a:p>
            <a:r>
              <a:rPr lang="en-US" sz="4000" dirty="0">
                <a:latin typeface="Arial"/>
                <a:cs typeface="Arial"/>
              </a:rPr>
              <a:t>Deus </a:t>
            </a:r>
            <a:r>
              <a:rPr lang="en-US" sz="4000" dirty="0" err="1">
                <a:latin typeface="Arial"/>
                <a:cs typeface="Arial"/>
              </a:rPr>
              <a:t>abençoa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maridos</a:t>
            </a:r>
            <a:r>
              <a:rPr lang="en-US" sz="4000" dirty="0">
                <a:latin typeface="Arial"/>
                <a:cs typeface="Arial"/>
              </a:rPr>
              <a:t> com </a:t>
            </a:r>
            <a:r>
              <a:rPr lang="en-US" sz="4000" dirty="0" err="1">
                <a:latin typeface="Arial"/>
                <a:cs typeface="Arial"/>
              </a:rPr>
              <a:t>esposas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frutíferas</a:t>
            </a:r>
            <a:r>
              <a:rPr lang="en-US" sz="4000" dirty="0">
                <a:latin typeface="Arial"/>
                <a:cs typeface="Arial"/>
              </a:rPr>
              <a:t>, </a:t>
            </a:r>
            <a:r>
              <a:rPr lang="en-US" sz="4000" dirty="0" err="1">
                <a:latin typeface="Arial"/>
                <a:cs typeface="Arial"/>
              </a:rPr>
              <a:t>filhos</a:t>
            </a:r>
            <a:r>
              <a:rPr lang="en-US" sz="4000" dirty="0">
                <a:latin typeface="Arial"/>
                <a:cs typeface="Arial"/>
              </a:rPr>
              <a:t> </a:t>
            </a:r>
            <a:r>
              <a:rPr lang="en-US" sz="4000" dirty="0" err="1">
                <a:latin typeface="Arial"/>
                <a:cs typeface="Arial"/>
              </a:rPr>
              <a:t>piedosos</a:t>
            </a:r>
            <a:r>
              <a:rPr lang="en-US" sz="4000" dirty="0">
                <a:latin typeface="Arial"/>
                <a:cs typeface="Arial"/>
              </a:rPr>
              <a:t> e “</a:t>
            </a:r>
            <a:r>
              <a:rPr lang="en-US" sz="4000" dirty="0" err="1">
                <a:latin typeface="Arial"/>
                <a:cs typeface="Arial"/>
              </a:rPr>
              <a:t>filhos</a:t>
            </a:r>
            <a:r>
              <a:rPr lang="en-US" sz="4000" dirty="0">
                <a:latin typeface="Arial"/>
                <a:cs typeface="Arial"/>
              </a:rPr>
              <a:t> dos </a:t>
            </a:r>
            <a:r>
              <a:rPr lang="en-US" sz="4000" dirty="0" err="1">
                <a:latin typeface="Arial"/>
                <a:cs typeface="Arial"/>
              </a:rPr>
              <a:t>filhos</a:t>
            </a:r>
            <a:r>
              <a:rPr lang="en-US" sz="4000" dirty="0">
                <a:latin typeface="Arial"/>
                <a:cs typeface="Arial"/>
              </a:rPr>
              <a:t>”. </a:t>
            </a:r>
            <a:endParaRPr lang="pt-BR" sz="4000" dirty="0">
              <a:latin typeface="Arial"/>
              <a:cs typeface="Arial"/>
            </a:endParaRPr>
          </a:p>
          <a:p>
            <a:pPr algn="just">
              <a:lnSpc>
                <a:spcPct val="150000"/>
              </a:lnSpc>
            </a:pPr>
            <a:endParaRPr lang="pt-BR" sz="24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3" name="Agrupar 12">
            <a:extLst>
              <a:ext uri="{FF2B5EF4-FFF2-40B4-BE49-F238E27FC236}">
                <a16:creationId xmlns:a16="http://schemas.microsoft.com/office/drawing/2014/main" xmlns="" id="{093F9B10-433B-47C8-A787-E931FE93F8D5}"/>
              </a:ext>
            </a:extLst>
          </p:cNvPr>
          <p:cNvGrpSpPr/>
          <p:nvPr/>
        </p:nvGrpSpPr>
        <p:grpSpPr>
          <a:xfrm>
            <a:off x="12226066" y="12064531"/>
            <a:ext cx="5616462" cy="1219187"/>
            <a:chOff x="2058806" y="5195668"/>
            <a:chExt cx="15315827" cy="3324666"/>
          </a:xfrm>
        </p:grpSpPr>
        <p:grpSp>
          <p:nvGrpSpPr>
            <p:cNvPr id="14" name="Agrupar 13">
              <a:extLst>
                <a:ext uri="{FF2B5EF4-FFF2-40B4-BE49-F238E27FC236}">
                  <a16:creationId xmlns:a16="http://schemas.microsoft.com/office/drawing/2014/main" xmlns="" id="{B6B1A5FB-4ABA-489C-8090-BD5408EE674E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F5DFC197-AEF3-4784-8066-417571555AA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26" name="Imagem 25">
                <a:extLst>
                  <a:ext uri="{FF2B5EF4-FFF2-40B4-BE49-F238E27FC236}">
                    <a16:creationId xmlns:a16="http://schemas.microsoft.com/office/drawing/2014/main" xmlns="" id="{6506D654-D034-44CA-AEB1-96B1429978B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5" name="Imagem 14">
              <a:extLst>
                <a:ext uri="{FF2B5EF4-FFF2-40B4-BE49-F238E27FC236}">
                  <a16:creationId xmlns:a16="http://schemas.microsoft.com/office/drawing/2014/main" xmlns="" id="{95A6E3E2-EA0A-452A-82BF-9F3C67039564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27" name="Retângulo 26">
            <a:extLst>
              <a:ext uri="{FF2B5EF4-FFF2-40B4-BE49-F238E27FC236}">
                <a16:creationId xmlns:a16="http://schemas.microsoft.com/office/drawing/2014/main" xmlns="" id="{66715252-EC58-44A9-ACC8-30C311A19146}"/>
              </a:ext>
            </a:extLst>
          </p:cNvPr>
          <p:cNvSpPr/>
          <p:nvPr/>
        </p:nvSpPr>
        <p:spPr>
          <a:xfrm>
            <a:off x="0" y="0"/>
            <a:ext cx="18288000" cy="1717953"/>
          </a:xfrm>
          <a:prstGeom prst="rect">
            <a:avLst/>
          </a:prstGeom>
          <a:blipFill dpi="0" rotWithShape="1">
            <a:blip r:embed="rId7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28" name="CaixaDeTexto 27">
            <a:extLst>
              <a:ext uri="{FF2B5EF4-FFF2-40B4-BE49-F238E27FC236}">
                <a16:creationId xmlns:a16="http://schemas.microsoft.com/office/drawing/2014/main" xmlns="" id="{0DDD9BBE-DC59-4D3E-8515-D3C5A7C4D602}"/>
              </a:ext>
            </a:extLst>
          </p:cNvPr>
          <p:cNvSpPr txBox="1"/>
          <p:nvPr/>
        </p:nvSpPr>
        <p:spPr>
          <a:xfrm>
            <a:off x="648645" y="117263"/>
            <a:ext cx="16990712" cy="14157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600" b="1" spc="-112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OS BENEFÍCIOS DE TER FILHO</a:t>
            </a:r>
            <a:endParaRPr lang="pt-BR" sz="8600" b="1" spc="-112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4224412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6154730" y="0"/>
            <a:ext cx="5952354" cy="13716000"/>
          </a:xfrm>
          <a:prstGeom prst="rect">
            <a:avLst/>
          </a:prstGeom>
          <a:blipFill dpi="0" rotWithShape="1">
            <a:blip r:embed="rId3"/>
            <a:srcRect/>
            <a:tile tx="0" ty="0" sx="100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700">
              <a:solidFill>
                <a:srgbClr val="8E1538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6154730" cy="13716000"/>
          </a:xfrm>
          <a:solidFill>
            <a:schemeClr val="bg1">
              <a:lumMod val="95000"/>
            </a:schemeClr>
          </a:solidFill>
        </p:spPr>
      </p:sp>
      <p:sp>
        <p:nvSpPr>
          <p:cNvPr id="9" name="Picture Placeholder 2"/>
          <p:cNvSpPr>
            <a:spLocks noGrp="1"/>
          </p:cNvSpPr>
          <p:nvPr>
            <p:ph type="pic" sz="quarter" idx="12"/>
          </p:nvPr>
        </p:nvSpPr>
        <p:spPr>
          <a:xfrm>
            <a:off x="12107082" y="0"/>
            <a:ext cx="6154730" cy="13716000"/>
          </a:xfrm>
          <a:solidFill>
            <a:schemeClr val="bg1">
              <a:lumMod val="95000"/>
            </a:schemeClr>
          </a:solidFill>
        </p:spPr>
      </p:sp>
      <p:sp>
        <p:nvSpPr>
          <p:cNvPr id="14" name="TextBox 10"/>
          <p:cNvSpPr txBox="1"/>
          <p:nvPr/>
        </p:nvSpPr>
        <p:spPr>
          <a:xfrm>
            <a:off x="6474730" y="2689656"/>
            <a:ext cx="5026267" cy="74789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4000" b="1" dirty="0">
                <a:solidFill>
                  <a:schemeClr val="bg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 Para não finalizar</a:t>
            </a:r>
            <a:endParaRPr lang="pt-BR" sz="4000" dirty="0">
              <a:solidFill>
                <a:schemeClr val="bg1"/>
              </a:solidFill>
            </a:endParaRPr>
          </a:p>
          <a:p>
            <a:pPr fontAlgn="base"/>
            <a:endParaRPr lang="pt-BR" sz="4000" b="1" dirty="0" smtClean="0">
              <a:solidFill>
                <a:schemeClr val="bg1"/>
              </a:solidFill>
              <a:effectLst>
                <a:outerShdw blurRad="69850" dist="43180" dir="5400000" sx="0" sy="0">
                  <a:srgbClr val="000000">
                    <a:alpha val="65000"/>
                  </a:srgbClr>
                </a:outerShdw>
              </a:effectLst>
            </a:endParaRPr>
          </a:p>
          <a:p>
            <a:pPr fontAlgn="base"/>
            <a:r>
              <a:rPr lang="pt-BR" sz="4000" b="1" dirty="0" smtClean="0">
                <a:solidFill>
                  <a:schemeClr val="bg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Cada </a:t>
            </a:r>
            <a:r>
              <a:rPr lang="pt-BR" sz="4000" b="1" dirty="0">
                <a:solidFill>
                  <a:schemeClr val="bg1"/>
                </a:solidFill>
                <a:effectLst>
                  <a:outerShdw blurRad="69850" dist="43180" dir="5400000" sx="0" sy="0">
                    <a:srgbClr val="000000">
                      <a:alpha val="65000"/>
                    </a:srgbClr>
                  </a:outerShdw>
                </a:effectLst>
              </a:rPr>
              <a:t>casal deve buscar com seriedade, dentro do temor a Deus, e fora dos modismos mundanos, planejar sua maternidade e paternidade de modo que  alcancem bênçãos sem medidas vindas do Senhor.</a:t>
            </a:r>
            <a:endParaRPr lang="en-US" sz="4000" dirty="0">
              <a:solidFill>
                <a:schemeClr val="bg1"/>
              </a:solidFill>
            </a:endParaRPr>
          </a:p>
        </p:txBody>
      </p:sp>
      <p:grpSp>
        <p:nvGrpSpPr>
          <p:cNvPr id="11" name="Agrupar 10">
            <a:extLst>
              <a:ext uri="{FF2B5EF4-FFF2-40B4-BE49-F238E27FC236}">
                <a16:creationId xmlns:a16="http://schemas.microsoft.com/office/drawing/2014/main" xmlns="" id="{1B26E85E-F907-4BAD-A8B4-995B2D23BFB3}"/>
              </a:ext>
            </a:extLst>
          </p:cNvPr>
          <p:cNvGrpSpPr/>
          <p:nvPr/>
        </p:nvGrpSpPr>
        <p:grpSpPr>
          <a:xfrm>
            <a:off x="12376216" y="11921108"/>
            <a:ext cx="5616462" cy="1219187"/>
            <a:chOff x="2058806" y="5195668"/>
            <a:chExt cx="15315827" cy="3324666"/>
          </a:xfrm>
        </p:grpSpPr>
        <p:grpSp>
          <p:nvGrpSpPr>
            <p:cNvPr id="12" name="Agrupar 11">
              <a:extLst>
                <a:ext uri="{FF2B5EF4-FFF2-40B4-BE49-F238E27FC236}">
                  <a16:creationId xmlns:a16="http://schemas.microsoft.com/office/drawing/2014/main" xmlns="" id="{9AC7CA72-89C3-4386-B46B-184546EC7E56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7" name="Imagem 16">
                <a:extLst>
                  <a:ext uri="{FF2B5EF4-FFF2-40B4-BE49-F238E27FC236}">
                    <a16:creationId xmlns:a16="http://schemas.microsoft.com/office/drawing/2014/main" xmlns="" id="{C5E13C87-3FCF-4F29-A242-AC239573B2F3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18" name="Imagem 17">
                <a:extLst>
                  <a:ext uri="{FF2B5EF4-FFF2-40B4-BE49-F238E27FC236}">
                    <a16:creationId xmlns:a16="http://schemas.microsoft.com/office/drawing/2014/main" xmlns="" id="{18755084-7142-4545-9169-26FD154E2D6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6" name="Imagem 15">
              <a:extLst>
                <a:ext uri="{FF2B5EF4-FFF2-40B4-BE49-F238E27FC236}">
                  <a16:creationId xmlns:a16="http://schemas.microsoft.com/office/drawing/2014/main" xmlns="" id="{8FA3C56B-76EF-4AA8-8BF7-698F32225103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40393827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tângulo 6">
            <a:extLst>
              <a:ext uri="{FF2B5EF4-FFF2-40B4-BE49-F238E27FC236}">
                <a16:creationId xmlns:a16="http://schemas.microsoft.com/office/drawing/2014/main" xmlns="" id="{84E66476-2476-4E4C-8415-7758D1CB6FA8}"/>
              </a:ext>
            </a:extLst>
          </p:cNvPr>
          <p:cNvSpPr/>
          <p:nvPr/>
        </p:nvSpPr>
        <p:spPr>
          <a:xfrm>
            <a:off x="0" y="0"/>
            <a:ext cx="18288000" cy="13716000"/>
          </a:xfrm>
          <a:prstGeom prst="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>
            <a:extLst>
              <a:ext uri="{FF2B5EF4-FFF2-40B4-BE49-F238E27FC236}">
                <a16:creationId xmlns:a16="http://schemas.microsoft.com/office/drawing/2014/main" xmlns="" id="{15B99B78-7559-4764-879B-5F60E0DB2B05}"/>
              </a:ext>
            </a:extLst>
          </p:cNvPr>
          <p:cNvSpPr/>
          <p:nvPr/>
        </p:nvSpPr>
        <p:spPr>
          <a:xfrm>
            <a:off x="0" y="7737231"/>
            <a:ext cx="18288000" cy="3188379"/>
          </a:xfrm>
          <a:prstGeom prst="rect">
            <a:avLst/>
          </a:prstGeom>
          <a:solidFill>
            <a:srgbClr val="B56727">
              <a:alpha val="68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pt-BR"/>
          </a:p>
        </p:txBody>
      </p:sp>
      <p:grpSp>
        <p:nvGrpSpPr>
          <p:cNvPr id="10" name="Agrupar 9">
            <a:extLst>
              <a:ext uri="{FF2B5EF4-FFF2-40B4-BE49-F238E27FC236}">
                <a16:creationId xmlns:a16="http://schemas.microsoft.com/office/drawing/2014/main" xmlns="" id="{233E8517-936E-4FAD-AA9C-879C453AED52}"/>
              </a:ext>
            </a:extLst>
          </p:cNvPr>
          <p:cNvGrpSpPr/>
          <p:nvPr/>
        </p:nvGrpSpPr>
        <p:grpSpPr>
          <a:xfrm>
            <a:off x="3724253" y="8171171"/>
            <a:ext cx="10622832" cy="2305939"/>
            <a:chOff x="2058806" y="5195668"/>
            <a:chExt cx="15315827" cy="3324666"/>
          </a:xfrm>
        </p:grpSpPr>
        <p:grpSp>
          <p:nvGrpSpPr>
            <p:cNvPr id="11" name="Agrupar 10">
              <a:extLst>
                <a:ext uri="{FF2B5EF4-FFF2-40B4-BE49-F238E27FC236}">
                  <a16:creationId xmlns:a16="http://schemas.microsoft.com/office/drawing/2014/main" xmlns="" id="{89A723FA-92C8-454A-B14A-9E82B8F425BB}"/>
                </a:ext>
              </a:extLst>
            </p:cNvPr>
            <p:cNvGrpSpPr/>
            <p:nvPr/>
          </p:nvGrpSpPr>
          <p:grpSpPr>
            <a:xfrm>
              <a:off x="7655266" y="5195668"/>
              <a:ext cx="9719367" cy="3324666"/>
              <a:chOff x="7930850" y="3391317"/>
              <a:chExt cx="12960844" cy="4433466"/>
            </a:xfrm>
          </p:grpSpPr>
          <p:pic>
            <p:nvPicPr>
              <p:cNvPr id="13" name="Imagem 12">
                <a:extLst>
                  <a:ext uri="{FF2B5EF4-FFF2-40B4-BE49-F238E27FC236}">
                    <a16:creationId xmlns:a16="http://schemas.microsoft.com/office/drawing/2014/main" xmlns="" id="{F9481096-887C-4BA7-A10C-125B964D205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1906272" y="3391317"/>
                <a:ext cx="8985422" cy="4433466"/>
              </a:xfrm>
              <a:prstGeom prst="rect">
                <a:avLst/>
              </a:prstGeom>
            </p:spPr>
          </p:pic>
          <p:pic>
            <p:nvPicPr>
              <p:cNvPr id="14" name="Imagem 13">
                <a:extLst>
                  <a:ext uri="{FF2B5EF4-FFF2-40B4-BE49-F238E27FC236}">
                    <a16:creationId xmlns:a16="http://schemas.microsoft.com/office/drawing/2014/main" xmlns="" id="{102CF15E-35F3-4BF6-A85E-2953CA5B1AAD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7930850" y="3391317"/>
                <a:ext cx="3137349" cy="4433466"/>
              </a:xfrm>
              <a:prstGeom prst="rect">
                <a:avLst/>
              </a:prstGeom>
            </p:spPr>
          </p:pic>
        </p:grpSp>
        <p:pic>
          <p:nvPicPr>
            <p:cNvPr id="12" name="Imagem 11">
              <a:extLst>
                <a:ext uri="{FF2B5EF4-FFF2-40B4-BE49-F238E27FC236}">
                  <a16:creationId xmlns:a16="http://schemas.microsoft.com/office/drawing/2014/main" xmlns="" id="{F9DB6B96-ED63-43D9-B221-5D56B8179A5F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2058806" y="5586775"/>
              <a:ext cx="4967987" cy="2542450"/>
            </a:xfrm>
            <a:prstGeom prst="rect">
              <a:avLst/>
            </a:prstGeom>
          </p:spPr>
        </p:pic>
      </p:grpSp>
      <p:sp>
        <p:nvSpPr>
          <p:cNvPr id="9" name="CaixaDeTexto 8"/>
          <p:cNvSpPr txBox="1"/>
          <p:nvPr/>
        </p:nvSpPr>
        <p:spPr>
          <a:xfrm>
            <a:off x="2216351" y="1818008"/>
            <a:ext cx="13977906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8800" dirty="0" smtClean="0">
                <a:solidFill>
                  <a:srgbClr val="FFFFFF"/>
                </a:solidFill>
              </a:rPr>
              <a:t>           </a:t>
            </a:r>
            <a:r>
              <a:rPr lang="pt-BR" sz="9600" dirty="0" smtClean="0">
                <a:solidFill>
                  <a:srgbClr val="FFFFFF"/>
                </a:solidFill>
              </a:rPr>
              <a:t>Próxima </a:t>
            </a:r>
            <a:r>
              <a:rPr lang="pt-BR" sz="9600" dirty="0">
                <a:solidFill>
                  <a:srgbClr val="FFFFFF"/>
                </a:solidFill>
              </a:rPr>
              <a:t>aula: </a:t>
            </a:r>
            <a:endParaRPr lang="pt-BR" sz="9600" dirty="0" smtClean="0">
              <a:solidFill>
                <a:srgbClr val="FFFFFF"/>
              </a:solidFill>
            </a:endParaRPr>
          </a:p>
          <a:p>
            <a:r>
              <a:rPr lang="pt-BR" sz="9600" dirty="0" smtClean="0">
                <a:solidFill>
                  <a:srgbClr val="FFFFFF"/>
                </a:solidFill>
              </a:rPr>
              <a:t>A </a:t>
            </a:r>
            <a:r>
              <a:rPr lang="pt-BR" sz="9600" dirty="0">
                <a:solidFill>
                  <a:srgbClr val="FFFFFF"/>
                </a:solidFill>
              </a:rPr>
              <a:t>teologia da </a:t>
            </a:r>
            <a:r>
              <a:rPr lang="pt-BR" sz="9600" dirty="0" smtClean="0">
                <a:solidFill>
                  <a:srgbClr val="FFFFFF"/>
                </a:solidFill>
              </a:rPr>
              <a:t>Paternidade</a:t>
            </a:r>
          </a:p>
          <a:p>
            <a:r>
              <a:rPr lang="pt-BR" sz="9600" dirty="0" smtClean="0">
                <a:solidFill>
                  <a:srgbClr val="FFFFFF"/>
                </a:solidFill>
              </a:rPr>
              <a:t>          </a:t>
            </a:r>
          </a:p>
          <a:p>
            <a:r>
              <a:rPr lang="pt-BR" sz="9600" dirty="0">
                <a:solidFill>
                  <a:srgbClr val="FFFFFF"/>
                </a:solidFill>
              </a:rPr>
              <a:t> </a:t>
            </a:r>
            <a:r>
              <a:rPr lang="pt-BR" sz="9600" dirty="0" smtClean="0">
                <a:solidFill>
                  <a:srgbClr val="FFFFFF"/>
                </a:solidFill>
              </a:rPr>
              <a:t>           Bom </a:t>
            </a:r>
            <a:r>
              <a:rPr lang="pt-BR" sz="9600" dirty="0">
                <a:solidFill>
                  <a:srgbClr val="FFFFFF"/>
                </a:solidFill>
              </a:rPr>
              <a:t>domingo!</a:t>
            </a:r>
            <a:r>
              <a:rPr lang="pt-BR" sz="9600" dirty="0" smtClean="0">
                <a:solidFill>
                  <a:srgbClr val="FFFFFF"/>
                </a:solidFill>
              </a:rPr>
              <a:t>                                </a:t>
            </a:r>
            <a:endParaRPr lang="en-US" sz="9600" dirty="0">
              <a:solidFill>
                <a:srgbClr val="FFFFFF"/>
              </a:solidFill>
            </a:endParaRPr>
          </a:p>
        </p:txBody>
      </p:sp>
      <p:sp>
        <p:nvSpPr>
          <p:cNvPr id="22" name="CaixaDeTexto 21"/>
          <p:cNvSpPr txBox="1"/>
          <p:nvPr/>
        </p:nvSpPr>
        <p:spPr>
          <a:xfrm>
            <a:off x="6243143" y="11359550"/>
            <a:ext cx="5585053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t-BR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email@professor.com.br</a:t>
            </a:r>
          </a:p>
        </p:txBody>
      </p:sp>
    </p:spTree>
    <p:extLst>
      <p:ext uri="{BB962C8B-B14F-4D97-AF65-F5344CB8AC3E}">
        <p14:creationId xmlns:p14="http://schemas.microsoft.com/office/powerpoint/2010/main" val="4053020751"/>
      </p:ext>
    </p:extLst>
  </p:cSld>
  <p:clrMapOvr>
    <a:masterClrMapping/>
  </p:clrMapOvr>
  <p:transition xmlns:p14="http://schemas.microsoft.com/office/powerpoint/2010/main"/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g"/></Relationships>
</file>

<file path=ppt/theme/theme1.xml><?xml version="1.0" encoding="utf-8"?>
<a:theme xmlns:a="http://schemas.openxmlformats.org/drawingml/2006/main" name="Office Theme">
  <a:themeElements>
    <a:clrScheme name="Tema do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o 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o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/>
          <a:srcRect/>
          <a:tile tx="0" ty="0" sx="100000" sy="100000" flip="none" algn="tl"/>
        </a:blip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12149</TotalTime>
  <Words>1519</Words>
  <Application>Microsoft Macintosh PowerPoint</Application>
  <PresentationFormat>Custom</PresentationFormat>
  <Paragraphs>177</Paragraphs>
  <Slides>12</Slides>
  <Notes>9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Modelo EBD IPN 2018</dc:title>
  <dc:creator>Igreja Presbiteriana Nacional</dc:creator>
  <cp:lastModifiedBy>Douglas Brasileiro</cp:lastModifiedBy>
  <cp:revision>116</cp:revision>
  <dcterms:created xsi:type="dcterms:W3CDTF">2016-03-02T16:16:57Z</dcterms:created>
  <dcterms:modified xsi:type="dcterms:W3CDTF">2018-08-18T01:04:48Z</dcterms:modified>
</cp:coreProperties>
</file>