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86" r:id="rId3"/>
    <p:sldId id="306" r:id="rId4"/>
    <p:sldId id="296" r:id="rId5"/>
    <p:sldId id="288" r:id="rId6"/>
    <p:sldId id="275" r:id="rId7"/>
    <p:sldId id="294" r:id="rId8"/>
    <p:sldId id="299" r:id="rId9"/>
    <p:sldId id="302" r:id="rId10"/>
    <p:sldId id="297" r:id="rId11"/>
    <p:sldId id="298" r:id="rId12"/>
    <p:sldId id="300" r:id="rId13"/>
    <p:sldId id="304" r:id="rId14"/>
    <p:sldId id="303" r:id="rId15"/>
    <p:sldId id="305" r:id="rId16"/>
    <p:sldId id="308" r:id="rId17"/>
    <p:sldId id="278" r:id="rId18"/>
    <p:sldId id="260" r:id="rId19"/>
    <p:sldId id="292" r:id="rId20"/>
    <p:sldId id="257" r:id="rId21"/>
    <p:sldId id="258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BFE4E4-E0BE-4887-9F21-C08074CF710B}" v="81" dt="2024-05-19T01:11:06.3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83859" autoAdjust="0"/>
  </p:normalViewPr>
  <p:slideViewPr>
    <p:cSldViewPr snapToGrid="0">
      <p:cViewPr varScale="1">
        <p:scale>
          <a:sx n="55" d="100"/>
          <a:sy n="55" d="100"/>
        </p:scale>
        <p:origin x="1170" y="66"/>
      </p:cViewPr>
      <p:guideLst/>
    </p:cSldViewPr>
  </p:slideViewPr>
  <p:notesTextViewPr>
    <p:cViewPr>
      <p:scale>
        <a:sx n="1" d="1"/>
        <a:sy n="1" d="1"/>
      </p:scale>
      <p:origin x="0" y="-156"/>
    </p:cViewPr>
  </p:notesTextViewPr>
  <p:sorterViewPr>
    <p:cViewPr>
      <p:scale>
        <a:sx n="100" d="100"/>
        <a:sy n="100" d="100"/>
      </p:scale>
      <p:origin x="0" y="-24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é Buarque" userId="b3693939048b7a5b" providerId="LiveId" clId="{80CAA1D0-B061-4B92-B711-66E5253CD155}"/>
    <pc:docChg chg="custSel addSld delSld modSld">
      <pc:chgData name="André Buarque" userId="b3693939048b7a5b" providerId="LiveId" clId="{80CAA1D0-B061-4B92-B711-66E5253CD155}" dt="2024-04-15T14:12:29.234" v="10" actId="207"/>
      <pc:docMkLst>
        <pc:docMk/>
      </pc:docMkLst>
      <pc:sldChg chg="del">
        <pc:chgData name="André Buarque" userId="b3693939048b7a5b" providerId="LiveId" clId="{80CAA1D0-B061-4B92-B711-66E5253CD155}" dt="2024-04-15T14:11:51.127" v="9" actId="47"/>
        <pc:sldMkLst>
          <pc:docMk/>
          <pc:sldMk cId="0" sldId="267"/>
        </pc:sldMkLst>
      </pc:sldChg>
      <pc:sldChg chg="addSp modSp mod">
        <pc:chgData name="André Buarque" userId="b3693939048b7a5b" providerId="LiveId" clId="{80CAA1D0-B061-4B92-B711-66E5253CD155}" dt="2024-04-15T14:10:34.094" v="7" actId="1076"/>
        <pc:sldMkLst>
          <pc:docMk/>
          <pc:sldMk cId="3062946084" sldId="292"/>
        </pc:sldMkLst>
        <pc:picChg chg="add mod">
          <ac:chgData name="André Buarque" userId="b3693939048b7a5b" providerId="LiveId" clId="{80CAA1D0-B061-4B92-B711-66E5253CD155}" dt="2024-04-15T14:10:34.094" v="7" actId="1076"/>
          <ac:picMkLst>
            <pc:docMk/>
            <pc:sldMk cId="3062946084" sldId="292"/>
            <ac:picMk id="2" creationId="{4D03ECC6-64C5-C959-D3B2-58AB98A198AC}"/>
          </ac:picMkLst>
        </pc:picChg>
      </pc:sldChg>
      <pc:sldChg chg="modSp add mod">
        <pc:chgData name="André Buarque" userId="b3693939048b7a5b" providerId="LiveId" clId="{80CAA1D0-B061-4B92-B711-66E5253CD155}" dt="2024-04-15T14:12:29.234" v="10" actId="207"/>
        <pc:sldMkLst>
          <pc:docMk/>
          <pc:sldMk cId="0" sldId="306"/>
        </pc:sldMkLst>
        <pc:graphicFrameChg chg="modGraphic">
          <ac:chgData name="André Buarque" userId="b3693939048b7a5b" providerId="LiveId" clId="{80CAA1D0-B061-4B92-B711-66E5253CD155}" dt="2024-04-15T14:12:29.234" v="10" actId="207"/>
          <ac:graphicFrameMkLst>
            <pc:docMk/>
            <pc:sldMk cId="0" sldId="306"/>
            <ac:graphicFrameMk id="3" creationId="{B130E063-DFC2-A5C9-199F-A1806ACBC09D}"/>
          </ac:graphicFrameMkLst>
        </pc:graphicFrameChg>
      </pc:sldChg>
      <pc:sldChg chg="delSp new del mod">
        <pc:chgData name="André Buarque" userId="b3693939048b7a5b" providerId="LiveId" clId="{80CAA1D0-B061-4B92-B711-66E5253CD155}" dt="2024-04-15T14:08:23.634" v="5" actId="47"/>
        <pc:sldMkLst>
          <pc:docMk/>
          <pc:sldMk cId="1563142274" sldId="306"/>
        </pc:sldMkLst>
        <pc:spChg chg="del">
          <ac:chgData name="André Buarque" userId="b3693939048b7a5b" providerId="LiveId" clId="{80CAA1D0-B061-4B92-B711-66E5253CD155}" dt="2024-04-15T14:07:50.964" v="1" actId="478"/>
          <ac:spMkLst>
            <pc:docMk/>
            <pc:sldMk cId="1563142274" sldId="306"/>
            <ac:spMk id="2" creationId="{91E4D4A1-0038-8B64-455A-40E2D5CF166D}"/>
          </ac:spMkLst>
        </pc:spChg>
        <pc:spChg chg="del">
          <ac:chgData name="André Buarque" userId="b3693939048b7a5b" providerId="LiveId" clId="{80CAA1D0-B061-4B92-B711-66E5253CD155}" dt="2024-04-15T14:07:53.557" v="2" actId="478"/>
          <ac:spMkLst>
            <pc:docMk/>
            <pc:sldMk cId="1563142274" sldId="306"/>
            <ac:spMk id="3" creationId="{C36A4E5A-C34A-1EB5-0FC4-AAE5E57A9E72}"/>
          </ac:spMkLst>
        </pc:spChg>
      </pc:sldChg>
      <pc:sldChg chg="add del">
        <pc:chgData name="André Buarque" userId="b3693939048b7a5b" providerId="LiveId" clId="{80CAA1D0-B061-4B92-B711-66E5253CD155}" dt="2024-04-15T14:08:20.040" v="4"/>
        <pc:sldMkLst>
          <pc:docMk/>
          <pc:sldMk cId="863030527" sldId="413"/>
        </pc:sldMkLst>
      </pc:sldChg>
    </pc:docChg>
  </pc:docChgLst>
  <pc:docChgLst>
    <pc:chgData name="André Buarque" userId="b3693939048b7a5b" providerId="LiveId" clId="{C8BFE4E4-E0BE-4887-9F21-C08074CF710B}"/>
    <pc:docChg chg="custSel addSld delSld modSld sldOrd">
      <pc:chgData name="André Buarque" userId="b3693939048b7a5b" providerId="LiveId" clId="{C8BFE4E4-E0BE-4887-9F21-C08074CF710B}" dt="2024-05-19T01:27:34.543" v="3094" actId="20577"/>
      <pc:docMkLst>
        <pc:docMk/>
      </pc:docMkLst>
      <pc:sldChg chg="modSp">
        <pc:chgData name="André Buarque" userId="b3693939048b7a5b" providerId="LiveId" clId="{C8BFE4E4-E0BE-4887-9F21-C08074CF710B}" dt="2024-05-17T19:24:40.752" v="2725" actId="113"/>
        <pc:sldMkLst>
          <pc:docMk/>
          <pc:sldMk cId="92869818" sldId="260"/>
        </pc:sldMkLst>
        <pc:spChg chg="mod">
          <ac:chgData name="André Buarque" userId="b3693939048b7a5b" providerId="LiveId" clId="{C8BFE4E4-E0BE-4887-9F21-C08074CF710B}" dt="2024-05-17T19:24:01.599" v="2722" actId="113"/>
          <ac:spMkLst>
            <pc:docMk/>
            <pc:sldMk cId="92869818" sldId="260"/>
            <ac:spMk id="2" creationId="{A11678AD-7769-18A3-67F3-9BCFC18E47AB}"/>
          </ac:spMkLst>
        </pc:spChg>
        <pc:spChg chg="mod">
          <ac:chgData name="André Buarque" userId="b3693939048b7a5b" providerId="LiveId" clId="{C8BFE4E4-E0BE-4887-9F21-C08074CF710B}" dt="2024-05-17T19:24:40.752" v="2725" actId="113"/>
          <ac:spMkLst>
            <pc:docMk/>
            <pc:sldMk cId="92869818" sldId="260"/>
            <ac:spMk id="7" creationId="{B638F006-EF75-542D-C4A5-AE654B2E8A69}"/>
          </ac:spMkLst>
        </pc:spChg>
      </pc:sldChg>
      <pc:sldChg chg="addSp modSp mod modAnim">
        <pc:chgData name="André Buarque" userId="b3693939048b7a5b" providerId="LiveId" clId="{C8BFE4E4-E0BE-4887-9F21-C08074CF710B}" dt="2024-05-17T17:47:56.494" v="1588" actId="14100"/>
        <pc:sldMkLst>
          <pc:docMk/>
          <pc:sldMk cId="3560951636" sldId="275"/>
        </pc:sldMkLst>
        <pc:spChg chg="add mod">
          <ac:chgData name="André Buarque" userId="b3693939048b7a5b" providerId="LiveId" clId="{C8BFE4E4-E0BE-4887-9F21-C08074CF710B}" dt="2024-05-17T17:46:41.375" v="1584" actId="1038"/>
          <ac:spMkLst>
            <pc:docMk/>
            <pc:sldMk cId="3560951636" sldId="275"/>
            <ac:spMk id="9" creationId="{8933653D-2F81-0C25-EEBC-FF5F5741465E}"/>
          </ac:spMkLst>
        </pc:spChg>
        <pc:spChg chg="mod">
          <ac:chgData name="André Buarque" userId="b3693939048b7a5b" providerId="LiveId" clId="{C8BFE4E4-E0BE-4887-9F21-C08074CF710B}" dt="2024-05-17T17:47:56.494" v="1588" actId="14100"/>
          <ac:spMkLst>
            <pc:docMk/>
            <pc:sldMk cId="3560951636" sldId="275"/>
            <ac:spMk id="16" creationId="{5BB19F14-228D-F377-354E-5EA3102C9AD6}"/>
          </ac:spMkLst>
        </pc:spChg>
        <pc:spChg chg="mod">
          <ac:chgData name="André Buarque" userId="b3693939048b7a5b" providerId="LiveId" clId="{C8BFE4E4-E0BE-4887-9F21-C08074CF710B}" dt="2024-05-17T17:47:56.494" v="1588" actId="14100"/>
          <ac:spMkLst>
            <pc:docMk/>
            <pc:sldMk cId="3560951636" sldId="275"/>
            <ac:spMk id="17" creationId="{298BA613-C01D-7147-4C66-2E5F8868F949}"/>
          </ac:spMkLst>
        </pc:spChg>
        <pc:spChg chg="mod">
          <ac:chgData name="André Buarque" userId="b3693939048b7a5b" providerId="LiveId" clId="{C8BFE4E4-E0BE-4887-9F21-C08074CF710B}" dt="2024-05-17T17:47:56.494" v="1588" actId="14100"/>
          <ac:spMkLst>
            <pc:docMk/>
            <pc:sldMk cId="3560951636" sldId="275"/>
            <ac:spMk id="1034" creationId="{71AFAEE6-A523-6E5A-E4FE-2D03E25F0760}"/>
          </ac:spMkLst>
        </pc:spChg>
        <pc:spChg chg="mod">
          <ac:chgData name="André Buarque" userId="b3693939048b7a5b" providerId="LiveId" clId="{C8BFE4E4-E0BE-4887-9F21-C08074CF710B}" dt="2024-05-17T17:47:56.494" v="1588" actId="14100"/>
          <ac:spMkLst>
            <pc:docMk/>
            <pc:sldMk cId="3560951636" sldId="275"/>
            <ac:spMk id="1035" creationId="{29D519B6-CE14-0F1E-D9D9-03CC3C214838}"/>
          </ac:spMkLst>
        </pc:spChg>
        <pc:grpChg chg="mod">
          <ac:chgData name="André Buarque" userId="b3693939048b7a5b" providerId="LiveId" clId="{C8BFE4E4-E0BE-4887-9F21-C08074CF710B}" dt="2024-05-17T17:47:56.494" v="1588" actId="14100"/>
          <ac:grpSpMkLst>
            <pc:docMk/>
            <pc:sldMk cId="3560951636" sldId="275"/>
            <ac:grpSpMk id="1048" creationId="{3A4B21B6-CB97-63B5-87CF-536AA85401AB}"/>
          </ac:grpSpMkLst>
        </pc:grpChg>
        <pc:picChg chg="mod">
          <ac:chgData name="André Buarque" userId="b3693939048b7a5b" providerId="LiveId" clId="{C8BFE4E4-E0BE-4887-9F21-C08074CF710B}" dt="2024-05-17T17:47:56.494" v="1588" actId="14100"/>
          <ac:picMkLst>
            <pc:docMk/>
            <pc:sldMk cId="3560951636" sldId="275"/>
            <ac:picMk id="1031" creationId="{45DD2B9E-98E5-0C09-E092-E9D0648B5DFE}"/>
          </ac:picMkLst>
        </pc:picChg>
        <pc:picChg chg="mod">
          <ac:chgData name="André Buarque" userId="b3693939048b7a5b" providerId="LiveId" clId="{C8BFE4E4-E0BE-4887-9F21-C08074CF710B}" dt="2024-05-17T17:47:56.494" v="1588" actId="14100"/>
          <ac:picMkLst>
            <pc:docMk/>
            <pc:sldMk cId="3560951636" sldId="275"/>
            <ac:picMk id="1036" creationId="{1F6958FB-0FC5-367D-F1A9-05A3C6C8209E}"/>
          </ac:picMkLst>
        </pc:picChg>
      </pc:sldChg>
      <pc:sldChg chg="addSp delSp modSp mod modAnim">
        <pc:chgData name="André Buarque" userId="b3693939048b7a5b" providerId="LiveId" clId="{C8BFE4E4-E0BE-4887-9F21-C08074CF710B}" dt="2024-05-14T00:42:42.668" v="14" actId="478"/>
        <pc:sldMkLst>
          <pc:docMk/>
          <pc:sldMk cId="3796129169" sldId="294"/>
        </pc:sldMkLst>
        <pc:spChg chg="add del mod">
          <ac:chgData name="André Buarque" userId="b3693939048b7a5b" providerId="LiveId" clId="{C8BFE4E4-E0BE-4887-9F21-C08074CF710B}" dt="2024-05-14T00:42:42.668" v="14" actId="478"/>
          <ac:spMkLst>
            <pc:docMk/>
            <pc:sldMk cId="3796129169" sldId="294"/>
            <ac:spMk id="4" creationId="{071B2810-7BE7-7F12-9750-ADE490A894A2}"/>
          </ac:spMkLst>
        </pc:spChg>
        <pc:spChg chg="add">
          <ac:chgData name="André Buarque" userId="b3693939048b7a5b" providerId="LiveId" clId="{C8BFE4E4-E0BE-4887-9F21-C08074CF710B}" dt="2024-05-14T00:42:12.561" v="12"/>
          <ac:spMkLst>
            <pc:docMk/>
            <pc:sldMk cId="3796129169" sldId="294"/>
            <ac:spMk id="7" creationId="{21DFE396-096D-5B83-779C-1E968B7D0AD1}"/>
          </ac:spMkLst>
        </pc:spChg>
        <pc:spChg chg="add">
          <ac:chgData name="André Buarque" userId="b3693939048b7a5b" providerId="LiveId" clId="{C8BFE4E4-E0BE-4887-9F21-C08074CF710B}" dt="2024-05-14T00:42:12.561" v="12"/>
          <ac:spMkLst>
            <pc:docMk/>
            <pc:sldMk cId="3796129169" sldId="294"/>
            <ac:spMk id="8" creationId="{96DA892D-A943-D969-07D3-A9EDD2DAFE38}"/>
          </ac:spMkLst>
        </pc:spChg>
        <pc:picChg chg="mod">
          <ac:chgData name="André Buarque" userId="b3693939048b7a5b" providerId="LiveId" clId="{C8BFE4E4-E0BE-4887-9F21-C08074CF710B}" dt="2024-05-14T00:33:46.945" v="2" actId="1076"/>
          <ac:picMkLst>
            <pc:docMk/>
            <pc:sldMk cId="3796129169" sldId="294"/>
            <ac:picMk id="5124" creationId="{A921EA1F-934B-A438-077D-2C874AD08ED5}"/>
          </ac:picMkLst>
        </pc:picChg>
      </pc:sldChg>
      <pc:sldChg chg="modNotesTx">
        <pc:chgData name="André Buarque" userId="b3693939048b7a5b" providerId="LiveId" clId="{C8BFE4E4-E0BE-4887-9F21-C08074CF710B}" dt="2024-05-18T22:09:28.306" v="2784" actId="20577"/>
        <pc:sldMkLst>
          <pc:docMk/>
          <pc:sldMk cId="464581979" sldId="296"/>
        </pc:sldMkLst>
      </pc:sldChg>
      <pc:sldChg chg="addSp modSp mod modNotesTx">
        <pc:chgData name="André Buarque" userId="b3693939048b7a5b" providerId="LiveId" clId="{C8BFE4E4-E0BE-4887-9F21-C08074CF710B}" dt="2024-05-19T01:15:31.088" v="2960" actId="20577"/>
        <pc:sldMkLst>
          <pc:docMk/>
          <pc:sldMk cId="347839373" sldId="298"/>
        </pc:sldMkLst>
        <pc:spChg chg="add mod">
          <ac:chgData name="André Buarque" userId="b3693939048b7a5b" providerId="LiveId" clId="{C8BFE4E4-E0BE-4887-9F21-C08074CF710B}" dt="2024-05-14T01:27:53.934" v="627" actId="207"/>
          <ac:spMkLst>
            <pc:docMk/>
            <pc:sldMk cId="347839373" sldId="298"/>
            <ac:spMk id="2" creationId="{E8BA98C8-0E1B-2BD2-51B6-491EC8D433FE}"/>
          </ac:spMkLst>
        </pc:spChg>
        <pc:spChg chg="mod">
          <ac:chgData name="André Buarque" userId="b3693939048b7a5b" providerId="LiveId" clId="{C8BFE4E4-E0BE-4887-9F21-C08074CF710B}" dt="2024-05-14T01:24:21.396" v="615" actId="20577"/>
          <ac:spMkLst>
            <pc:docMk/>
            <pc:sldMk cId="347839373" sldId="298"/>
            <ac:spMk id="8" creationId="{AB7AE0CF-6143-F957-0C78-0ACE2DC9061A}"/>
          </ac:spMkLst>
        </pc:spChg>
      </pc:sldChg>
      <pc:sldChg chg="addSp delSp modSp mod modNotesTx">
        <pc:chgData name="André Buarque" userId="b3693939048b7a5b" providerId="LiveId" clId="{C8BFE4E4-E0BE-4887-9F21-C08074CF710B}" dt="2024-05-19T01:06:02.711" v="2785" actId="207"/>
        <pc:sldMkLst>
          <pc:docMk/>
          <pc:sldMk cId="1885613292" sldId="299"/>
        </pc:sldMkLst>
        <pc:spChg chg="mod">
          <ac:chgData name="André Buarque" userId="b3693939048b7a5b" providerId="LiveId" clId="{C8BFE4E4-E0BE-4887-9F21-C08074CF710B}" dt="2024-05-14T01:20:00.121" v="591" actId="1035"/>
          <ac:spMkLst>
            <pc:docMk/>
            <pc:sldMk cId="1885613292" sldId="299"/>
            <ac:spMk id="5" creationId="{F054AA4C-3B69-2718-D5FF-A7F88DE8ABFD}"/>
          </ac:spMkLst>
        </pc:spChg>
        <pc:spChg chg="add del">
          <ac:chgData name="André Buarque" userId="b3693939048b7a5b" providerId="LiveId" clId="{C8BFE4E4-E0BE-4887-9F21-C08074CF710B}" dt="2024-05-14T00:39:44.410" v="11" actId="478"/>
          <ac:spMkLst>
            <pc:docMk/>
            <pc:sldMk cId="1885613292" sldId="299"/>
            <ac:spMk id="7" creationId="{71EE2842-3DD4-EFC1-A635-3A5D6397FFC1}"/>
          </ac:spMkLst>
        </pc:spChg>
        <pc:spChg chg="mod">
          <ac:chgData name="André Buarque" userId="b3693939048b7a5b" providerId="LiveId" clId="{C8BFE4E4-E0BE-4887-9F21-C08074CF710B}" dt="2024-05-19T01:06:02.711" v="2785" actId="207"/>
          <ac:spMkLst>
            <pc:docMk/>
            <pc:sldMk cId="1885613292" sldId="299"/>
            <ac:spMk id="26" creationId="{2017614F-FC17-4D97-6691-4AA257D84891}"/>
          </ac:spMkLst>
        </pc:spChg>
        <pc:picChg chg="add del">
          <ac:chgData name="André Buarque" userId="b3693939048b7a5b" providerId="LiveId" clId="{C8BFE4E4-E0BE-4887-9F21-C08074CF710B}" dt="2024-05-14T00:39:44.410" v="11" actId="478"/>
          <ac:picMkLst>
            <pc:docMk/>
            <pc:sldMk cId="1885613292" sldId="299"/>
            <ac:picMk id="4" creationId="{2563F4DD-0A29-8C18-0BFF-41898E1FE5D6}"/>
          </ac:picMkLst>
        </pc:picChg>
      </pc:sldChg>
      <pc:sldChg chg="delSp modSp mod modAnim">
        <pc:chgData name="André Buarque" userId="b3693939048b7a5b" providerId="LiveId" clId="{C8BFE4E4-E0BE-4887-9F21-C08074CF710B}" dt="2024-05-17T17:55:23.591" v="1601" actId="14100"/>
        <pc:sldMkLst>
          <pc:docMk/>
          <pc:sldMk cId="1249022588" sldId="300"/>
        </pc:sldMkLst>
        <pc:spChg chg="mod">
          <ac:chgData name="André Buarque" userId="b3693939048b7a5b" providerId="LiveId" clId="{C8BFE4E4-E0BE-4887-9F21-C08074CF710B}" dt="2024-05-17T17:55:23.591" v="1601" actId="14100"/>
          <ac:spMkLst>
            <pc:docMk/>
            <pc:sldMk cId="1249022588" sldId="300"/>
            <ac:spMk id="6" creationId="{269CAD4F-416F-7D23-FA99-C057C9F1757E}"/>
          </ac:spMkLst>
        </pc:spChg>
        <pc:picChg chg="del">
          <ac:chgData name="André Buarque" userId="b3693939048b7a5b" providerId="LiveId" clId="{C8BFE4E4-E0BE-4887-9F21-C08074CF710B}" dt="2024-05-14T01:25:46.943" v="618" actId="478"/>
          <ac:picMkLst>
            <pc:docMk/>
            <pc:sldMk cId="1249022588" sldId="300"/>
            <ac:picMk id="1026" creationId="{D616EB5A-365F-8165-E25A-50FBAFE8B394}"/>
          </ac:picMkLst>
        </pc:picChg>
        <pc:picChg chg="mod">
          <ac:chgData name="André Buarque" userId="b3693939048b7a5b" providerId="LiveId" clId="{C8BFE4E4-E0BE-4887-9F21-C08074CF710B}" dt="2024-05-14T01:25:58.676" v="620" actId="1076"/>
          <ac:picMkLst>
            <pc:docMk/>
            <pc:sldMk cId="1249022588" sldId="300"/>
            <ac:picMk id="6148" creationId="{C1E94FD4-34D4-348D-09B7-81FF555E398B}"/>
          </ac:picMkLst>
        </pc:picChg>
      </pc:sldChg>
      <pc:sldChg chg="addSp delSp modSp mod modNotesTx">
        <pc:chgData name="André Buarque" userId="b3693939048b7a5b" providerId="LiveId" clId="{C8BFE4E4-E0BE-4887-9F21-C08074CF710B}" dt="2024-05-17T19:20:49.505" v="2715" actId="1076"/>
        <pc:sldMkLst>
          <pc:docMk/>
          <pc:sldMk cId="3366336355" sldId="303"/>
        </pc:sldMkLst>
        <pc:spChg chg="mod">
          <ac:chgData name="André Buarque" userId="b3693939048b7a5b" providerId="LiveId" clId="{C8BFE4E4-E0BE-4887-9F21-C08074CF710B}" dt="2024-05-17T19:02:43.481" v="2681" actId="20577"/>
          <ac:spMkLst>
            <pc:docMk/>
            <pc:sldMk cId="3366336355" sldId="303"/>
            <ac:spMk id="9" creationId="{A835ABE0-0DD6-103A-5B9B-B0D1B6653C23}"/>
          </ac:spMkLst>
        </pc:spChg>
        <pc:spChg chg="mod">
          <ac:chgData name="André Buarque" userId="b3693939048b7a5b" providerId="LiveId" clId="{C8BFE4E4-E0BE-4887-9F21-C08074CF710B}" dt="2024-05-17T19:20:49.505" v="2715" actId="1076"/>
          <ac:spMkLst>
            <pc:docMk/>
            <pc:sldMk cId="3366336355" sldId="303"/>
            <ac:spMk id="11" creationId="{A57AF93B-A108-FE2B-8981-D776550CE974}"/>
          </ac:spMkLst>
        </pc:spChg>
        <pc:picChg chg="add mod modCrop">
          <ac:chgData name="André Buarque" userId="b3693939048b7a5b" providerId="LiveId" clId="{C8BFE4E4-E0BE-4887-9F21-C08074CF710B}" dt="2024-05-17T19:20:37.336" v="2714" actId="1035"/>
          <ac:picMkLst>
            <pc:docMk/>
            <pc:sldMk cId="3366336355" sldId="303"/>
            <ac:picMk id="2" creationId="{BD68A255-10CF-C501-0209-06290451F068}"/>
          </ac:picMkLst>
        </pc:picChg>
        <pc:picChg chg="del mod">
          <ac:chgData name="André Buarque" userId="b3693939048b7a5b" providerId="LiveId" clId="{C8BFE4E4-E0BE-4887-9F21-C08074CF710B}" dt="2024-05-17T19:20:11.578" v="2698" actId="478"/>
          <ac:picMkLst>
            <pc:docMk/>
            <pc:sldMk cId="3366336355" sldId="303"/>
            <ac:picMk id="3076" creationId="{C9B90AD2-C0BC-F563-F942-F192127E1AC0}"/>
          </ac:picMkLst>
        </pc:picChg>
      </pc:sldChg>
      <pc:sldChg chg="modSp mod">
        <pc:chgData name="André Buarque" userId="b3693939048b7a5b" providerId="LiveId" clId="{C8BFE4E4-E0BE-4887-9F21-C08074CF710B}" dt="2024-05-14T01:29:49.442" v="657" actId="20577"/>
        <pc:sldMkLst>
          <pc:docMk/>
          <pc:sldMk cId="3285016211" sldId="304"/>
        </pc:sldMkLst>
        <pc:spChg chg="mod">
          <ac:chgData name="André Buarque" userId="b3693939048b7a5b" providerId="LiveId" clId="{C8BFE4E4-E0BE-4887-9F21-C08074CF710B}" dt="2024-05-14T01:29:49.442" v="657" actId="20577"/>
          <ac:spMkLst>
            <pc:docMk/>
            <pc:sldMk cId="3285016211" sldId="304"/>
            <ac:spMk id="8" creationId="{CF29BCE9-993B-7356-504E-D438B2926B38}"/>
          </ac:spMkLst>
        </pc:spChg>
      </pc:sldChg>
      <pc:sldChg chg="ord">
        <pc:chgData name="André Buarque" userId="b3693939048b7a5b" providerId="LiveId" clId="{C8BFE4E4-E0BE-4887-9F21-C08074CF710B}" dt="2024-05-17T19:30:19.918" v="2730"/>
        <pc:sldMkLst>
          <pc:docMk/>
          <pc:sldMk cId="2082611699" sldId="305"/>
        </pc:sldMkLst>
      </pc:sldChg>
      <pc:sldChg chg="new del">
        <pc:chgData name="André Buarque" userId="b3693939048b7a5b" providerId="LiveId" clId="{C8BFE4E4-E0BE-4887-9F21-C08074CF710B}" dt="2024-05-14T01:47:03.010" v="740" actId="47"/>
        <pc:sldMkLst>
          <pc:docMk/>
          <pc:sldMk cId="2035076968" sldId="307"/>
        </pc:sldMkLst>
      </pc:sldChg>
      <pc:sldChg chg="addSp delSp modSp add mod modAnim modNotesTx">
        <pc:chgData name="André Buarque" userId="b3693939048b7a5b" providerId="LiveId" clId="{C8BFE4E4-E0BE-4887-9F21-C08074CF710B}" dt="2024-05-19T01:27:34.543" v="3094" actId="20577"/>
        <pc:sldMkLst>
          <pc:docMk/>
          <pc:sldMk cId="3583714556" sldId="308"/>
        </pc:sldMkLst>
        <pc:spChg chg="mod">
          <ac:chgData name="André Buarque" userId="b3693939048b7a5b" providerId="LiveId" clId="{C8BFE4E4-E0BE-4887-9F21-C08074CF710B}" dt="2024-05-19T01:09:43.025" v="2787" actId="14100"/>
          <ac:spMkLst>
            <pc:docMk/>
            <pc:sldMk cId="3583714556" sldId="308"/>
            <ac:spMk id="4" creationId="{72445B99-01D2-69E0-4F1F-822490537BD9}"/>
          </ac:spMkLst>
        </pc:spChg>
        <pc:spChg chg="add del">
          <ac:chgData name="André Buarque" userId="b3693939048b7a5b" providerId="LiveId" clId="{C8BFE4E4-E0BE-4887-9F21-C08074CF710B}" dt="2024-05-17T18:36:20.653" v="1656" actId="478"/>
          <ac:spMkLst>
            <pc:docMk/>
            <pc:sldMk cId="3583714556" sldId="308"/>
            <ac:spMk id="5" creationId="{897B9BD5-05F7-4AAF-6CE8-66E245566EC8}"/>
          </ac:spMkLst>
        </pc:spChg>
        <pc:spChg chg="add del mod">
          <ac:chgData name="André Buarque" userId="b3693939048b7a5b" providerId="LiveId" clId="{C8BFE4E4-E0BE-4887-9F21-C08074CF710B}" dt="2024-05-17T18:48:46.452" v="2494" actId="478"/>
          <ac:spMkLst>
            <pc:docMk/>
            <pc:sldMk cId="3583714556" sldId="308"/>
            <ac:spMk id="6" creationId="{8DEBDB3D-600C-60F2-6529-2BB9FA5DF4B8}"/>
          </ac:spMkLst>
        </pc:spChg>
        <pc:spChg chg="add del">
          <ac:chgData name="André Buarque" userId="b3693939048b7a5b" providerId="LiveId" clId="{C8BFE4E4-E0BE-4887-9F21-C08074CF710B}" dt="2024-05-17T18:48:34.983" v="2492" actId="478"/>
          <ac:spMkLst>
            <pc:docMk/>
            <pc:sldMk cId="3583714556" sldId="308"/>
            <ac:spMk id="8" creationId="{8EB6CC00-EE62-F6D3-ABDC-FA5B2F94F195}"/>
          </ac:spMkLst>
        </pc:spChg>
        <pc:spChg chg="add mod">
          <ac:chgData name="André Buarque" userId="b3693939048b7a5b" providerId="LiveId" clId="{C8BFE4E4-E0BE-4887-9F21-C08074CF710B}" dt="2024-05-17T19:01:22.866" v="2678" actId="164"/>
          <ac:spMkLst>
            <pc:docMk/>
            <pc:sldMk cId="3583714556" sldId="308"/>
            <ac:spMk id="9" creationId="{452AC8A0-25D6-6040-331F-86AE90018578}"/>
          </ac:spMkLst>
        </pc:spChg>
        <pc:spChg chg="add del mod">
          <ac:chgData name="André Buarque" userId="b3693939048b7a5b" providerId="LiveId" clId="{C8BFE4E4-E0BE-4887-9F21-C08074CF710B}" dt="2024-05-17T18:57:58.491" v="2649" actId="478"/>
          <ac:spMkLst>
            <pc:docMk/>
            <pc:sldMk cId="3583714556" sldId="308"/>
            <ac:spMk id="10" creationId="{FE20491E-7528-6F7B-71EB-C56EFC5152AE}"/>
          </ac:spMkLst>
        </pc:spChg>
        <pc:grpChg chg="add mod">
          <ac:chgData name="André Buarque" userId="b3693939048b7a5b" providerId="LiveId" clId="{C8BFE4E4-E0BE-4887-9F21-C08074CF710B}" dt="2024-05-17T19:01:22.866" v="2678" actId="164"/>
          <ac:grpSpMkLst>
            <pc:docMk/>
            <pc:sldMk cId="3583714556" sldId="308"/>
            <ac:grpSpMk id="11" creationId="{60AB4EF8-947E-86FB-0B68-EDA87A3951BE}"/>
          </ac:grpSpMkLst>
        </pc:grpChg>
        <pc:grpChg chg="add mod">
          <ac:chgData name="André Buarque" userId="b3693939048b7a5b" providerId="LiveId" clId="{C8BFE4E4-E0BE-4887-9F21-C08074CF710B}" dt="2024-05-19T01:09:43.025" v="2787" actId="14100"/>
          <ac:grpSpMkLst>
            <pc:docMk/>
            <pc:sldMk cId="3583714556" sldId="308"/>
            <ac:grpSpMk id="12" creationId="{5BB53C8D-3F35-B30F-FBF7-D14CEE16AE92}"/>
          </ac:grpSpMkLst>
        </pc:grpChg>
        <pc:picChg chg="add del mod">
          <ac:chgData name="André Buarque" userId="b3693939048b7a5b" providerId="LiveId" clId="{C8BFE4E4-E0BE-4887-9F21-C08074CF710B}" dt="2024-05-17T18:58:50.917" v="2655" actId="1076"/>
          <ac:picMkLst>
            <pc:docMk/>
            <pc:sldMk cId="3583714556" sldId="308"/>
            <ac:picMk id="2" creationId="{7B4DE6D2-A5F9-45CE-3C0F-8B20F340A3DC}"/>
          </ac:picMkLst>
        </pc:picChg>
        <pc:picChg chg="add mod">
          <ac:chgData name="André Buarque" userId="b3693939048b7a5b" providerId="LiveId" clId="{C8BFE4E4-E0BE-4887-9F21-C08074CF710B}" dt="2024-05-19T01:10:59.286" v="2788"/>
          <ac:picMkLst>
            <pc:docMk/>
            <pc:sldMk cId="3583714556" sldId="308"/>
            <ac:picMk id="3" creationId="{CE8BF0EC-D747-9A5A-6491-8D412EE29B69}"/>
          </ac:picMkLst>
        </pc:picChg>
        <pc:picChg chg="mod">
          <ac:chgData name="André Buarque" userId="b3693939048b7a5b" providerId="LiveId" clId="{C8BFE4E4-E0BE-4887-9F21-C08074CF710B}" dt="2024-05-19T01:09:43.025" v="2787" actId="14100"/>
          <ac:picMkLst>
            <pc:docMk/>
            <pc:sldMk cId="3583714556" sldId="308"/>
            <ac:picMk id="7" creationId="{F9B274F0-9C1D-EB71-10C5-95F2A7CF0CDB}"/>
          </ac:picMkLst>
        </pc:picChg>
        <pc:picChg chg="add del mod">
          <ac:chgData name="André Buarque" userId="b3693939048b7a5b" providerId="LiveId" clId="{C8BFE4E4-E0BE-4887-9F21-C08074CF710B}" dt="2024-05-17T18:56:00.778" v="2644" actId="478"/>
          <ac:picMkLst>
            <pc:docMk/>
            <pc:sldMk cId="3583714556" sldId="308"/>
            <ac:picMk id="1028" creationId="{5A81378F-2DF8-C877-A362-7B3768BB2CEC}"/>
          </ac:picMkLst>
        </pc:picChg>
        <pc:picChg chg="add mod">
          <ac:chgData name="André Buarque" userId="b3693939048b7a5b" providerId="LiveId" clId="{C8BFE4E4-E0BE-4887-9F21-C08074CF710B}" dt="2024-05-17T19:01:22.866" v="2678" actId="164"/>
          <ac:picMkLst>
            <pc:docMk/>
            <pc:sldMk cId="3583714556" sldId="308"/>
            <ac:picMk id="1030" creationId="{CA1D3730-3FA2-0EB0-7F60-FFB975FF4CA0}"/>
          </ac:picMkLst>
        </pc:picChg>
      </pc:sldChg>
      <pc:sldChg chg="addSp delSp modSp new del mod">
        <pc:chgData name="André Buarque" userId="b3693939048b7a5b" providerId="LiveId" clId="{C8BFE4E4-E0BE-4887-9F21-C08074CF710B}" dt="2024-05-17T19:27:51.045" v="2726" actId="47"/>
        <pc:sldMkLst>
          <pc:docMk/>
          <pc:sldMk cId="594461647" sldId="309"/>
        </pc:sldMkLst>
        <pc:spChg chg="del">
          <ac:chgData name="André Buarque" userId="b3693939048b7a5b" providerId="LiveId" clId="{C8BFE4E4-E0BE-4887-9F21-C08074CF710B}" dt="2024-05-17T19:18:31.977" v="2683" actId="478"/>
          <ac:spMkLst>
            <pc:docMk/>
            <pc:sldMk cId="594461647" sldId="309"/>
            <ac:spMk id="2" creationId="{7705C05A-6136-14BD-8268-B6ABFD44D2C8}"/>
          </ac:spMkLst>
        </pc:spChg>
        <pc:spChg chg="del">
          <ac:chgData name="André Buarque" userId="b3693939048b7a5b" providerId="LiveId" clId="{C8BFE4E4-E0BE-4887-9F21-C08074CF710B}" dt="2024-05-17T19:18:34.667" v="2684" actId="478"/>
          <ac:spMkLst>
            <pc:docMk/>
            <pc:sldMk cId="594461647" sldId="309"/>
            <ac:spMk id="3" creationId="{429F5191-1D12-C421-25BE-C4984DBAA7D1}"/>
          </ac:spMkLst>
        </pc:spChg>
        <pc:picChg chg="add mod modCrop">
          <ac:chgData name="André Buarque" userId="b3693939048b7a5b" providerId="LiveId" clId="{C8BFE4E4-E0BE-4887-9F21-C08074CF710B}" dt="2024-05-17T19:18:58.408" v="2689" actId="732"/>
          <ac:picMkLst>
            <pc:docMk/>
            <pc:sldMk cId="594461647" sldId="309"/>
            <ac:picMk id="5" creationId="{0C3E417F-ECC5-EFA4-3442-F44EE94A4759}"/>
          </ac:picMkLst>
        </pc:picChg>
      </pc:sldChg>
      <pc:sldChg chg="addSp delSp modSp new del mod">
        <pc:chgData name="André Buarque" userId="b3693939048b7a5b" providerId="LiveId" clId="{C8BFE4E4-E0BE-4887-9F21-C08074CF710B}" dt="2024-05-17T19:01:49.394" v="2680" actId="47"/>
        <pc:sldMkLst>
          <pc:docMk/>
          <pc:sldMk cId="3529449588" sldId="309"/>
        </pc:sldMkLst>
        <pc:spChg chg="add mod">
          <ac:chgData name="André Buarque" userId="b3693939048b7a5b" providerId="LiveId" clId="{C8BFE4E4-E0BE-4887-9F21-C08074CF710B}" dt="2024-05-17T18:42:18.894" v="2460" actId="20577"/>
          <ac:spMkLst>
            <pc:docMk/>
            <pc:sldMk cId="3529449588" sldId="309"/>
            <ac:spMk id="5" creationId="{5EEB487E-74F5-1686-B655-D3153C4CACBE}"/>
          </ac:spMkLst>
        </pc:spChg>
        <pc:picChg chg="add mod">
          <ac:chgData name="André Buarque" userId="b3693939048b7a5b" providerId="LiveId" clId="{C8BFE4E4-E0BE-4887-9F21-C08074CF710B}" dt="2024-05-17T18:35:59.422" v="1655"/>
          <ac:picMkLst>
            <pc:docMk/>
            <pc:sldMk cId="3529449588" sldId="309"/>
            <ac:picMk id="2" creationId="{CF7A3A10-0D06-5845-9E4E-A41A16CE6E2F}"/>
          </ac:picMkLst>
        </pc:picChg>
        <pc:picChg chg="add del mod">
          <ac:chgData name="André Buarque" userId="b3693939048b7a5b" providerId="LiveId" clId="{C8BFE4E4-E0BE-4887-9F21-C08074CF710B}" dt="2024-05-17T18:36:38.120" v="1658" actId="478"/>
          <ac:picMkLst>
            <pc:docMk/>
            <pc:sldMk cId="3529449588" sldId="309"/>
            <ac:picMk id="3" creationId="{BF0709D9-B5D1-8ECE-6D39-09CFA4CB384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8D7A0-3C85-44CB-9C0D-50F13762F65C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7D10D-D9B3-4450-A071-A5EB1D287B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25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/>
              <a:t>A oração dominical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⁹ Portanto, vós orareis assim: Pai nosso, que estás nos céus, santificado seja o teu nome;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¹⁰ </a:t>
            </a:r>
            <a:r>
              <a:rPr lang="pt-BR" b="1" dirty="0"/>
              <a:t>venha o teu reino; </a:t>
            </a:r>
            <a:r>
              <a:rPr lang="pt-BR" dirty="0"/>
              <a:t>...................(Mateus 6:9-13)</a:t>
            </a:r>
            <a:endParaRPr dirty="0"/>
          </a:p>
        </p:txBody>
      </p:sp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21/04 – aula inaugural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12/05 – Dia das mães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02/06 – </a:t>
            </a:r>
            <a:r>
              <a:rPr lang="pt-BR"/>
              <a:t>Corpus Christi</a:t>
            </a:r>
            <a:endParaRPr dirty="0"/>
          </a:p>
        </p:txBody>
      </p:sp>
      <p:sp>
        <p:nvSpPr>
          <p:cNvPr id="132" name="Google Shape;1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rgbClr val="202124"/>
                </a:solidFill>
              </a:rPr>
              <a:t>1. Local onde Jesus exerceu a maior parte do seu ministério: </a:t>
            </a:r>
            <a:r>
              <a:rPr lang="pt-BR" sz="1200" b="0" dirty="0">
                <a:solidFill>
                  <a:srgbClr val="202124"/>
                </a:solidFill>
              </a:rPr>
              <a:t>Mar da Galileia. Cidade de Cafarnaum. Atividades que exerciam: agricultura </a:t>
            </a:r>
            <a:r>
              <a:rPr lang="pt-BR" sz="1200" b="0">
                <a:solidFill>
                  <a:srgbClr val="202124"/>
                </a:solidFill>
              </a:rPr>
              <a:t>e pesca.</a:t>
            </a:r>
            <a:endParaRPr lang="pt-BR" sz="1200" b="0" dirty="0">
              <a:solidFill>
                <a:srgbClr val="202124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dirty="0">
                <a:solidFill>
                  <a:srgbClr val="202124"/>
                </a:solidFill>
              </a:rPr>
              <a:t> -</a:t>
            </a:r>
            <a:r>
              <a:rPr lang="pt-BR" sz="1200" b="1" dirty="0"/>
              <a:t> Qual a m</a:t>
            </a:r>
            <a:r>
              <a:rPr lang="pt-BR" sz="1200" b="1" i="0" dirty="0">
                <a:effectLst/>
              </a:rPr>
              <a:t>ensagem que Jesus pregava : </a:t>
            </a:r>
            <a:r>
              <a:rPr lang="pt-BR" sz="1200" b="0" i="0" dirty="0">
                <a:effectLst/>
              </a:rPr>
              <a:t>arrependei-vos, porque </a:t>
            </a:r>
            <a:r>
              <a:rPr lang="pt-BR" sz="1200" b="1" i="0" dirty="0">
                <a:effectLst/>
              </a:rPr>
              <a:t>está próximo </a:t>
            </a:r>
            <a:r>
              <a:rPr lang="pt-BR" sz="1200" b="0" i="0" dirty="0">
                <a:effectLst/>
              </a:rPr>
              <a:t>o reino dos céus. (ARA) .....,porque </a:t>
            </a:r>
            <a:r>
              <a:rPr lang="pt-BR" sz="1200" b="1" i="0" dirty="0">
                <a:effectLst/>
              </a:rPr>
              <a:t>é chegado </a:t>
            </a:r>
            <a:r>
              <a:rPr lang="pt-BR" sz="1200" b="0" i="0" dirty="0">
                <a:effectLst/>
              </a:rPr>
              <a:t>o reino dos céus. (ARC) (ACF)</a:t>
            </a:r>
            <a:endParaRPr lang="pt-BR" sz="1200" b="0" dirty="0">
              <a:solidFill>
                <a:srgbClr val="202124"/>
              </a:solidFill>
            </a:endParaRPr>
          </a:p>
          <a:p>
            <a:pPr algn="l"/>
            <a:r>
              <a:rPr lang="pt-BR" sz="1200" b="1" dirty="0">
                <a:solidFill>
                  <a:srgbClr val="202124"/>
                </a:solidFill>
              </a:rPr>
              <a:t>2. Reino de céus (Deus): </a:t>
            </a:r>
            <a:r>
              <a:rPr lang="pt-BR" sz="1200" b="0" dirty="0"/>
              <a:t>É o </a:t>
            </a:r>
            <a:r>
              <a:rPr lang="pt-BR" sz="1200" b="1" dirty="0"/>
              <a:t>governo de Deus </a:t>
            </a:r>
            <a:r>
              <a:rPr lang="pt-BR" sz="1200" b="0" dirty="0"/>
              <a:t>no coração dos homens. Ele </a:t>
            </a:r>
            <a:r>
              <a:rPr lang="pt-BR" sz="1200" b="1" dirty="0"/>
              <a:t>não é visível</a:t>
            </a:r>
            <a:r>
              <a:rPr lang="pt-BR" sz="1200" b="0" dirty="0"/>
              <a:t>. Ele está </a:t>
            </a:r>
            <a:r>
              <a:rPr lang="pt-BR" sz="1200" b="1" dirty="0"/>
              <a:t>dentro de nós.</a:t>
            </a:r>
            <a:endParaRPr lang="pt-BR" sz="1200" b="0" dirty="0"/>
          </a:p>
          <a:p>
            <a:pPr algn="l"/>
            <a:r>
              <a:rPr lang="pt-BR" sz="1200" b="1" dirty="0"/>
              <a:t>3. Como Jesus era esperado</a:t>
            </a:r>
            <a:r>
              <a:rPr lang="pt-BR" sz="1200" b="0" dirty="0"/>
              <a:t>: como um líder militar e político.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4. Grupos hostis a Jesus: </a:t>
            </a:r>
            <a:r>
              <a:rPr lang="pt-BR" sz="1200" b="1" i="0" dirty="0">
                <a:effectLst/>
              </a:rPr>
              <a:t>? </a:t>
            </a:r>
            <a:r>
              <a:rPr lang="pt-BR" sz="1200" b="0" i="0" dirty="0">
                <a:effectLst/>
              </a:rPr>
              <a:t>Romanos, </a:t>
            </a:r>
            <a:r>
              <a:rPr lang="pt-BR" sz="1200" b="0" i="0" dirty="0" err="1">
                <a:effectLst/>
              </a:rPr>
              <a:t>Herodianos</a:t>
            </a:r>
            <a:r>
              <a:rPr lang="pt-BR" sz="1200" b="0" i="0" dirty="0">
                <a:effectLst/>
              </a:rPr>
              <a:t>, Saduceus e Sacerdotes, Fariseus e Escribas.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 - Por que h</a:t>
            </a:r>
            <a:r>
              <a:rPr lang="pt-BR" sz="1200" b="1" i="0" dirty="0">
                <a:effectLst/>
              </a:rPr>
              <a:t>ouve tanta rejeição a Jesus? </a:t>
            </a:r>
            <a:r>
              <a:rPr lang="pt-BR" sz="1200" b="0" i="0" dirty="0">
                <a:effectLst/>
              </a:rPr>
              <a:t>O reino </a:t>
            </a:r>
            <a:r>
              <a:rPr lang="pt-BR" sz="1200" b="1" i="0" dirty="0">
                <a:effectLst/>
              </a:rPr>
              <a:t>não era visível</a:t>
            </a:r>
            <a:r>
              <a:rPr lang="pt-BR" sz="1200" b="0" i="0" dirty="0">
                <a:effectLst/>
              </a:rPr>
              <a:t>, Jesus </a:t>
            </a:r>
            <a:r>
              <a:rPr lang="pt-BR" sz="1200" b="1" i="0" dirty="0">
                <a:effectLst/>
              </a:rPr>
              <a:t>não tinha interesse </a:t>
            </a:r>
            <a:r>
              <a:rPr lang="pt-BR" sz="1200" b="0" i="0" dirty="0">
                <a:effectLst/>
              </a:rPr>
              <a:t>por poder.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200" b="1" i="0" dirty="0">
                <a:effectLst/>
              </a:rPr>
              <a:t>Jesus pregava entre: </a:t>
            </a:r>
            <a:r>
              <a:rPr lang="pt-BR" sz="1200" b="0" i="0" dirty="0">
                <a:effectLst/>
              </a:rPr>
              <a:t>gentios e samaritanos, recebia mulheres e andava com publicanos.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200" b="1" dirty="0">
                <a:solidFill>
                  <a:srgbClr val="202124"/>
                </a:solidFill>
              </a:rPr>
              <a:t>João Batista </a:t>
            </a:r>
            <a:r>
              <a:rPr lang="pt-BR" sz="1200" b="0" dirty="0">
                <a:solidFill>
                  <a:srgbClr val="202124"/>
                </a:solidFill>
              </a:rPr>
              <a:t>-“Es tu aquele que estava por vir ou havemos de esperar outro?</a:t>
            </a:r>
            <a:endParaRPr lang="pt-B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dirty="0">
                <a:effectLst/>
              </a:rPr>
              <a:t>5. Por que Jesus falou por parábolas? </a:t>
            </a:r>
            <a:r>
              <a:rPr lang="pt-BR" sz="1200" b="0" i="0" dirty="0">
                <a:effectLst/>
              </a:rPr>
              <a:t>Para confundir seus opositores (liderança de Israel) e confortar os discípulos.</a:t>
            </a:r>
            <a:endParaRPr lang="pt-BR" sz="12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 - O que são as parábolas?</a:t>
            </a:r>
            <a:r>
              <a:rPr lang="pt-BR" sz="1200" b="1" i="0" dirty="0">
                <a:effectLst/>
              </a:rPr>
              <a:t> </a:t>
            </a:r>
            <a:r>
              <a:rPr lang="pt-BR" sz="1200" b="0" i="0" dirty="0">
                <a:effectLst/>
              </a:rPr>
              <a:t>S</a:t>
            </a:r>
            <a:r>
              <a:rPr lang="pt-BR" sz="1200" b="0" dirty="0"/>
              <a:t>ão elementos retirados do cotidiano, que ilustram uma realidade espiritual. 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824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dirty="0"/>
              <a:t>Estas parábolas enfatizam </a:t>
            </a:r>
            <a:r>
              <a:rPr lang="pt-BR" b="1" dirty="0"/>
              <a:t>o Reino presente.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Semeador a boa semente é a palavra de Deus.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b="1" dirty="0"/>
              <a:t>Joio e do Trigo a boa semente tem outro significado (os justos).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54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0CECF-42AC-0EC9-0225-27D2E30CD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841FB97-706D-7337-DC40-36450CE6A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201D19B-CAE8-4637-60E3-B052A855F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Cada </a:t>
            </a:r>
            <a:r>
              <a:rPr lang="pt-BR" b="1" dirty="0"/>
              <a:t>folículo</a:t>
            </a:r>
            <a:r>
              <a:rPr lang="pt-BR" dirty="0"/>
              <a:t> uma semente.</a:t>
            </a:r>
          </a:p>
          <a:p>
            <a:r>
              <a:rPr lang="pt-BR" dirty="0"/>
              <a:t>Alguns dizem que o joio </a:t>
            </a:r>
            <a:r>
              <a:rPr lang="pt-BR" b="1" dirty="0"/>
              <a:t>não tem semente</a:t>
            </a:r>
            <a:r>
              <a:rPr lang="pt-BR" dirty="0"/>
              <a:t>, apenas palha.</a:t>
            </a:r>
          </a:p>
          <a:p>
            <a:r>
              <a:rPr lang="pt-BR" dirty="0"/>
              <a:t>O joio </a:t>
            </a:r>
            <a:r>
              <a:rPr lang="pt-BR" b="1" dirty="0"/>
              <a:t>moído junto com o trigo </a:t>
            </a:r>
            <a:r>
              <a:rPr lang="pt-BR" dirty="0"/>
              <a:t>pode comprometer a farinha produzida.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88BD2C3-63B8-7D4B-74FF-9C86ACFB1C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200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i="0" dirty="0">
                <a:effectLst/>
              </a:rPr>
              <a:t>Eng. Agr. Dr. Mauro Antônio </a:t>
            </a:r>
            <a:r>
              <a:rPr lang="pt-BR" sz="1200" b="1" i="0" dirty="0" err="1">
                <a:effectLst/>
              </a:rPr>
              <a:t>Rizzardi</a:t>
            </a:r>
            <a:r>
              <a:rPr lang="pt-BR" sz="1200" b="1" i="0" dirty="0">
                <a:effectLst/>
              </a:rPr>
              <a:t> (</a:t>
            </a:r>
            <a:r>
              <a:rPr lang="pt-BR" sz="1200" b="1" i="0" dirty="0" err="1">
                <a:effectLst/>
              </a:rPr>
              <a:t>Prof</a:t>
            </a:r>
            <a:r>
              <a:rPr lang="pt-BR" sz="1200" b="1" i="0" dirty="0">
                <a:effectLst/>
              </a:rPr>
              <a:t> Univ. de Passo Fundo – RS). Inicia seu artigo citando </a:t>
            </a:r>
            <a:r>
              <a:rPr lang="pt-BR" sz="1200" b="1" i="0" dirty="0" err="1">
                <a:effectLst/>
              </a:rPr>
              <a:t>Mt</a:t>
            </a:r>
            <a:r>
              <a:rPr lang="pt-BR" sz="1200" b="1" i="0" dirty="0">
                <a:effectLst/>
              </a:rPr>
              <a:t> 13.24-30.</a:t>
            </a:r>
          </a:p>
          <a:p>
            <a:r>
              <a:rPr lang="pt-BR" sz="1200" b="1" i="0" dirty="0">
                <a:effectLst/>
              </a:rPr>
              <a:t>O joio era temido porque produzia toxinas quando suas sementes eram moídas junto com o trigo.</a:t>
            </a:r>
          </a:p>
          <a:p>
            <a:r>
              <a:rPr lang="pt-BR" sz="1200" b="1" i="0" dirty="0">
                <a:effectLst/>
              </a:rPr>
              <a:t>Cespitoso: multicaules. (Tufos, touceira)</a:t>
            </a:r>
          </a:p>
          <a:p>
            <a:r>
              <a:rPr lang="pt-BR" sz="1200" b="1" i="0" dirty="0">
                <a:effectLst/>
              </a:rPr>
              <a:t>O trigo deve ser semeado com o campo limpo. </a:t>
            </a:r>
          </a:p>
          <a:p>
            <a:r>
              <a:rPr lang="pt-BR" sz="1200" b="1" i="0" dirty="0">
                <a:effectLst/>
              </a:rPr>
              <a:t>Muito importante a semeadura com o campo limpo. </a:t>
            </a:r>
          </a:p>
          <a:p>
            <a:r>
              <a:rPr lang="pt-BR" sz="1200" b="1" i="0" dirty="0">
                <a:effectLst/>
              </a:rPr>
              <a:t>Muito importante que não sobre azevém dentro da cultura de trigo.</a:t>
            </a:r>
          </a:p>
          <a:p>
            <a:r>
              <a:rPr lang="pt-BR" sz="1200" b="1" i="0" dirty="0">
                <a:effectLst/>
              </a:rPr>
              <a:t>Principais plantas daninhas na cultura do trigo: </a:t>
            </a:r>
            <a:r>
              <a:rPr lang="pt-BR" sz="1200" b="0" i="0" dirty="0">
                <a:effectLst/>
              </a:rPr>
              <a:t>aveia, capim-amargoso</a:t>
            </a:r>
            <a:r>
              <a:rPr lang="pt-BR" sz="1200" b="1" i="0" dirty="0">
                <a:effectLst/>
              </a:rPr>
              <a:t>, azevém</a:t>
            </a:r>
            <a:r>
              <a:rPr lang="pt-BR" sz="1200" b="0" i="0" dirty="0">
                <a:effectLst/>
              </a:rPr>
              <a:t>, </a:t>
            </a:r>
            <a:r>
              <a:rPr lang="pt-BR" sz="1200" b="0" i="0" dirty="0" err="1">
                <a:effectLst/>
              </a:rPr>
              <a:t>buva</a:t>
            </a:r>
            <a:r>
              <a:rPr lang="pt-BR" sz="1200" b="0" i="0" dirty="0">
                <a:effectLst/>
              </a:rPr>
              <a:t> e nabo.</a:t>
            </a: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4536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parábola toma por base a imagem da </a:t>
            </a:r>
            <a:r>
              <a:rPr lang="pt-BR" b="1" dirty="0"/>
              <a:t>agricultura</a:t>
            </a:r>
            <a:r>
              <a:rPr lang="pt-BR" dirty="0"/>
              <a:t>. Do </a:t>
            </a:r>
            <a:r>
              <a:rPr lang="pt-BR" b="1" dirty="0"/>
              <a:t>plantio do trigo </a:t>
            </a:r>
            <a:r>
              <a:rPr lang="pt-BR" dirty="0"/>
              <a:t>e a </a:t>
            </a:r>
            <a:r>
              <a:rPr lang="pt-BR" b="1" dirty="0"/>
              <a:t>presença do joio.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8682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Muito comum no antigo oriente a semeadura do joio no campo de trigo como vingança!</a:t>
            </a:r>
          </a:p>
          <a:p>
            <a:r>
              <a:rPr lang="pt-BR" dirty="0"/>
              <a:t>Nessa fase são semelhantes.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798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Foto – espigas de trigo.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5591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Filho do homem – Jesus.</a:t>
            </a:r>
          </a:p>
          <a:p>
            <a:r>
              <a:rPr lang="pt-BR" dirty="0"/>
              <a:t>Filhos do reino – Justos, os salvos.</a:t>
            </a:r>
          </a:p>
          <a:p>
            <a:r>
              <a:rPr lang="pt-BR" dirty="0"/>
              <a:t>Filhos do maligno – Ímpios, os perdidos.</a:t>
            </a:r>
          </a:p>
          <a:p>
            <a:r>
              <a:rPr lang="pt-BR" dirty="0"/>
              <a:t>Consumação do século – 2ª vinda de Cristo.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240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Escândalos: 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pedras de tropeço, ofensas as outros, transgressores da lei. (</a:t>
            </a:r>
            <a:r>
              <a:rPr lang="pt-BR" b="0" i="0" dirty="0" err="1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Mt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 18.7 Ai do mundo, por causa dos escândalos!)</a:t>
            </a:r>
          </a:p>
          <a:p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Ela aborda a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convivência do bem e do mal 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no mundo e a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paciência divina 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em permitir que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ambos coexistam 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até o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tempo determinado 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para a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separação final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138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Quem alega que as </a:t>
            </a:r>
            <a:r>
              <a:rPr lang="pt-BR" b="1" dirty="0"/>
              <a:t>parábola refere-se à Igreja </a:t>
            </a:r>
            <a:r>
              <a:rPr lang="pt-BR" dirty="0"/>
              <a:t>não leva em consideração que </a:t>
            </a:r>
            <a:r>
              <a:rPr lang="pt-BR" b="1" dirty="0"/>
              <a:t>“o campo é o mundo” </a:t>
            </a:r>
            <a:r>
              <a:rPr lang="pt-BR" dirty="0"/>
              <a:t>e não a Igreja.</a:t>
            </a:r>
          </a:p>
          <a:p>
            <a:endParaRPr lang="pt-BR" dirty="0"/>
          </a:p>
          <a:p>
            <a:r>
              <a:rPr lang="pt-BR" b="1" dirty="0"/>
              <a:t>Rev. Augustus Nicodemos </a:t>
            </a:r>
            <a:r>
              <a:rPr lang="pt-BR" dirty="0"/>
              <a:t>- Jesus não se refere à Igreja, o campo é o mundo.</a:t>
            </a:r>
          </a:p>
          <a:p>
            <a:r>
              <a:rPr lang="pt-BR" dirty="0"/>
              <a:t>- Judas é um exemplo do joio.</a:t>
            </a:r>
          </a:p>
          <a:p>
            <a:r>
              <a:rPr lang="pt-BR" dirty="0"/>
              <a:t>- Paulo cita colaboradores que o abandonaram.</a:t>
            </a:r>
          </a:p>
          <a:p>
            <a:r>
              <a:rPr lang="pt-BR"/>
              <a:t>- Separação </a:t>
            </a:r>
            <a:r>
              <a:rPr lang="pt-BR" dirty="0"/>
              <a:t>só no juízo final.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677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Complementando</a:t>
            </a:r>
            <a:r>
              <a:rPr lang="pt-BR" dirty="0"/>
              <a:t> a parábola do joio e do trigo.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8556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0160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Aspectos não abordados na explicação da parábola: homens que dormiam; o inimigo que se retirou; a erva que produziu fruto; a 1ª, 2ª e 3ª perguntas;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47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pt-BR" sz="1200" b="1" dirty="0"/>
              <a:t>Os sete elementos </a:t>
            </a:r>
            <a:r>
              <a:rPr lang="pt-BR" sz="1200" b="0" dirty="0"/>
              <a:t>tem o seu correspondente </a:t>
            </a:r>
            <a:r>
              <a:rPr lang="pt-BR" sz="1200" b="1" dirty="0"/>
              <a:t>espiritual.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b="1" dirty="0"/>
              <a:t>Aspectos não abordados na explicação da parábola: </a:t>
            </a:r>
            <a:r>
              <a:rPr lang="pt-BR" dirty="0"/>
              <a:t>homens que dormiam; o inimigo que se retirou; a erva que produziu fruto; a 1ª, 2ª e 3ª perguntas;</a:t>
            </a:r>
          </a:p>
          <a:p>
            <a:r>
              <a:rPr lang="pt-BR" b="1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O ´joio` é imitação do ´trigo`. </a:t>
            </a:r>
            <a:r>
              <a:rPr lang="pt-BR" b="0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O ´joio` não é somente uma incrédula, mas aqueles que fingem ser parte do ´</a:t>
            </a:r>
            <a:r>
              <a:rPr lang="pt-BR" b="0" i="1" dirty="0" err="1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rei.no</a:t>
            </a:r>
            <a:r>
              <a:rPr lang="pt-BR" b="0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`, postando-se entre os cristãos.</a:t>
            </a:r>
          </a:p>
          <a:p>
            <a:r>
              <a:rPr lang="pt-BR" b="1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Filho do homem</a:t>
            </a:r>
            <a:r>
              <a:rPr lang="pt-BR" b="0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: Jesus.</a:t>
            </a:r>
          </a:p>
          <a:p>
            <a:r>
              <a:rPr lang="pt-BR" b="1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“A boa semente </a:t>
            </a:r>
            <a:r>
              <a:rPr lang="pt-BR" b="0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são os filhos do reino”</a:t>
            </a:r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. </a:t>
            </a:r>
            <a:r>
              <a:rPr lang="pt-BR" b="1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Os justos/ os salvos.</a:t>
            </a:r>
            <a:endParaRPr lang="pt-BR" b="1" i="1" dirty="0">
              <a:solidFill>
                <a:srgbClr val="000000"/>
              </a:solidFill>
              <a:effectLst/>
              <a:latin typeface="Merriweather" panose="00000500000000000000" pitchFamily="2" charset="0"/>
            </a:endParaRP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Na parábola do semeador </a:t>
            </a:r>
            <a:r>
              <a:rPr lang="pt-BR" b="1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a semente </a:t>
            </a:r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era a “palavra do reino”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Mt</a:t>
            </a:r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 13.19) ou a “palavra de Deus” (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Lc</a:t>
            </a:r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 8.11). (as boas novas de salvação)(o evangelho).</a:t>
            </a:r>
          </a:p>
          <a:p>
            <a:r>
              <a:rPr lang="pt-BR" b="1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“O joio são os filhos do maligno</a:t>
            </a:r>
            <a:r>
              <a:rPr lang="pt-BR" b="0" i="1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”</a:t>
            </a:r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. Os ímpios. O joio não são apenas os incrédulos, mas os religiosos, os falsos cristãos, os imitadores dos verdadeiros cristãos, os lobos travestidos de ovelhas, os falsos discípulos do reino. 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Obviamente que ele (o diabo) não dorme, nem descansa e não cessa de fazer o mal. Ele trabalha ocultamente, na permissão de Deus.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Esta parábola abrange </a:t>
            </a:r>
            <a:r>
              <a:rPr lang="pt-BR" b="1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a era da graça, 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Há um tempo determinado para essa colheita e os anjos serão os ceifeiros.</a:t>
            </a:r>
          </a:p>
          <a:p>
            <a:r>
              <a:rPr lang="pt-BR" b="0" i="0" dirty="0">
                <a:solidFill>
                  <a:srgbClr val="000000"/>
                </a:solidFill>
                <a:effectLst/>
                <a:latin typeface="Merriweather" panose="00000500000000000000" pitchFamily="2" charset="0"/>
              </a:rPr>
              <a:t>A mensagem central da parábola é que os filhos de Deus e os filhos do maligno hão de conviver até o dia da ceifa, na consumação do século. 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t-BR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00" b="1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00" b="1" dirty="0">
              <a:solidFill>
                <a:srgbClr val="C00000"/>
              </a:solidFill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b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31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3C2C1-1142-FDF7-BBEF-BB2A839EC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45722D-D438-60F6-B7DC-C439ED521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D36D0-5BF7-5733-A7AC-4B81929E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7F8DF1-3C0B-5233-1DB5-0F384228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A414F-59A1-921C-337A-89408AD3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8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63CD3-2B62-455C-A4BA-9D446984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61B021-7AE1-25C2-0317-30CC16E8D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87659C-BA6E-2A0C-C700-6E65FA94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44FC3-FB8C-7713-2DC2-9940D9F3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D48B23-12F7-8ECD-BC17-3B165248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210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54E56-AE1C-BE84-5F24-BE37BCD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BBB146-E0A6-BF1B-86F9-BCC32F5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026E10-C28C-7FA4-BB21-2A2ED33EF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950B5-7C3A-B931-F50A-42235A0F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B8429-0D10-06E9-FD37-7235E05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27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64DED-540F-6179-2549-DBC8256A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BDAC1C-B0E7-8FA9-391E-D622E4CF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81095-B37A-6E70-F62A-5D9B45A7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C4F02C-8AD8-464B-3291-EF60971C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00E705-F926-C33D-2236-C12FAE8A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219423-4637-51E6-4853-D263C63B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9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8FC4C-2C43-F53F-62B2-67449BE0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17CAA-80FB-2A88-DC37-0548B164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4AEC75-8822-E4A2-6EEF-66E8C9D67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37B21D-6FB7-860A-BFF6-63045F8B5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EC41BB-B44E-1755-EAA9-CCC0F2871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DCDD19-C7D1-115B-A533-3DAD6C30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FC2CD2-F009-06E3-9EB9-23D5013D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00A429-5FAC-ED4E-9EC0-29B2DADD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41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E3F01-55A4-B19C-851C-35681E3B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94CF11-82B3-4F05-B107-9A11A002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69C83E-D2C3-EFEE-3BAA-BDA48E35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F89FE2-36DD-A781-B541-3E3512A8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19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581687-71A0-84B9-C589-D674D165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BE3FC6-0CA9-44E2-129C-A97888EB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CA76E0-F442-E2F3-1552-147F95A9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25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B094-95B9-E41B-FDEC-D93EFEE1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0D1AFE-3BA1-16A6-9B08-73FCE879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664843-6D08-7AC9-5291-4BCB515C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5F2CF9-D481-752D-1EEF-47F42B093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B18D85-CF41-9957-77C3-CCB6A30F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B14109-524A-34CE-FB0D-FA8BE54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17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88436-163F-7FCA-9255-2B09795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BE914B-8294-46D5-2783-9FB1A3C6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63B834-65A9-591F-CD5C-33B168C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2F8854-8A9F-88DA-D657-079D115C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ADA5CF-922A-D36B-9A2F-C6C3129E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54FA15-87F0-BE1F-30E6-BB15E37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50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60743-1304-A03A-30DB-C34EE71C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60DBC9-9D87-DA54-873A-ED106DCF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3F016-77CC-AF0A-D9F8-CEB5A5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271845-9C00-63D7-7608-BCA23428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F1328-2B63-0911-FDFA-8E1657D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808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92905F-4164-A567-7548-FC671B452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EDD52-7382-640D-65AB-35C380D3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892D2F-41F6-3F5F-CA13-F167BC3B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8C0601-6F70-313E-CAB1-26C84A4E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6D00FA-83D6-DBE7-4F54-C9B7EF4C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64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3C2C1-1142-FDF7-BBEF-BB2A839EC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45722D-D438-60F6-B7DC-C439ED521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D36D0-5BF7-5733-A7AC-4B81929E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7F8DF1-3C0B-5233-1DB5-0F384228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A414F-59A1-921C-337A-89408AD3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96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63CD3-2B62-455C-A4BA-9D446984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61B021-7AE1-25C2-0317-30CC16E8D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87659C-BA6E-2A0C-C700-6E65FA94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44FC3-FB8C-7713-2DC2-9940D9F3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D48B23-12F7-8ECD-BC17-3B165248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70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54E56-AE1C-BE84-5F24-BE37BCD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BBB146-E0A6-BF1B-86F9-BCC32F5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026E10-C28C-7FA4-BB21-2A2ED33EF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950B5-7C3A-B931-F50A-42235A0F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B8429-0D10-06E9-FD37-7235E05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948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64DED-540F-6179-2549-DBC8256A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BDAC1C-B0E7-8FA9-391E-D622E4CF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81095-B37A-6E70-F62A-5D9B45A7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C4F02C-8AD8-464B-3291-EF60971C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00E705-F926-C33D-2236-C12FAE8A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219423-4637-51E6-4853-D263C63B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3501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8FC4C-2C43-F53F-62B2-67449BE0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17CAA-80FB-2A88-DC37-0548B164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4AEC75-8822-E4A2-6EEF-66E8C9D67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37B21D-6FB7-860A-BFF6-63045F8B5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EC41BB-B44E-1755-EAA9-CCC0F2871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DCDD19-C7D1-115B-A533-3DAD6C30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FC2CD2-F009-06E3-9EB9-23D5013D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00A429-5FAC-ED4E-9EC0-29B2DADD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508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E3F01-55A4-B19C-851C-35681E3B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94CF11-82B3-4F05-B107-9A11A002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69C83E-D2C3-EFEE-3BAA-BDA48E35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F89FE2-36DD-A781-B541-3E3512A8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85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581687-71A0-84B9-C589-D674D165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BE3FC6-0CA9-44E2-129C-A97888EB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CA76E0-F442-E2F3-1552-147F95A9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34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B094-95B9-E41B-FDEC-D93EFEE1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0D1AFE-3BA1-16A6-9B08-73FCE879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664843-6D08-7AC9-5291-4BCB515C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5F2CF9-D481-752D-1EEF-47F42B093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B18D85-CF41-9957-77C3-CCB6A30F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B14109-524A-34CE-FB0D-FA8BE54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796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88436-163F-7FCA-9255-2B09795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BE914B-8294-46D5-2783-9FB1A3C6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63B834-65A9-591F-CD5C-33B168C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2F8854-8A9F-88DA-D657-079D115C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ADA5CF-922A-D36B-9A2F-C6C3129E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54FA15-87F0-BE1F-30E6-BB15E37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290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60743-1304-A03A-30DB-C34EE71C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60DBC9-9D87-DA54-873A-ED106DCF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3F016-77CC-AF0A-D9F8-CEB5A5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271845-9C00-63D7-7608-BCA23428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F1328-2B63-0911-FDFA-8E1657D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213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92905F-4164-A567-7548-FC671B452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EDD52-7382-640D-65AB-35C380D3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892D2F-41F6-3F5F-CA13-F167BC3B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8C0601-6F70-313E-CAB1-26C84A4E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6D00FA-83D6-DBE7-4F54-C9B7EF4C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8259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 descr="Uma imagem contendo Text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3977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1_Slide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1" descr="Tela de celular com texto preto sobre fundo branco&#10;&#10;Descrição gerada automaticamente com confiança baix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1"/>
          <p:cNvSpPr txBox="1">
            <a:spLocks noGrp="1"/>
          </p:cNvSpPr>
          <p:nvPr>
            <p:ph type="ctrTitle"/>
          </p:nvPr>
        </p:nvSpPr>
        <p:spPr>
          <a:xfrm>
            <a:off x="221900" y="3167508"/>
            <a:ext cx="9144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ubTitle" idx="1"/>
          </p:nvPr>
        </p:nvSpPr>
        <p:spPr>
          <a:xfrm>
            <a:off x="221900" y="4254340"/>
            <a:ext cx="9144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570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E1066F-9D26-3E16-8984-EB468C6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597851-8BEB-A657-58DA-E2BC3620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F2E03-4943-97CB-1E6A-99A4A766C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10E37C-201C-E793-F2F6-9E31DC9C1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773A5-8AAE-C9FE-94F7-BEC5E4C0A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75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E1066F-9D26-3E16-8984-EB468C6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597851-8BEB-A657-58DA-E2BC3620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F2E03-4943-97CB-1E6A-99A4A766C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EDB6-DD84-4C60-AD5F-16EF72015C49}" type="datetimeFigureOut">
              <a:rPr lang="pt-BR" smtClean="0"/>
              <a:t>18/05/2024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10E37C-201C-E793-F2F6-9E31DC9C1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773A5-8AAE-C9FE-94F7-BEC5E4C0A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50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edencao.co/roupas-nos-tempos-de-jesus-o-que-as-pessoas-vestiam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jpeg"/><Relationship Id="rId11" Type="http://schemas.openxmlformats.org/officeDocument/2006/relationships/image" Target="../media/image8.jpeg"/><Relationship Id="rId5" Type="http://schemas.openxmlformats.org/officeDocument/2006/relationships/hyperlink" Target="https://missaosertao.com.br/o-reino-de-deus/" TargetMode="External"/><Relationship Id="rId10" Type="http://schemas.openxmlformats.org/officeDocument/2006/relationships/hyperlink" Target="https://4.bp.blogspot.com/-jmE86orojps/T1k3KhG2mXI/AAAAAAAAADg/lbia8swH1ZU/s1600/Jesus+no+Barco.bmp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hyperlink" Target="https://www.google.com/url?sa=i&amp;url=https%3A%2F%2Fwww.universal.org%2Fnoticias%2Fpost%2Fjoio-o-dia-da-colheita-chegara%2F&amp;psig=AOvVaw0ZFHNXmFHedR7NTTY7ztva&amp;ust=1703715317450000&amp;source=images&amp;cd=vfe&amp;ved=0CBEQjRxqFwoTCPjjsquQroMDFQAAAAAdAAAAABAE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4.jpeg"/><Relationship Id="rId5" Type="http://schemas.openxmlformats.org/officeDocument/2006/relationships/hyperlink" Target="https://www.istockphoto.com/br/fotos/fermento-de-pao" TargetMode="External"/><Relationship Id="rId10" Type="http://schemas.openxmlformats.org/officeDocument/2006/relationships/hyperlink" Target="https://www.google.com/imgres?imgurl=https%3A%2F%2Festiloadoracao.com%2Fwp-content%2Fuploads%2F2018%2F03%2FContrastes-na-Adora%25C3%25A7%25C3%25A3o-da-Antiga-e-Nova-Alian%25C3%25A7a.jpg&amp;tbnid=dcutwGT0ZaXYWM&amp;vet=12ahUKEwiNmvTNi66DAxVlhpUCHZ8lDZcQMygBegQIARBM..i&amp;imgrefurl=https%3A%2F%2Festiloadoracao.com%2Fcontrastes-na-adoracao-da-antiga-e-nova-alianca%2F&amp;docid=iV0vHDdw5xB3IM&amp;w=751&amp;h=431&amp;q=ALIAN%C3%87AS%20SOBRE%20A%20BIBLIA&amp;ved=2ahUKEwiNmvTNi66DAxVlhpUCHZ8lDZcQMygBegQIARBM" TargetMode="External"/><Relationship Id="rId4" Type="http://schemas.openxmlformats.org/officeDocument/2006/relationships/image" Target="../media/image9.jpeg"/><Relationship Id="rId9" Type="http://schemas.openxmlformats.org/officeDocument/2006/relationships/image" Target="../media/image13.jpe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m/url?sa=i&amp;url=https%3A%2F%2Fwww.myfarm.com.br%2Fplantas-daninhas-trigo%2F&amp;psig=AOvVaw3SGaLpCrgiIVRdXZBiDT5I&amp;ust=1715733429848000&amp;source=images&amp;cd=vfe&amp;opi=89978449&amp;ved=0CBIQjRxqFwoTCODxi6Lzi4YDFQAAAAAdAAAAABAI" TargetMode="Externa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www.bibliaon.com%2Fparabola_o_joio_entre_o_trigo%2F&amp;psig=AOvVaw2f1PCBVGzrnMO1kAh11mpM&amp;ust=1709346508883000&amp;source=images&amp;cd=vfe&amp;opi=89978449&amp;ved=0CBIQjRxqFwoTCICg0o2C0oQDFQAAAAAdAAAAABA7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www.google.com/url?sa=i&amp;url=https%3A%2F%2Fwww.bibliaon.com%2Fparabola_o_joio_entre_o_trigo%2F&amp;psig=AOvVaw2f1PCBVGzrnMO1kAh11mpM&amp;ust=1709346508883000&amp;source=images&amp;cd=vfe&amp;opi=89978449&amp;ved=0CAUQjB1qFwoTCICg0o2C0oQDFQAAAAAdAAAAABA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blog.aegro.com.br%2Fcultivares-de-trigo%2F&amp;psig=AOvVaw1Upzhm11g2Xa5zNMFeeE0i&amp;ust=1709332178902000&amp;source=images&amp;cd=vfe&amp;opi=89978449&amp;ved=0CBIQjRxqFwoTCLiprNzM0YQDFQAAAAAdAAAAABAE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s://www.google.com/url?sa=i&amp;url=https%3A%2F%2Fblog.aegro.com.br%2Fcultivares-de-trigo%2F&amp;psig=AOvVaw1Upzhm11g2Xa5zNMFeeE0i&amp;ust=1709332178902000&amp;source=images&amp;cd=vfe&amp;opi=89978449&amp;ved=0CAUQjB1qFwoTCLiprNzM0YQDFQAAAAAdAAAAABA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hyperlink" Target="https://www.google.com/imgres?imgurl=https%3A%2F%2Fbibliotecadopregador.com.br%2Fwp-content%2Fuploads%2F2022%2F07%2Fparabola.jpg&amp;tbnid=yw7zdk6mX0MonM&amp;vet=12ahUKEwiH2bWTmNKEAxW4S7gEHbc-AU0QMygfegUIARCaAQ..i&amp;imgrefurl=https%3A%2F%2Fbibliotecadopregador.com.br%2Fo-que-e-uma-parabola-e-como-devemos-le-la%2F&amp;docid=oOJ6pqywQKg3XM&amp;w=750&amp;h=500&amp;q=explicou%20as%20parabolas&amp;ved=2ahUKEwiH2bWTmNKEAxW4S7gEHbc-AU0QMygfegUIARCaAQ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bliaonline.com.br/nvi/ap/20/12-15" TargetMode="External"/><Relationship Id="rId3" Type="http://schemas.openxmlformats.org/officeDocument/2006/relationships/hyperlink" Target="https://www.bibliaonline.com.br/nvi/mt/7/21-23" TargetMode="External"/><Relationship Id="rId7" Type="http://schemas.openxmlformats.org/officeDocument/2006/relationships/hyperlink" Target="https://www.bibliaonline.com.br/nvi/1co/3/12-1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ibliaonline.com.br/nvi/2pe/3/9" TargetMode="External"/><Relationship Id="rId5" Type="http://schemas.openxmlformats.org/officeDocument/2006/relationships/hyperlink" Target="https://www.bibliaonline.com.br/nvi/jo/10/14" TargetMode="External"/><Relationship Id="rId4" Type="http://schemas.openxmlformats.org/officeDocument/2006/relationships/hyperlink" Target="https://www.bibliaonline.com.br/nvi/2tm/2/19" TargetMode="External"/><Relationship Id="rId9" Type="http://schemas.openxmlformats.org/officeDocument/2006/relationships/hyperlink" Target="https://www.bibliaonline.com.br/nvi/mt/25/31-46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hyperlink" Target="https://adalagoas.com.br/noticias/18078/nao-importa-o-que-vem-pela-frente-a-igreja-ja-e-vencedora-diz-pastor-hernandes-dias-lopes" TargetMode="Externa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21A42D-4057-C1B9-8125-66B0B0729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69623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130E063-DFC2-A5C9-199F-A1806ACBC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992256"/>
              </p:ext>
            </p:extLst>
          </p:nvPr>
        </p:nvGraphicFramePr>
        <p:xfrm>
          <a:off x="838200" y="225425"/>
          <a:ext cx="10817524" cy="6349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7166">
                  <a:extLst>
                    <a:ext uri="{9D8B030D-6E8A-4147-A177-3AD203B41FA5}">
                      <a16:colId xmlns:a16="http://schemas.microsoft.com/office/drawing/2014/main" val="944711110"/>
                    </a:ext>
                  </a:extLst>
                </a:gridCol>
                <a:gridCol w="1099784">
                  <a:extLst>
                    <a:ext uri="{9D8B030D-6E8A-4147-A177-3AD203B41FA5}">
                      <a16:colId xmlns:a16="http://schemas.microsoft.com/office/drawing/2014/main" val="2145378965"/>
                    </a:ext>
                  </a:extLst>
                </a:gridCol>
                <a:gridCol w="8550574">
                  <a:extLst>
                    <a:ext uri="{9D8B030D-6E8A-4147-A177-3AD203B41FA5}">
                      <a16:colId xmlns:a16="http://schemas.microsoft.com/office/drawing/2014/main" val="2544066848"/>
                    </a:ext>
                  </a:extLst>
                </a:gridCol>
              </a:tblGrid>
              <a:tr h="988971">
                <a:tc gridSpan="3">
                  <a:txBody>
                    <a:bodyPr/>
                    <a:lstStyle/>
                    <a:p>
                      <a:pPr marL="0" lvl="0" indent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pt-BR" sz="3200" b="1" cap="small" dirty="0">
                          <a:solidFill>
                            <a:schemeClr val="bg1"/>
                          </a:solidFill>
                          <a:effectLst/>
                        </a:rPr>
                        <a:t>CONTEÚDO PROGRAMÁTICO </a:t>
                      </a:r>
                      <a:r>
                        <a:rPr lang="pt-BR" sz="3200" cap="small" dirty="0">
                          <a:solidFill>
                            <a:schemeClr val="bg1"/>
                          </a:solidFill>
                          <a:effectLst/>
                        </a:rPr>
                        <a:t>/ CRONOGRAMA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74938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Aulas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Datas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Unidades de Ensino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06396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Introdução às parábolas do reino.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94979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II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A parábola do tesouro escondido.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790401"/>
                  </a:ext>
                </a:extLst>
              </a:tr>
              <a:tr h="629214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joio e do trigo.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906282"/>
                  </a:ext>
                </a:extLst>
              </a:tr>
              <a:tr h="629214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IV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fermento.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108123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da pérola de valor.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712859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semeador.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536730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grão de mostarda.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35724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das bodas do cordeiro.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2241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044108D3-429A-D78D-7D4F-DD53410C8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068" y="-37803"/>
            <a:ext cx="12192000" cy="688956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956E98C-1378-72B9-4C8A-F7ACDE3DA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905" y="260270"/>
            <a:ext cx="4306603" cy="3306276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C89CC58-0225-5C73-6278-4C0DD1937812}"/>
              </a:ext>
            </a:extLst>
          </p:cNvPr>
          <p:cNvSpPr/>
          <p:nvPr/>
        </p:nvSpPr>
        <p:spPr>
          <a:xfrm>
            <a:off x="8848578" y="282299"/>
            <a:ext cx="2785404" cy="71650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chemeClr val="tx1"/>
                </a:solidFill>
              </a:rPr>
              <a:t>Breve Revisão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6F492C0-FBE7-8651-B30C-209749BBC3FF}"/>
              </a:ext>
            </a:extLst>
          </p:cNvPr>
          <p:cNvSpPr txBox="1"/>
          <p:nvPr/>
        </p:nvSpPr>
        <p:spPr>
          <a:xfrm>
            <a:off x="1654963" y="3652578"/>
            <a:ext cx="236337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Galileia / Cafarnaum</a:t>
            </a:r>
          </a:p>
        </p:txBody>
      </p:sp>
      <p:pic>
        <p:nvPicPr>
          <p:cNvPr id="4" name="Picture 2" descr="O REINO DE DEUS – Missão Sertão">
            <a:hlinkClick r:id="rId5"/>
            <a:extLst>
              <a:ext uri="{FF2B5EF4-FFF2-40B4-BE49-F238E27FC236}">
                <a16:creationId xmlns:a16="http://schemas.microsoft.com/office/drawing/2014/main" id="{DC029CAC-72CA-850E-465D-A603A8A769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7" r="32908" b="37572"/>
          <a:stretch/>
        </p:blipFill>
        <p:spPr bwMode="auto">
          <a:xfrm>
            <a:off x="1890229" y="867711"/>
            <a:ext cx="4306603" cy="330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E54DBCD-EA4B-0DA8-54AF-04C39B119354}"/>
              </a:ext>
            </a:extLst>
          </p:cNvPr>
          <p:cNvSpPr txBox="1"/>
          <p:nvPr/>
        </p:nvSpPr>
        <p:spPr>
          <a:xfrm>
            <a:off x="2867393" y="4248622"/>
            <a:ext cx="236337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Reino dos céus</a:t>
            </a:r>
          </a:p>
        </p:txBody>
      </p:sp>
      <p:pic>
        <p:nvPicPr>
          <p:cNvPr id="5" name="Picture 2" descr="Uma legião romana era uma grande unidade militar do exército romano se preparando para a batalha à noite arte gerada por redes neurais">
            <a:extLst>
              <a:ext uri="{FF2B5EF4-FFF2-40B4-BE49-F238E27FC236}">
                <a16:creationId xmlns:a16="http://schemas.microsoft.com/office/drawing/2014/main" id="{F25A0883-9A1A-C2DE-F9B3-228C16812E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5" r="12070" b="13044"/>
          <a:stretch/>
        </p:blipFill>
        <p:spPr bwMode="auto">
          <a:xfrm>
            <a:off x="3216702" y="1478125"/>
            <a:ext cx="4217256" cy="330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70A947F-981C-AA9D-ED75-5671C0818FCC}"/>
              </a:ext>
            </a:extLst>
          </p:cNvPr>
          <p:cNvSpPr txBox="1"/>
          <p:nvPr/>
        </p:nvSpPr>
        <p:spPr>
          <a:xfrm>
            <a:off x="4184320" y="4848631"/>
            <a:ext cx="236337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Líder militar e político</a:t>
            </a:r>
          </a:p>
        </p:txBody>
      </p:sp>
      <p:pic>
        <p:nvPicPr>
          <p:cNvPr id="3" name="Picture 5" descr="Roupas nos tempos de Jesus: o que as pessoas vestiam?">
            <a:hlinkClick r:id="rId8"/>
            <a:extLst>
              <a:ext uri="{FF2B5EF4-FFF2-40B4-BE49-F238E27FC236}">
                <a16:creationId xmlns:a16="http://schemas.microsoft.com/office/drawing/2014/main" id="{F3A08816-6C53-B586-5A54-3C72D2E38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07"/>
          <a:stretch/>
        </p:blipFill>
        <p:spPr bwMode="auto">
          <a:xfrm>
            <a:off x="4836592" y="2099686"/>
            <a:ext cx="4306603" cy="330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92F6894-5995-1C9D-222B-13E6F72D63A3}"/>
              </a:ext>
            </a:extLst>
          </p:cNvPr>
          <p:cNvSpPr txBox="1"/>
          <p:nvPr/>
        </p:nvSpPr>
        <p:spPr>
          <a:xfrm>
            <a:off x="5808207" y="5463045"/>
            <a:ext cx="236337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Grupos hostis</a:t>
            </a:r>
          </a:p>
        </p:txBody>
      </p:sp>
      <p:pic>
        <p:nvPicPr>
          <p:cNvPr id="1026" name="Picture 2">
            <a:hlinkClick r:id="rId10"/>
            <a:extLst>
              <a:ext uri="{FF2B5EF4-FFF2-40B4-BE49-F238E27FC236}">
                <a16:creationId xmlns:a16="http://schemas.microsoft.com/office/drawing/2014/main" id="{5A931DB2-5565-0D6C-2EA8-8A56E4B23D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6" t="832" r="5492" b="-832"/>
          <a:stretch/>
        </p:blipFill>
        <p:spPr bwMode="auto">
          <a:xfrm>
            <a:off x="6878698" y="2798921"/>
            <a:ext cx="4281742" cy="336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BF280B2-BB54-CE0B-8BE4-452FAA82BA67}"/>
              </a:ext>
            </a:extLst>
          </p:cNvPr>
          <p:cNvSpPr txBox="1"/>
          <p:nvPr/>
        </p:nvSpPr>
        <p:spPr>
          <a:xfrm>
            <a:off x="7961509" y="6234848"/>
            <a:ext cx="236337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Parábolas</a:t>
            </a:r>
          </a:p>
        </p:txBody>
      </p:sp>
    </p:spTree>
    <p:extLst>
      <p:ext uri="{BB962C8B-B14F-4D97-AF65-F5344CB8AC3E}">
        <p14:creationId xmlns:p14="http://schemas.microsoft.com/office/powerpoint/2010/main" val="46458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>
            <a:spLocks noGrp="1"/>
          </p:cNvSpPr>
          <p:nvPr>
            <p:ph type="ctrTitle"/>
          </p:nvPr>
        </p:nvSpPr>
        <p:spPr>
          <a:xfrm>
            <a:off x="1690425" y="3167508"/>
            <a:ext cx="6858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 fontScale="90000"/>
          </a:bodyPr>
          <a:lstStyle/>
          <a:p>
            <a:r>
              <a:rPr lang="pt-BR" dirty="0"/>
              <a:t>As Parábolas do Reino</a:t>
            </a:r>
            <a:endParaRPr dirty="0"/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1690425" y="4254340"/>
            <a:ext cx="6858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pt-BR" b="1" dirty="0"/>
              <a:t>A parábola do Joio e do Trigo</a:t>
            </a:r>
          </a:p>
          <a:p>
            <a:pPr marL="0" indent="0">
              <a:spcBef>
                <a:spcPts val="0"/>
              </a:spcBef>
            </a:pPr>
            <a:r>
              <a:rPr lang="pt-BR" b="1" dirty="0"/>
              <a:t>Prof. André Buarque</a:t>
            </a:r>
            <a:endParaRPr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B35177E-3092-2E2D-28E0-B9E4F22FD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562"/>
            <a:ext cx="12192000" cy="6889562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2118941-39C3-9011-66E1-EB2BAD5AC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FAED600C-47D9-6250-25F7-60074CED3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437" y="3104148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9B71767D-9A5F-993E-5AD8-E15BAEDA0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EEAA47D-2F55-4533-D962-8654CBAB706A}"/>
              </a:ext>
            </a:extLst>
          </p:cNvPr>
          <p:cNvSpPr txBox="1"/>
          <p:nvPr/>
        </p:nvSpPr>
        <p:spPr>
          <a:xfrm>
            <a:off x="825582" y="300245"/>
            <a:ext cx="1059096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As Parábolas do Reino</a:t>
            </a:r>
          </a:p>
        </p:txBody>
      </p:sp>
      <p:grpSp>
        <p:nvGrpSpPr>
          <p:cNvPr id="1048" name="Agrupar 1047">
            <a:extLst>
              <a:ext uri="{FF2B5EF4-FFF2-40B4-BE49-F238E27FC236}">
                <a16:creationId xmlns:a16="http://schemas.microsoft.com/office/drawing/2014/main" id="{3A4B21B6-CB97-63B5-87CF-536AA85401AB}"/>
              </a:ext>
            </a:extLst>
          </p:cNvPr>
          <p:cNvGrpSpPr/>
          <p:nvPr/>
        </p:nvGrpSpPr>
        <p:grpSpPr>
          <a:xfrm>
            <a:off x="3807406" y="910677"/>
            <a:ext cx="1958818" cy="5679202"/>
            <a:chOff x="3807406" y="910677"/>
            <a:chExt cx="1958818" cy="5679202"/>
          </a:xfrm>
        </p:grpSpPr>
        <p:pic>
          <p:nvPicPr>
            <p:cNvPr id="1031" name="Picture 7" descr="Desvendando a Parábola do Grão de Mostarda: Guia Completo">
              <a:extLst>
                <a:ext uri="{FF2B5EF4-FFF2-40B4-BE49-F238E27FC236}">
                  <a16:creationId xmlns:a16="http://schemas.microsoft.com/office/drawing/2014/main" id="{45DD2B9E-98E5-0C09-E092-E9D0648B5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7406" y="910677"/>
              <a:ext cx="1925551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3.600+ Fermento De Pao fotos de stock, imagens e fotos ...">
              <a:hlinkClick r:id="rId5"/>
              <a:extLst>
                <a:ext uri="{FF2B5EF4-FFF2-40B4-BE49-F238E27FC236}">
                  <a16:creationId xmlns:a16="http://schemas.microsoft.com/office/drawing/2014/main" id="{1F6958FB-0FC5-367D-F1A9-05A3C6C820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7" r="11787"/>
            <a:stretch/>
          </p:blipFill>
          <p:spPr bwMode="auto">
            <a:xfrm>
              <a:off x="3823449" y="2904978"/>
              <a:ext cx="1925551" cy="1660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Seta: para Baixo 15">
              <a:extLst>
                <a:ext uri="{FF2B5EF4-FFF2-40B4-BE49-F238E27FC236}">
                  <a16:creationId xmlns:a16="http://schemas.microsoft.com/office/drawing/2014/main" id="{5BB19F14-228D-F377-354E-5EA3102C9AD6}"/>
                </a:ext>
              </a:extLst>
            </p:cNvPr>
            <p:cNvSpPr/>
            <p:nvPr/>
          </p:nvSpPr>
          <p:spPr>
            <a:xfrm>
              <a:off x="4494300" y="5045320"/>
              <a:ext cx="680100" cy="445091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298BA613-C01D-7147-4C66-2E5F8868F949}"/>
                </a:ext>
              </a:extLst>
            </p:cNvPr>
            <p:cNvSpPr/>
            <p:nvPr/>
          </p:nvSpPr>
          <p:spPr>
            <a:xfrm>
              <a:off x="3916871" y="5638801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Reino de Deus tem pequenos começos</a:t>
              </a:r>
            </a:p>
          </p:txBody>
        </p:sp>
        <p:sp>
          <p:nvSpPr>
            <p:cNvPr id="1034" name="CaixaDeTexto 1033">
              <a:extLst>
                <a:ext uri="{FF2B5EF4-FFF2-40B4-BE49-F238E27FC236}">
                  <a16:creationId xmlns:a16="http://schemas.microsoft.com/office/drawing/2014/main" id="{71AFAEE6-A523-6E5A-E4FE-2D03E25F0760}"/>
                </a:ext>
              </a:extLst>
            </p:cNvPr>
            <p:cNvSpPr txBox="1"/>
            <p:nvPr/>
          </p:nvSpPr>
          <p:spPr>
            <a:xfrm>
              <a:off x="3945282" y="2519299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MOSTARDA</a:t>
              </a:r>
            </a:p>
          </p:txBody>
        </p:sp>
        <p:sp>
          <p:nvSpPr>
            <p:cNvPr id="1035" name="CaixaDeTexto 1034">
              <a:extLst>
                <a:ext uri="{FF2B5EF4-FFF2-40B4-BE49-F238E27FC236}">
                  <a16:creationId xmlns:a16="http://schemas.microsoft.com/office/drawing/2014/main" id="{29D519B6-CE14-0F1E-D9D9-03CC3C214838}"/>
                </a:ext>
              </a:extLst>
            </p:cNvPr>
            <p:cNvSpPr txBox="1"/>
            <p:nvPr/>
          </p:nvSpPr>
          <p:spPr>
            <a:xfrm>
              <a:off x="4061013" y="4564850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FERMENTO</a:t>
              </a:r>
            </a:p>
          </p:txBody>
        </p:sp>
      </p:grpSp>
      <p:grpSp>
        <p:nvGrpSpPr>
          <p:cNvPr id="1053" name="Agrupar 1052">
            <a:extLst>
              <a:ext uri="{FF2B5EF4-FFF2-40B4-BE49-F238E27FC236}">
                <a16:creationId xmlns:a16="http://schemas.microsoft.com/office/drawing/2014/main" id="{94088B2A-3043-E059-063E-7193D0081D72}"/>
              </a:ext>
            </a:extLst>
          </p:cNvPr>
          <p:cNvGrpSpPr/>
          <p:nvPr/>
        </p:nvGrpSpPr>
        <p:grpSpPr>
          <a:xfrm>
            <a:off x="6690973" y="958803"/>
            <a:ext cx="1897881" cy="5642781"/>
            <a:chOff x="6690973" y="958803"/>
            <a:chExt cx="1897881" cy="5642781"/>
          </a:xfrm>
        </p:grpSpPr>
        <p:pic>
          <p:nvPicPr>
            <p:cNvPr id="11" name="Picture 4" descr="A parábola do tesouro escondido no campo">
              <a:extLst>
                <a:ext uri="{FF2B5EF4-FFF2-40B4-BE49-F238E27FC236}">
                  <a16:creationId xmlns:a16="http://schemas.microsoft.com/office/drawing/2014/main" id="{E91E0BEB-6B15-EAC6-8710-C1965F99B3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4" t="29234" r="26295"/>
            <a:stretch/>
          </p:blipFill>
          <p:spPr bwMode="auto">
            <a:xfrm>
              <a:off x="6707013" y="958803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 descr="A Parábola da Pérola de Grande Valor">
              <a:extLst>
                <a:ext uri="{FF2B5EF4-FFF2-40B4-BE49-F238E27FC236}">
                  <a16:creationId xmlns:a16="http://schemas.microsoft.com/office/drawing/2014/main" id="{2E168454-7A67-1348-5673-8B54FC84BF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473"/>
            <a:stretch/>
          </p:blipFill>
          <p:spPr bwMode="auto">
            <a:xfrm>
              <a:off x="6690973" y="2983820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Seta: para Baixo 17">
              <a:extLst>
                <a:ext uri="{FF2B5EF4-FFF2-40B4-BE49-F238E27FC236}">
                  <a16:creationId xmlns:a16="http://schemas.microsoft.com/office/drawing/2014/main" id="{B4635118-976C-A36C-4B87-BE0377556BF9}"/>
                </a:ext>
              </a:extLst>
            </p:cNvPr>
            <p:cNvSpPr/>
            <p:nvPr/>
          </p:nvSpPr>
          <p:spPr>
            <a:xfrm>
              <a:off x="7292827" y="5082937"/>
              <a:ext cx="680100" cy="38742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2C250FA5-0328-77CE-2418-8A8BA1588356}"/>
                </a:ext>
              </a:extLst>
            </p:cNvPr>
            <p:cNvSpPr/>
            <p:nvPr/>
          </p:nvSpPr>
          <p:spPr>
            <a:xfrm>
              <a:off x="6707216" y="5650506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O valor do </a:t>
              </a:r>
            </a:p>
            <a:p>
              <a:pPr algn="ctr"/>
              <a:r>
                <a:rPr lang="pt-BR" b="1" dirty="0"/>
                <a:t>Reino de Deus</a:t>
              </a:r>
            </a:p>
          </p:txBody>
        </p:sp>
        <p:sp>
          <p:nvSpPr>
            <p:cNvPr id="1038" name="CaixaDeTexto 1037">
              <a:extLst>
                <a:ext uri="{FF2B5EF4-FFF2-40B4-BE49-F238E27FC236}">
                  <a16:creationId xmlns:a16="http://schemas.microsoft.com/office/drawing/2014/main" id="{AC7041DE-A363-7717-D1EE-7BC8340E01B9}"/>
                </a:ext>
              </a:extLst>
            </p:cNvPr>
            <p:cNvSpPr txBox="1"/>
            <p:nvPr/>
          </p:nvSpPr>
          <p:spPr>
            <a:xfrm>
              <a:off x="6928662" y="2491695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TESOURO</a:t>
              </a:r>
            </a:p>
          </p:txBody>
        </p:sp>
        <p:sp>
          <p:nvSpPr>
            <p:cNvPr id="1040" name="CaixaDeTexto 1039">
              <a:extLst>
                <a:ext uri="{FF2B5EF4-FFF2-40B4-BE49-F238E27FC236}">
                  <a16:creationId xmlns:a16="http://schemas.microsoft.com/office/drawing/2014/main" id="{57774171-5C6D-355B-B6A5-7812FC99E45A}"/>
                </a:ext>
              </a:extLst>
            </p:cNvPr>
            <p:cNvSpPr txBox="1"/>
            <p:nvPr/>
          </p:nvSpPr>
          <p:spPr>
            <a:xfrm>
              <a:off x="6864920" y="4516724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PÉROLA</a:t>
              </a:r>
            </a:p>
          </p:txBody>
        </p:sp>
      </p:grpSp>
      <p:grpSp>
        <p:nvGrpSpPr>
          <p:cNvPr id="1052" name="Agrupar 1051">
            <a:extLst>
              <a:ext uri="{FF2B5EF4-FFF2-40B4-BE49-F238E27FC236}">
                <a16:creationId xmlns:a16="http://schemas.microsoft.com/office/drawing/2014/main" id="{29074BDE-8EA9-8091-75D1-6EE568D3F39A}"/>
              </a:ext>
            </a:extLst>
          </p:cNvPr>
          <p:cNvGrpSpPr/>
          <p:nvPr/>
        </p:nvGrpSpPr>
        <p:grpSpPr>
          <a:xfrm>
            <a:off x="9485491" y="922288"/>
            <a:ext cx="1931056" cy="5635467"/>
            <a:chOff x="9485491" y="922288"/>
            <a:chExt cx="1931056" cy="5635467"/>
          </a:xfrm>
        </p:grpSpPr>
        <p:sp>
          <p:nvSpPr>
            <p:cNvPr id="20" name="Seta: para Baixo 19">
              <a:extLst>
                <a:ext uri="{FF2B5EF4-FFF2-40B4-BE49-F238E27FC236}">
                  <a16:creationId xmlns:a16="http://schemas.microsoft.com/office/drawing/2014/main" id="{AE49D53E-3D3E-F188-8B4E-CAC553CF3D40}"/>
                </a:ext>
              </a:extLst>
            </p:cNvPr>
            <p:cNvSpPr/>
            <p:nvPr/>
          </p:nvSpPr>
          <p:spPr>
            <a:xfrm>
              <a:off x="10108217" y="5045320"/>
              <a:ext cx="680100" cy="36889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80C1462B-EBED-4676-EFEC-430B0B4856E6}"/>
                </a:ext>
              </a:extLst>
            </p:cNvPr>
            <p:cNvSpPr/>
            <p:nvPr/>
          </p:nvSpPr>
          <p:spPr>
            <a:xfrm>
              <a:off x="9490996" y="5606677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A consumação final</a:t>
              </a:r>
            </a:p>
          </p:txBody>
        </p:sp>
        <p:pic>
          <p:nvPicPr>
            <p:cNvPr id="1209" name="Picture 185" descr="A Parábola da Rede: Encontrando Significado nas Escrituras">
              <a:extLst>
                <a:ext uri="{FF2B5EF4-FFF2-40B4-BE49-F238E27FC236}">
                  <a16:creationId xmlns:a16="http://schemas.microsoft.com/office/drawing/2014/main" id="{17268A16-B18F-1745-EADB-84DAF2800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0996" y="922288"/>
              <a:ext cx="1925551" cy="1660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1" name="CaixaDeTexto 1040">
              <a:extLst>
                <a:ext uri="{FF2B5EF4-FFF2-40B4-BE49-F238E27FC236}">
                  <a16:creationId xmlns:a16="http://schemas.microsoft.com/office/drawing/2014/main" id="{6836C157-9D64-175C-5E3E-3DF03C7773E6}"/>
                </a:ext>
              </a:extLst>
            </p:cNvPr>
            <p:cNvSpPr txBox="1"/>
            <p:nvPr/>
          </p:nvSpPr>
          <p:spPr>
            <a:xfrm>
              <a:off x="9728439" y="2551567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REDE</a:t>
              </a:r>
            </a:p>
          </p:txBody>
        </p:sp>
        <p:sp>
          <p:nvSpPr>
            <p:cNvPr id="1043" name="CaixaDeTexto 1042">
              <a:extLst>
                <a:ext uri="{FF2B5EF4-FFF2-40B4-BE49-F238E27FC236}">
                  <a16:creationId xmlns:a16="http://schemas.microsoft.com/office/drawing/2014/main" id="{4493FC17-6126-1585-68DF-67C52B9A62C6}"/>
                </a:ext>
              </a:extLst>
            </p:cNvPr>
            <p:cNvSpPr txBox="1"/>
            <p:nvPr/>
          </p:nvSpPr>
          <p:spPr>
            <a:xfrm>
              <a:off x="9688335" y="4516723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BODAS</a:t>
              </a:r>
            </a:p>
          </p:txBody>
        </p:sp>
        <p:pic>
          <p:nvPicPr>
            <p:cNvPr id="1211" name="Picture 187" descr="Contrastes na Adoração da Antiga e Nova Aliança | Lição 9 EBD">
              <a:hlinkClick r:id="rId10"/>
              <a:extLst>
                <a:ext uri="{FF2B5EF4-FFF2-40B4-BE49-F238E27FC236}">
                  <a16:creationId xmlns:a16="http://schemas.microsoft.com/office/drawing/2014/main" id="{408756FD-BF1B-C287-38DD-22147CEF64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7" r="18007" b="733"/>
            <a:stretch/>
          </p:blipFill>
          <p:spPr bwMode="auto">
            <a:xfrm>
              <a:off x="9485491" y="2887568"/>
              <a:ext cx="1925551" cy="1616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1643658-2BD2-B445-D6F5-12EC00EE7F43}"/>
              </a:ext>
            </a:extLst>
          </p:cNvPr>
          <p:cNvGrpSpPr/>
          <p:nvPr/>
        </p:nvGrpSpPr>
        <p:grpSpPr>
          <a:xfrm>
            <a:off x="825581" y="878593"/>
            <a:ext cx="1924729" cy="5711286"/>
            <a:chOff x="825581" y="878593"/>
            <a:chExt cx="1924729" cy="5711286"/>
          </a:xfrm>
        </p:grpSpPr>
        <p:pic>
          <p:nvPicPr>
            <p:cNvPr id="1026" name="Picture 2" descr="83.700+ Semeando fotos de stock, imagens e fotos royalty ...">
              <a:extLst>
                <a:ext uri="{FF2B5EF4-FFF2-40B4-BE49-F238E27FC236}">
                  <a16:creationId xmlns:a16="http://schemas.microsoft.com/office/drawing/2014/main" id="{FD4C8348-3469-444E-BAA3-063C43423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581" y="878593"/>
              <a:ext cx="1895475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Seta: para Baixo 13">
              <a:extLst>
                <a:ext uri="{FF2B5EF4-FFF2-40B4-BE49-F238E27FC236}">
                  <a16:creationId xmlns:a16="http://schemas.microsoft.com/office/drawing/2014/main" id="{B6A00451-9610-9B51-D8B7-7B14C4B60526}"/>
                </a:ext>
              </a:extLst>
            </p:cNvPr>
            <p:cNvSpPr/>
            <p:nvPr/>
          </p:nvSpPr>
          <p:spPr>
            <a:xfrm>
              <a:off x="1485584" y="5017248"/>
              <a:ext cx="680100" cy="501237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anose="05000000000000000000" pitchFamily="2" charset="2"/>
                <a:buChar char="ü"/>
              </a:pPr>
              <a:endParaRPr lang="pt-BR"/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D0977419-1ECF-D9E3-73FC-6D4FC6355C39}"/>
                </a:ext>
              </a:extLst>
            </p:cNvPr>
            <p:cNvSpPr/>
            <p:nvPr/>
          </p:nvSpPr>
          <p:spPr>
            <a:xfrm>
              <a:off x="900957" y="5638801"/>
              <a:ext cx="1849353" cy="951078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/>
                <a:t>O crescimento do </a:t>
              </a:r>
            </a:p>
            <a:p>
              <a:pPr algn="ctr"/>
              <a:r>
                <a:rPr lang="pt-BR" b="1" dirty="0"/>
                <a:t>Reino de Deus</a:t>
              </a:r>
            </a:p>
          </p:txBody>
        </p:sp>
        <p:sp>
          <p:nvSpPr>
            <p:cNvPr id="1030" name="CaixaDeTexto 1029">
              <a:extLst>
                <a:ext uri="{FF2B5EF4-FFF2-40B4-BE49-F238E27FC236}">
                  <a16:creationId xmlns:a16="http://schemas.microsoft.com/office/drawing/2014/main" id="{654E077B-14F9-0352-B8A4-D7F74A7D3CE6}"/>
                </a:ext>
              </a:extLst>
            </p:cNvPr>
            <p:cNvSpPr txBox="1"/>
            <p:nvPr/>
          </p:nvSpPr>
          <p:spPr>
            <a:xfrm>
              <a:off x="1042620" y="2506210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SEMEADOR</a:t>
              </a:r>
            </a:p>
          </p:txBody>
        </p:sp>
        <p:sp>
          <p:nvSpPr>
            <p:cNvPr id="1032" name="CaixaDeTexto 1031">
              <a:extLst>
                <a:ext uri="{FF2B5EF4-FFF2-40B4-BE49-F238E27FC236}">
                  <a16:creationId xmlns:a16="http://schemas.microsoft.com/office/drawing/2014/main" id="{3FE75464-C251-C41A-5E0A-DE105547769F}"/>
                </a:ext>
              </a:extLst>
            </p:cNvPr>
            <p:cNvSpPr txBox="1"/>
            <p:nvPr/>
          </p:nvSpPr>
          <p:spPr>
            <a:xfrm>
              <a:off x="1110683" y="4536485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JOIO / TRIGO</a:t>
              </a:r>
            </a:p>
          </p:txBody>
        </p:sp>
        <p:pic>
          <p:nvPicPr>
            <p:cNvPr id="2" name="Picture 2" descr="Joio: o dia da colheita chegará">
              <a:hlinkClick r:id="rId13"/>
              <a:extLst>
                <a:ext uri="{FF2B5EF4-FFF2-40B4-BE49-F238E27FC236}">
                  <a16:creationId xmlns:a16="http://schemas.microsoft.com/office/drawing/2014/main" id="{451DE7E8-251D-0B96-80C2-1E3D6C4040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34" y="2905326"/>
              <a:ext cx="1881841" cy="1658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C41D2A5A-31DD-3D75-2C94-824F9B93E421}"/>
              </a:ext>
            </a:extLst>
          </p:cNvPr>
          <p:cNvSpPr/>
          <p:nvPr/>
        </p:nvSpPr>
        <p:spPr>
          <a:xfrm>
            <a:off x="856366" y="2914140"/>
            <a:ext cx="1895475" cy="166033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841B40C-612A-DF9C-3EC3-97C46E4A1304}"/>
              </a:ext>
            </a:extLst>
          </p:cNvPr>
          <p:cNvSpPr/>
          <p:nvPr/>
        </p:nvSpPr>
        <p:spPr>
          <a:xfrm>
            <a:off x="9516570" y="922700"/>
            <a:ext cx="1895475" cy="1660334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933653D-2F81-0C25-EEBC-FF5F5741465E}"/>
              </a:ext>
            </a:extLst>
          </p:cNvPr>
          <p:cNvSpPr/>
          <p:nvPr/>
        </p:nvSpPr>
        <p:spPr>
          <a:xfrm>
            <a:off x="810622" y="873048"/>
            <a:ext cx="4957505" cy="369089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95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A3641-47C0-DC98-08DC-814D9E13C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707F16C-4D94-0810-A084-390FB8545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8"/>
            <a:ext cx="12192000" cy="685829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8930B6D-5BD7-09DE-0E91-4FB0AFFF4A59}"/>
              </a:ext>
            </a:extLst>
          </p:cNvPr>
          <p:cNvSpPr txBox="1"/>
          <p:nvPr/>
        </p:nvSpPr>
        <p:spPr>
          <a:xfrm>
            <a:off x="5839327" y="576558"/>
            <a:ext cx="5948482" cy="47699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Características do joio e do trigo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26DA012-A61C-C66E-7021-FF5136859DA0}"/>
              </a:ext>
            </a:extLst>
          </p:cNvPr>
          <p:cNvSpPr txBox="1"/>
          <p:nvPr/>
        </p:nvSpPr>
        <p:spPr>
          <a:xfrm>
            <a:off x="5839327" y="1165462"/>
            <a:ext cx="594848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Q</a:t>
            </a:r>
            <a:r>
              <a:rPr lang="pt-BR" sz="2400" b="1" i="0" dirty="0">
                <a:effectLst/>
              </a:rPr>
              <a:t>uando pequenos são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parecidos.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O trigo produz </a:t>
            </a:r>
            <a:r>
              <a:rPr lang="pt-BR" sz="2400" b="1" dirty="0">
                <a:solidFill>
                  <a:srgbClr val="C00000"/>
                </a:solidFill>
              </a:rPr>
              <a:t>sementes </a:t>
            </a:r>
            <a:r>
              <a:rPr lang="pt-BR" sz="2400" b="1" dirty="0"/>
              <a:t>mais densas. </a:t>
            </a:r>
            <a:endParaRPr lang="pt-BR" sz="2400" b="1" i="0" dirty="0">
              <a:effectLst/>
            </a:endParaRP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O joio produz </a:t>
            </a:r>
            <a:r>
              <a:rPr lang="pt-BR" sz="2400" b="1" dirty="0">
                <a:solidFill>
                  <a:srgbClr val="C00000"/>
                </a:solidFill>
              </a:rPr>
              <a:t>sementes </a:t>
            </a:r>
            <a:r>
              <a:rPr lang="pt-BR" sz="2400" b="1" dirty="0"/>
              <a:t>pequenas e leves. 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i="0" dirty="0">
                <a:solidFill>
                  <a:srgbClr val="000000"/>
                </a:solidFill>
                <a:effectLst/>
              </a:rPr>
              <a:t>A diferença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só é notada </a:t>
            </a:r>
            <a:r>
              <a:rPr lang="pt-BR" sz="2400" b="1" i="0" dirty="0">
                <a:solidFill>
                  <a:srgbClr val="000000"/>
                </a:solidFill>
                <a:effectLst/>
              </a:rPr>
              <a:t>no estágio do desenvolvimento da</a:t>
            </a:r>
            <a:r>
              <a:rPr lang="pt-BR" sz="2400" b="1" i="0" dirty="0">
                <a:effectLst/>
              </a:rPr>
              <a:t> espiga.</a:t>
            </a:r>
            <a:endParaRPr lang="pt-BR" sz="2400" b="1" dirty="0"/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O trigo é maleável e </a:t>
            </a:r>
            <a:r>
              <a:rPr lang="pt-BR" sz="2400" b="1" dirty="0">
                <a:solidFill>
                  <a:srgbClr val="C00000"/>
                </a:solidFill>
              </a:rPr>
              <a:t>se</a:t>
            </a:r>
            <a:r>
              <a:rPr lang="pt-BR" sz="2400" b="1" dirty="0"/>
              <a:t> </a:t>
            </a:r>
            <a:r>
              <a:rPr lang="pt-BR" sz="2400" b="1" dirty="0">
                <a:solidFill>
                  <a:srgbClr val="C00000"/>
                </a:solidFill>
              </a:rPr>
              <a:t>curva </a:t>
            </a:r>
            <a:r>
              <a:rPr lang="pt-BR" sz="2400" b="1" dirty="0"/>
              <a:t>com facilidade.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O joio é muito rígido e </a:t>
            </a:r>
            <a:r>
              <a:rPr lang="pt-BR" sz="2400" b="1" dirty="0">
                <a:solidFill>
                  <a:srgbClr val="C00000"/>
                </a:solidFill>
              </a:rPr>
              <a:t>não se curva. </a:t>
            </a:r>
          </a:p>
          <a:p>
            <a:pPr marL="342900" indent="-3429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O joio é um </a:t>
            </a:r>
            <a:r>
              <a:rPr lang="pt-BR" sz="2400" b="1" dirty="0">
                <a:solidFill>
                  <a:srgbClr val="C00000"/>
                </a:solidFill>
              </a:rPr>
              <a:t>tipo de capim </a:t>
            </a:r>
            <a:r>
              <a:rPr lang="pt-BR" sz="2400" b="1" dirty="0"/>
              <a:t>que pode ser portador de um </a:t>
            </a:r>
            <a:r>
              <a:rPr lang="pt-BR" sz="2400" b="1" dirty="0">
                <a:solidFill>
                  <a:srgbClr val="C00000"/>
                </a:solidFill>
              </a:rPr>
              <a:t>fungo venenoso. </a:t>
            </a:r>
          </a:p>
        </p:txBody>
      </p:sp>
      <p:pic>
        <p:nvPicPr>
          <p:cNvPr id="5124" name="Picture 4" descr="Foto de foco seletivo de um galho de grão de cevada no campo">
            <a:extLst>
              <a:ext uri="{FF2B5EF4-FFF2-40B4-BE49-F238E27FC236}">
                <a16:creationId xmlns:a16="http://schemas.microsoft.com/office/drawing/2014/main" id="{A921EA1F-934B-A438-077D-2C874AD08E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1" r="12875"/>
          <a:stretch/>
        </p:blipFill>
        <p:spPr bwMode="auto">
          <a:xfrm>
            <a:off x="523459" y="943512"/>
            <a:ext cx="5030945" cy="486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uxograma: Conector 4">
            <a:extLst>
              <a:ext uri="{FF2B5EF4-FFF2-40B4-BE49-F238E27FC236}">
                <a16:creationId xmlns:a16="http://schemas.microsoft.com/office/drawing/2014/main" id="{C6EFF78B-47E5-6AF9-9CBE-097FF7A79002}"/>
              </a:ext>
            </a:extLst>
          </p:cNvPr>
          <p:cNvSpPr/>
          <p:nvPr/>
        </p:nvSpPr>
        <p:spPr>
          <a:xfrm>
            <a:off x="2743201" y="3014144"/>
            <a:ext cx="507999" cy="474124"/>
          </a:xfrm>
          <a:prstGeom prst="flowChartConnector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12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74984-7869-8E1B-3BF9-DAF80233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944CC5-2240-6986-44C1-EA7B53A69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563F4DD-0A29-8C18-0BFF-41898E1FE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8"/>
            <a:ext cx="12192000" cy="6858298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17614F-FC17-4D97-6691-4AA257D84891}"/>
              </a:ext>
            </a:extLst>
          </p:cNvPr>
          <p:cNvSpPr txBox="1"/>
          <p:nvPr/>
        </p:nvSpPr>
        <p:spPr>
          <a:xfrm>
            <a:off x="4875643" y="1207989"/>
            <a:ext cx="6670363" cy="5370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i="0" dirty="0">
                <a:effectLst/>
              </a:rPr>
              <a:t>Azevém, provavelmente, seja o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“Joio” </a:t>
            </a:r>
            <a:r>
              <a:rPr lang="pt-BR" sz="2200" b="1" i="0" dirty="0">
                <a:effectLst/>
              </a:rPr>
              <a:t>de que nos fala a Bíblia. Cita </a:t>
            </a:r>
            <a:r>
              <a:rPr lang="pt-BR" sz="2200" b="1" i="0" dirty="0" err="1">
                <a:effectLst/>
              </a:rPr>
              <a:t>Mt</a:t>
            </a:r>
            <a:r>
              <a:rPr lang="pt-BR" sz="2200" b="1" i="0" dirty="0">
                <a:effectLst/>
              </a:rPr>
              <a:t> 13.24-30.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i="0" dirty="0">
                <a:solidFill>
                  <a:srgbClr val="C00000"/>
                </a:solidFill>
                <a:effectLst/>
              </a:rPr>
              <a:t>Planta daninha </a:t>
            </a:r>
            <a:r>
              <a:rPr lang="pt-BR" sz="2200" b="1" i="0" dirty="0">
                <a:effectLst/>
              </a:rPr>
              <a:t>de culturas como aveia,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trigo</a:t>
            </a:r>
            <a:r>
              <a:rPr lang="pt-BR" sz="2200" b="1" i="0" dirty="0">
                <a:effectLst/>
              </a:rPr>
              <a:t> e soja.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212529"/>
                </a:solidFill>
              </a:rPr>
              <a:t>H</a:t>
            </a:r>
            <a:r>
              <a:rPr lang="pt-BR" sz="2200" b="1" i="0" dirty="0">
                <a:effectLst/>
              </a:rPr>
              <a:t>ábito de crescimento </a:t>
            </a:r>
            <a:r>
              <a:rPr lang="pt-BR" sz="2200" b="1" dirty="0">
                <a:solidFill>
                  <a:srgbClr val="C00000"/>
                </a:solidFill>
              </a:rPr>
              <a:t>multicaule e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 ereto. 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000000"/>
                </a:solidFill>
              </a:rPr>
              <a:t>As sementes das plantas daninhas por serem leves </a:t>
            </a:r>
            <a:r>
              <a:rPr lang="pt-BR" sz="2200" b="1" dirty="0">
                <a:solidFill>
                  <a:srgbClr val="C00000"/>
                </a:solidFill>
              </a:rPr>
              <a:t>se dispersam </a:t>
            </a:r>
            <a:r>
              <a:rPr lang="pt-BR" sz="2200" b="1" dirty="0">
                <a:solidFill>
                  <a:srgbClr val="000000"/>
                </a:solidFill>
              </a:rPr>
              <a:t>com facilidade.</a:t>
            </a:r>
            <a:endParaRPr lang="pt-BR" sz="2200" b="1" i="0" dirty="0">
              <a:solidFill>
                <a:srgbClr val="C00000"/>
              </a:solidFill>
              <a:effectLst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i="0" dirty="0">
                <a:solidFill>
                  <a:srgbClr val="000000"/>
                </a:solidFill>
                <a:effectLst/>
              </a:rPr>
              <a:t>Atividades essenciais para o plantio de trigo inclui o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controle </a:t>
            </a:r>
            <a:r>
              <a:rPr lang="pt-BR" sz="2200" b="1" i="0" dirty="0">
                <a:effectLst/>
              </a:rPr>
              <a:t>de plantas daninhas</a:t>
            </a:r>
            <a:r>
              <a:rPr lang="pt-BR" sz="2200" b="1" dirty="0"/>
              <a:t>.</a:t>
            </a:r>
            <a:endParaRPr lang="pt-BR" sz="2200" b="1" i="0" dirty="0">
              <a:effectLst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000000"/>
                </a:solidFill>
              </a:rPr>
              <a:t>O manejo deve ser realizado, prioritariamente, </a:t>
            </a:r>
            <a:r>
              <a:rPr lang="pt-BR" sz="2200" b="1" dirty="0">
                <a:solidFill>
                  <a:srgbClr val="C00000"/>
                </a:solidFill>
              </a:rPr>
              <a:t>antes da semeadura </a:t>
            </a:r>
            <a:r>
              <a:rPr lang="pt-BR" sz="2200" b="1" dirty="0">
                <a:solidFill>
                  <a:srgbClr val="000000"/>
                </a:solidFill>
              </a:rPr>
              <a:t>do trigo.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rgbClr val="000000"/>
                </a:solidFill>
              </a:rPr>
              <a:t>Sua presença pode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diminuir</a:t>
            </a:r>
            <a:r>
              <a:rPr lang="pt-BR" sz="2200" b="1" i="0" dirty="0">
                <a:solidFill>
                  <a:srgbClr val="000000"/>
                </a:solidFill>
                <a:effectLst/>
              </a:rPr>
              <a:t> em até 56% da produtividade.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Herbicidas:</a:t>
            </a:r>
            <a:r>
              <a:rPr lang="pt-BR" sz="2200" b="1" dirty="0">
                <a:solidFill>
                  <a:srgbClr val="C00000"/>
                </a:solidFill>
              </a:rPr>
              <a:t> </a:t>
            </a:r>
            <a:r>
              <a:rPr lang="pt-BR" sz="2200" b="1" dirty="0" err="1">
                <a:solidFill>
                  <a:srgbClr val="C00000"/>
                </a:solidFill>
              </a:rPr>
              <a:t>pré</a:t>
            </a:r>
            <a:r>
              <a:rPr lang="pt-BR" sz="2200" b="1" dirty="0">
                <a:solidFill>
                  <a:srgbClr val="C00000"/>
                </a:solidFill>
              </a:rPr>
              <a:t>-emergente, emergente e pós-emergente.</a:t>
            </a:r>
            <a:endParaRPr lang="pt-BR" sz="2200" b="1" i="0" dirty="0">
              <a:solidFill>
                <a:srgbClr val="C00000"/>
              </a:solidFill>
              <a:effectLst/>
            </a:endParaRPr>
          </a:p>
        </p:txBody>
      </p:sp>
      <p:pic>
        <p:nvPicPr>
          <p:cNvPr id="2054" name="Picture 6" descr="foto com detalhe da inflorescência de azevém (Lolium multiflorum)">
            <a:extLst>
              <a:ext uri="{FF2B5EF4-FFF2-40B4-BE49-F238E27FC236}">
                <a16:creationId xmlns:a16="http://schemas.microsoft.com/office/drawing/2014/main" id="{7A0A1EE9-8EC3-AE37-936C-24D966914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9" t="5955" r="19973" b="5955"/>
          <a:stretch/>
        </p:blipFill>
        <p:spPr bwMode="auto">
          <a:xfrm rot="5400000">
            <a:off x="67265" y="1892995"/>
            <a:ext cx="5579312" cy="384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BB4FEAAE-4EE8-6494-0C64-D049D148363A}"/>
              </a:ext>
            </a:extLst>
          </p:cNvPr>
          <p:cNvSpPr txBox="1"/>
          <p:nvPr/>
        </p:nvSpPr>
        <p:spPr>
          <a:xfrm>
            <a:off x="822255" y="437412"/>
            <a:ext cx="10723751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0">
                <a:solidFill>
                  <a:schemeClr val="bg1"/>
                </a:solidFill>
                <a:effectLst/>
              </a:rPr>
              <a:t>Trigo e azevém, uma relação conflituosa</a:t>
            </a:r>
            <a:endParaRPr lang="pt-BR" sz="2800" b="1" i="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F054AA4C-3B69-2718-D5FF-A7F88DE8ABFD}"/>
              </a:ext>
            </a:extLst>
          </p:cNvPr>
          <p:cNvSpPr/>
          <p:nvPr/>
        </p:nvSpPr>
        <p:spPr>
          <a:xfrm>
            <a:off x="4402656" y="4334942"/>
            <a:ext cx="508000" cy="2540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Fluxograma: Conector 5">
            <a:extLst>
              <a:ext uri="{FF2B5EF4-FFF2-40B4-BE49-F238E27FC236}">
                <a16:creationId xmlns:a16="http://schemas.microsoft.com/office/drawing/2014/main" id="{E9CBE022-AA74-9CB6-266F-719274FD0DD7}"/>
              </a:ext>
            </a:extLst>
          </p:cNvPr>
          <p:cNvSpPr/>
          <p:nvPr/>
        </p:nvSpPr>
        <p:spPr>
          <a:xfrm rot="2069953">
            <a:off x="3810001" y="2056111"/>
            <a:ext cx="592656" cy="1025758"/>
          </a:xfrm>
          <a:prstGeom prst="flowChartConnector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AutoShape 2" descr="Plantas daninhas do trigo: aprenda aqui como combatê-las">
            <a:hlinkClick r:id="rId5"/>
            <a:extLst>
              <a:ext uri="{FF2B5EF4-FFF2-40B4-BE49-F238E27FC236}">
                <a16:creationId xmlns:a16="http://schemas.microsoft.com/office/drawing/2014/main" id="{71EE2842-3DD4-EFC1-A635-3A5D6397FF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561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56D9F374-C6B8-BC90-6FF0-C3FF19680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pic>
        <p:nvPicPr>
          <p:cNvPr id="2050" name="Picture 2" descr="Trigo e Joio">
            <a:extLst>
              <a:ext uri="{FF2B5EF4-FFF2-40B4-BE49-F238E27FC236}">
                <a16:creationId xmlns:a16="http://schemas.microsoft.com/office/drawing/2014/main" id="{4ABDFC85-8E85-FDDD-DF06-D13DCCAA6B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" r="2576" b="14495"/>
          <a:stretch/>
        </p:blipFill>
        <p:spPr bwMode="auto">
          <a:xfrm>
            <a:off x="974035" y="1254627"/>
            <a:ext cx="6301408" cy="376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hlinkClick r:id="rId4"/>
            <a:extLst>
              <a:ext uri="{FF2B5EF4-FFF2-40B4-BE49-F238E27FC236}">
                <a16:creationId xmlns:a16="http://schemas.microsoft.com/office/drawing/2014/main" id="{6DA29B8A-715C-244F-B4E7-44E8CB15C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-5440363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Parábola do joio e do trigo (com explicação) - Bíblia">
            <a:hlinkClick r:id="rId6"/>
            <a:extLst>
              <a:ext uri="{FF2B5EF4-FFF2-40B4-BE49-F238E27FC236}">
                <a16:creationId xmlns:a16="http://schemas.microsoft.com/office/drawing/2014/main" id="{EA7BA3C9-E7AA-C0B8-D298-FE45DB45F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6" r="14674"/>
          <a:stretch/>
        </p:blipFill>
        <p:spPr bwMode="auto">
          <a:xfrm>
            <a:off x="7706730" y="1220708"/>
            <a:ext cx="3877400" cy="379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533FC4E-7399-640E-697D-43262AFE7F8B}"/>
              </a:ext>
            </a:extLst>
          </p:cNvPr>
          <p:cNvSpPr/>
          <p:nvPr/>
        </p:nvSpPr>
        <p:spPr>
          <a:xfrm>
            <a:off x="1596886" y="5337312"/>
            <a:ext cx="1630017" cy="596347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Trigo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6423523-9066-1BF5-8A64-82D998724828}"/>
              </a:ext>
            </a:extLst>
          </p:cNvPr>
          <p:cNvSpPr/>
          <p:nvPr/>
        </p:nvSpPr>
        <p:spPr>
          <a:xfrm>
            <a:off x="7923725" y="5337310"/>
            <a:ext cx="1630016" cy="596347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Trigo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0BB9AB83-1D52-9789-9BE3-2AD873DF5CE7}"/>
              </a:ext>
            </a:extLst>
          </p:cNvPr>
          <p:cNvSpPr/>
          <p:nvPr/>
        </p:nvSpPr>
        <p:spPr>
          <a:xfrm>
            <a:off x="4986131" y="5337311"/>
            <a:ext cx="1630016" cy="59634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Joio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8BA71DB4-3FA2-190F-6E40-C271546CF71C}"/>
              </a:ext>
            </a:extLst>
          </p:cNvPr>
          <p:cNvSpPr/>
          <p:nvPr/>
        </p:nvSpPr>
        <p:spPr>
          <a:xfrm>
            <a:off x="9862425" y="5337309"/>
            <a:ext cx="1630016" cy="59634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Joio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78A5EC3-1D8F-B5A8-3F62-172EE26605AE}"/>
              </a:ext>
            </a:extLst>
          </p:cNvPr>
          <p:cNvSpPr txBox="1"/>
          <p:nvPr/>
        </p:nvSpPr>
        <p:spPr>
          <a:xfrm>
            <a:off x="974035" y="495038"/>
            <a:ext cx="1061009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O joio é imitação do trigo</a:t>
            </a:r>
          </a:p>
        </p:txBody>
      </p:sp>
    </p:spTree>
    <p:extLst>
      <p:ext uri="{BB962C8B-B14F-4D97-AF65-F5344CB8AC3E}">
        <p14:creationId xmlns:p14="http://schemas.microsoft.com/office/powerpoint/2010/main" val="2278178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EBF36603-BE3E-DBCB-76E3-88A0CF080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FACB182-76BA-758D-4F14-E7717B79D760}"/>
              </a:ext>
            </a:extLst>
          </p:cNvPr>
          <p:cNvSpPr txBox="1"/>
          <p:nvPr/>
        </p:nvSpPr>
        <p:spPr>
          <a:xfrm>
            <a:off x="5914658" y="1382785"/>
            <a:ext cx="5511160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pt-BR" sz="2400" b="1" dirty="0"/>
              <a:t>²⁴ Outra parábola lhes propôs, dizendo: </a:t>
            </a:r>
            <a:r>
              <a:rPr lang="pt-BR" sz="2400" b="1" dirty="0">
                <a:solidFill>
                  <a:srgbClr val="C00000"/>
                </a:solidFill>
              </a:rPr>
              <a:t>o reino dos céus é semelhante a </a:t>
            </a:r>
            <a:r>
              <a:rPr lang="pt-BR" sz="2400" b="1" dirty="0"/>
              <a:t>um homem que </a:t>
            </a:r>
            <a:r>
              <a:rPr lang="pt-BR" sz="2400" b="1" dirty="0">
                <a:solidFill>
                  <a:schemeClr val="tx1"/>
                </a:solidFill>
              </a:rPr>
              <a:t>semeou </a:t>
            </a:r>
            <a:r>
              <a:rPr lang="pt-BR" sz="2400" b="1" dirty="0">
                <a:solidFill>
                  <a:srgbClr val="C00000"/>
                </a:solidFill>
              </a:rPr>
              <a:t>boa semente </a:t>
            </a:r>
            <a:r>
              <a:rPr lang="pt-BR" sz="2400" b="1" dirty="0"/>
              <a:t>no seu campo;</a:t>
            </a:r>
          </a:p>
          <a:p>
            <a:pPr algn="just">
              <a:spcAft>
                <a:spcPts val="1800"/>
              </a:spcAft>
            </a:pPr>
            <a:r>
              <a:rPr lang="pt-BR" sz="2400" b="1" dirty="0"/>
              <a:t>²⁵ mas, enquanto os homens dormiam, veio o </a:t>
            </a:r>
            <a:r>
              <a:rPr lang="pt-BR" sz="2400" b="1" dirty="0">
                <a:solidFill>
                  <a:srgbClr val="C00000"/>
                </a:solidFill>
              </a:rPr>
              <a:t>inimigo</a:t>
            </a:r>
            <a:r>
              <a:rPr lang="pt-BR" sz="2400" b="1" dirty="0"/>
              <a:t> dele, </a:t>
            </a:r>
            <a:r>
              <a:rPr lang="pt-BR" sz="2400" b="1" dirty="0">
                <a:solidFill>
                  <a:schemeClr val="tx1"/>
                </a:solidFill>
              </a:rPr>
              <a:t>semeou </a:t>
            </a:r>
            <a:r>
              <a:rPr lang="pt-BR" sz="2400" b="1" dirty="0">
                <a:solidFill>
                  <a:srgbClr val="C00000"/>
                </a:solidFill>
              </a:rPr>
              <a:t>o joio</a:t>
            </a:r>
            <a:r>
              <a:rPr lang="pt-BR" sz="2400" b="1" dirty="0"/>
              <a:t> </a:t>
            </a:r>
            <a:r>
              <a:rPr lang="pt-BR" sz="2400" b="1" dirty="0">
                <a:solidFill>
                  <a:schemeClr val="tx1"/>
                </a:solidFill>
              </a:rPr>
              <a:t>no meio do </a:t>
            </a:r>
            <a:r>
              <a:rPr lang="pt-BR" sz="2400" b="1" dirty="0">
                <a:solidFill>
                  <a:srgbClr val="C00000"/>
                </a:solidFill>
              </a:rPr>
              <a:t>trigo </a:t>
            </a:r>
            <a:r>
              <a:rPr lang="pt-BR" sz="2400" b="1" dirty="0"/>
              <a:t>e retirou-se.</a:t>
            </a:r>
          </a:p>
          <a:p>
            <a:pPr algn="just">
              <a:spcAft>
                <a:spcPts val="1800"/>
              </a:spcAft>
            </a:pPr>
            <a:r>
              <a:rPr lang="pt-BR" sz="2400" b="1" dirty="0"/>
              <a:t>²⁶ E, quando a erva cresceu e produziu fruto, apareceu também </a:t>
            </a:r>
            <a:r>
              <a:rPr lang="pt-BR" sz="2400" b="1" dirty="0">
                <a:solidFill>
                  <a:srgbClr val="C00000"/>
                </a:solidFill>
              </a:rPr>
              <a:t>o joio</a:t>
            </a:r>
            <a:r>
              <a:rPr lang="pt-BR" sz="2400" b="1" dirty="0"/>
              <a:t>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0A9617-3BDA-6F89-FF5B-72B1C3F8763D}"/>
              </a:ext>
            </a:extLst>
          </p:cNvPr>
          <p:cNvSpPr txBox="1"/>
          <p:nvPr/>
        </p:nvSpPr>
        <p:spPr>
          <a:xfrm>
            <a:off x="422455" y="397654"/>
            <a:ext cx="1112355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Parábola do joio e do trigo</a:t>
            </a:r>
          </a:p>
        </p:txBody>
      </p:sp>
      <p:pic>
        <p:nvPicPr>
          <p:cNvPr id="1039" name="Picture 15">
            <a:hlinkClick r:id="rId4"/>
            <a:extLst>
              <a:ext uri="{FF2B5EF4-FFF2-40B4-BE49-F238E27FC236}">
                <a16:creationId xmlns:a16="http://schemas.microsoft.com/office/drawing/2014/main" id="{0FA0504D-95E0-1BCD-B923-AA116B124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4300" y="-7589519"/>
            <a:ext cx="41645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omo escolher as melhores cultivares de trigo para sua lavoura em 3 passos  - Blog da Aegro">
            <a:hlinkClick r:id="rId6"/>
            <a:extLst>
              <a:ext uri="{FF2B5EF4-FFF2-40B4-BE49-F238E27FC236}">
                <a16:creationId xmlns:a16="http://schemas.microsoft.com/office/drawing/2014/main" id="{B8D2FD34-0E46-7F5C-1CD6-445A5FF47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4300" y="-6857682"/>
            <a:ext cx="16657982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hlinkClick r:id="rId4"/>
            <a:extLst>
              <a:ext uri="{FF2B5EF4-FFF2-40B4-BE49-F238E27FC236}">
                <a16:creationId xmlns:a16="http://schemas.microsoft.com/office/drawing/2014/main" id="{01B95DE1-B420-635E-67D0-A720D9363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-75438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omo escolher as melhores cultivares de trigo para sua lavoura em 3 passos  - Blog da Aegro">
            <a:hlinkClick r:id="rId6"/>
            <a:extLst>
              <a:ext uri="{FF2B5EF4-FFF2-40B4-BE49-F238E27FC236}">
                <a16:creationId xmlns:a16="http://schemas.microsoft.com/office/drawing/2014/main" id="{731049ED-C21C-E62A-9C50-2BEC24170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40" b="10758"/>
          <a:stretch/>
        </p:blipFill>
        <p:spPr bwMode="auto">
          <a:xfrm>
            <a:off x="422455" y="1113262"/>
            <a:ext cx="5272710" cy="490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093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5E81207-B722-9FA9-CC97-022C5D882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26B7F336-74ED-53BA-8443-33C0D22EE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1" b="14783"/>
          <a:stretch/>
        </p:blipFill>
        <p:spPr bwMode="auto">
          <a:xfrm>
            <a:off x="489509" y="1019920"/>
            <a:ext cx="5175796" cy="513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133B4D8-3AA9-42E8-2F2C-CF2819797035}"/>
              </a:ext>
            </a:extLst>
          </p:cNvPr>
          <p:cNvSpPr txBox="1"/>
          <p:nvPr/>
        </p:nvSpPr>
        <p:spPr>
          <a:xfrm>
            <a:off x="422455" y="318142"/>
            <a:ext cx="1112355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Parábola do joio e do trigo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7AE0CF-6143-F957-0C78-0ACE2DC9061A}"/>
              </a:ext>
            </a:extLst>
          </p:cNvPr>
          <p:cNvSpPr txBox="1"/>
          <p:nvPr/>
        </p:nvSpPr>
        <p:spPr>
          <a:xfrm>
            <a:off x="5960166" y="1125811"/>
            <a:ext cx="558584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pt-BR" sz="2400" b="1" dirty="0"/>
              <a:t>²⁷ Então, vindo os servos do dono da casa, lhe disseram: Senhor, não semeaste </a:t>
            </a:r>
            <a:r>
              <a:rPr lang="pt-BR" sz="2400" b="1" dirty="0">
                <a:solidFill>
                  <a:srgbClr val="C00000"/>
                </a:solidFill>
              </a:rPr>
              <a:t>boa semente</a:t>
            </a:r>
            <a:r>
              <a:rPr lang="pt-BR" sz="2400" b="1" dirty="0"/>
              <a:t> no teu campo? Donde vem, pois, </a:t>
            </a:r>
            <a:r>
              <a:rPr lang="pt-BR" sz="2400" b="1" dirty="0">
                <a:solidFill>
                  <a:srgbClr val="C00000"/>
                </a:solidFill>
              </a:rPr>
              <a:t>o joio</a:t>
            </a:r>
            <a:r>
              <a:rPr lang="pt-BR" sz="2400" b="1" dirty="0"/>
              <a:t>?</a:t>
            </a:r>
          </a:p>
          <a:p>
            <a:pPr algn="just">
              <a:spcAft>
                <a:spcPts val="1800"/>
              </a:spcAft>
            </a:pPr>
            <a:r>
              <a:rPr lang="pt-BR" sz="2400" b="1" dirty="0"/>
              <a:t>²⁸ Ele, porém, lhes respondeu: u</a:t>
            </a:r>
            <a:r>
              <a:rPr lang="pt-BR" sz="2400" b="1" dirty="0">
                <a:solidFill>
                  <a:schemeClr val="tx1"/>
                </a:solidFill>
              </a:rPr>
              <a:t>m </a:t>
            </a:r>
            <a:r>
              <a:rPr lang="pt-BR" sz="2400" b="1" dirty="0">
                <a:solidFill>
                  <a:srgbClr val="C00000"/>
                </a:solidFill>
              </a:rPr>
              <a:t>inimigo</a:t>
            </a:r>
            <a:r>
              <a:rPr lang="pt-BR" sz="2400" b="1" dirty="0">
                <a:solidFill>
                  <a:schemeClr val="tx1"/>
                </a:solidFill>
              </a:rPr>
              <a:t> fez isso. </a:t>
            </a:r>
            <a:r>
              <a:rPr lang="pt-BR" sz="2400" b="1" dirty="0"/>
              <a:t>Mas os servos lhe perguntaram: Queres que vamos e arranquemos </a:t>
            </a:r>
            <a:r>
              <a:rPr lang="pt-BR" sz="2400" b="1" dirty="0">
                <a:solidFill>
                  <a:srgbClr val="C00000"/>
                </a:solidFill>
              </a:rPr>
              <a:t>o joio</a:t>
            </a:r>
            <a:r>
              <a:rPr lang="pt-BR" sz="2400" b="1" dirty="0"/>
              <a:t>?</a:t>
            </a:r>
          </a:p>
          <a:p>
            <a:pPr algn="just">
              <a:spcAft>
                <a:spcPts val="1800"/>
              </a:spcAft>
            </a:pPr>
            <a:r>
              <a:rPr lang="pt-BR" sz="2400" b="1" dirty="0"/>
              <a:t>²⁹ </a:t>
            </a:r>
            <a:r>
              <a:rPr lang="pt-BR" sz="2400" b="1" dirty="0">
                <a:solidFill>
                  <a:schemeClr val="tx1"/>
                </a:solidFill>
              </a:rPr>
              <a:t>Não! </a:t>
            </a:r>
            <a:r>
              <a:rPr lang="pt-BR" sz="2400" b="1" dirty="0"/>
              <a:t>Replicou ele, para que, ao separar </a:t>
            </a:r>
            <a:r>
              <a:rPr lang="pt-BR" sz="2400" b="1" dirty="0">
                <a:solidFill>
                  <a:srgbClr val="C00000"/>
                </a:solidFill>
              </a:rPr>
              <a:t>o joio</a:t>
            </a:r>
            <a:r>
              <a:rPr lang="pt-BR" sz="2400" b="1" dirty="0"/>
              <a:t>, não arranqueis também com ele </a:t>
            </a:r>
            <a:r>
              <a:rPr lang="pt-BR" sz="2400" b="1" dirty="0">
                <a:solidFill>
                  <a:srgbClr val="C00000"/>
                </a:solidFill>
              </a:rPr>
              <a:t>o trigo.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E8BA98C8-0E1B-2BD2-51B6-491EC8D433FE}"/>
              </a:ext>
            </a:extLst>
          </p:cNvPr>
          <p:cNvSpPr/>
          <p:nvPr/>
        </p:nvSpPr>
        <p:spPr>
          <a:xfrm>
            <a:off x="2387600" y="2438400"/>
            <a:ext cx="1879600" cy="84666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39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BDB9243-E13C-6BE2-3BA3-E27425E14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E0F7E0D-97DF-ECE1-89F6-80994B735E97}"/>
              </a:ext>
            </a:extLst>
          </p:cNvPr>
          <p:cNvSpPr txBox="1"/>
          <p:nvPr/>
        </p:nvSpPr>
        <p:spPr>
          <a:xfrm>
            <a:off x="6255441" y="1530625"/>
            <a:ext cx="47173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³</a:t>
            </a:r>
            <a:r>
              <a:rPr lang="pt-BR" sz="2400" b="1" dirty="0">
                <a:solidFill>
                  <a:schemeClr val="tx1"/>
                </a:solidFill>
              </a:rPr>
              <a:t>⁰ Deixai-os crescer juntos até à colheita</a:t>
            </a:r>
            <a:r>
              <a:rPr lang="pt-BR" sz="2400" b="1" dirty="0"/>
              <a:t>, e, no </a:t>
            </a:r>
            <a:r>
              <a:rPr lang="pt-BR" sz="2400" b="1" dirty="0">
                <a:solidFill>
                  <a:schemeClr val="tx1"/>
                </a:solidFill>
              </a:rPr>
              <a:t>tempo da colheita</a:t>
            </a:r>
            <a:r>
              <a:rPr lang="pt-BR" sz="2400" b="1" dirty="0"/>
              <a:t>, direi aos ceifeiros: ajuntai primeiro </a:t>
            </a:r>
            <a:r>
              <a:rPr lang="pt-BR" sz="2400" b="1" dirty="0">
                <a:solidFill>
                  <a:srgbClr val="C00000"/>
                </a:solidFill>
              </a:rPr>
              <a:t>o joio</a:t>
            </a:r>
            <a:r>
              <a:rPr lang="pt-BR" sz="2400" b="1" dirty="0"/>
              <a:t>, atai-o em feixes para ser queimado; mas </a:t>
            </a:r>
            <a:r>
              <a:rPr lang="pt-BR" sz="2400" b="1" dirty="0">
                <a:solidFill>
                  <a:srgbClr val="C00000"/>
                </a:solidFill>
              </a:rPr>
              <a:t>o trigo</a:t>
            </a:r>
            <a:r>
              <a:rPr lang="pt-BR" sz="2400" b="1" dirty="0"/>
              <a:t>, recolhei-o no meu celeiro.</a:t>
            </a:r>
          </a:p>
          <a:p>
            <a:pPr algn="just"/>
            <a:r>
              <a:rPr lang="pt-BR" sz="2400" b="1" dirty="0"/>
              <a:t>                                                                                                   Mateus 13:24-30</a:t>
            </a:r>
          </a:p>
          <a:p>
            <a:pPr algn="just"/>
            <a:endParaRPr lang="pt-BR" sz="24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69CAD4F-416F-7D23-FA99-C057C9F1757E}"/>
              </a:ext>
            </a:extLst>
          </p:cNvPr>
          <p:cNvSpPr txBox="1"/>
          <p:nvPr/>
        </p:nvSpPr>
        <p:spPr>
          <a:xfrm>
            <a:off x="862863" y="496956"/>
            <a:ext cx="10606894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Parábola do joio e do trigo</a:t>
            </a:r>
          </a:p>
        </p:txBody>
      </p:sp>
      <p:pic>
        <p:nvPicPr>
          <p:cNvPr id="6148" name="Picture 4" descr="Foto grátis as mãos de um fazendeiro derramam grãos de trigo em um campo">
            <a:extLst>
              <a:ext uri="{FF2B5EF4-FFF2-40B4-BE49-F238E27FC236}">
                <a16:creationId xmlns:a16="http://schemas.microsoft.com/office/drawing/2014/main" id="{C1E94FD4-34D4-348D-09B7-81FF555E39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4" r="20885"/>
          <a:stretch/>
        </p:blipFill>
        <p:spPr bwMode="auto">
          <a:xfrm>
            <a:off x="862863" y="1455874"/>
            <a:ext cx="4805373" cy="341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022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E361A44-BB6A-827A-5DC4-733FB139B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pic>
        <p:nvPicPr>
          <p:cNvPr id="4098" name="Picture 2" descr="Parábolas na Bíblia: O que é e como ler uma parábola?">
            <a:hlinkClick r:id="rId4"/>
            <a:extLst>
              <a:ext uri="{FF2B5EF4-FFF2-40B4-BE49-F238E27FC236}">
                <a16:creationId xmlns:a16="http://schemas.microsoft.com/office/drawing/2014/main" id="{3AD7DF0D-9F64-0D44-A3DC-0099116315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8"/>
          <a:stretch/>
        </p:blipFill>
        <p:spPr bwMode="auto">
          <a:xfrm>
            <a:off x="622852" y="1487029"/>
            <a:ext cx="4797935" cy="379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6632524-9D51-87A1-3733-7A8D5FD39326}"/>
              </a:ext>
            </a:extLst>
          </p:cNvPr>
          <p:cNvSpPr txBox="1"/>
          <p:nvPr/>
        </p:nvSpPr>
        <p:spPr>
          <a:xfrm>
            <a:off x="651013" y="512696"/>
            <a:ext cx="10918135" cy="46134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Explicação da Parábola dada por Jesus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F29BCE9-993B-7356-504E-D438B2926B38}"/>
              </a:ext>
            </a:extLst>
          </p:cNvPr>
          <p:cNvSpPr txBox="1"/>
          <p:nvPr/>
        </p:nvSpPr>
        <p:spPr>
          <a:xfrm>
            <a:off x="5722569" y="1238248"/>
            <a:ext cx="584657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/>
              <a:t>³⁶ Então, despedindo as multidões, foi Jesus para casa. E, chegando-se a ele os seus discípulos, disseram: explica-nos a parábola do joio do campo.</a:t>
            </a:r>
          </a:p>
          <a:p>
            <a:pPr algn="just">
              <a:spcAft>
                <a:spcPts val="800"/>
              </a:spcAft>
            </a:pPr>
            <a:r>
              <a:rPr lang="pt-BR" sz="2400" b="1" dirty="0"/>
              <a:t>³⁷ E ele respondeu: o que </a:t>
            </a:r>
            <a:r>
              <a:rPr lang="pt-BR" sz="2400" b="1" dirty="0">
                <a:solidFill>
                  <a:srgbClr val="C00000"/>
                </a:solidFill>
              </a:rPr>
              <a:t>semeia (1)</a:t>
            </a:r>
            <a:r>
              <a:rPr lang="pt-BR" sz="2400" b="1" dirty="0"/>
              <a:t> a boa semente é o FILHO DO HOMEM;</a:t>
            </a:r>
          </a:p>
          <a:p>
            <a:pPr algn="just">
              <a:spcAft>
                <a:spcPts val="800"/>
              </a:spcAft>
            </a:pPr>
            <a:r>
              <a:rPr lang="pt-BR" sz="2400" b="1" dirty="0"/>
              <a:t>³⁸ o </a:t>
            </a:r>
            <a:r>
              <a:rPr lang="pt-BR" sz="2400" b="1" dirty="0">
                <a:solidFill>
                  <a:srgbClr val="C00000"/>
                </a:solidFill>
              </a:rPr>
              <a:t>campo (2)</a:t>
            </a:r>
            <a:r>
              <a:rPr lang="pt-BR" sz="2400" b="1" dirty="0"/>
              <a:t> é o MUNDO; </a:t>
            </a:r>
            <a:r>
              <a:rPr lang="pt-BR" sz="2400" b="1" dirty="0">
                <a:solidFill>
                  <a:schemeClr val="tx1"/>
                </a:solidFill>
              </a:rPr>
              <a:t>a</a:t>
            </a:r>
            <a:r>
              <a:rPr lang="pt-BR" sz="2400" b="1" dirty="0">
                <a:solidFill>
                  <a:srgbClr val="C00000"/>
                </a:solidFill>
              </a:rPr>
              <a:t> boa semente (3) </a:t>
            </a:r>
            <a:r>
              <a:rPr lang="pt-BR" sz="2400" b="1" dirty="0"/>
              <a:t>são os FILHOS DO REINO; o </a:t>
            </a:r>
            <a:r>
              <a:rPr lang="pt-BR" sz="2400" b="1" dirty="0">
                <a:solidFill>
                  <a:srgbClr val="C00000"/>
                </a:solidFill>
              </a:rPr>
              <a:t>joio (4)</a:t>
            </a:r>
            <a:r>
              <a:rPr lang="pt-BR" sz="2400" b="1" dirty="0"/>
              <a:t> são os FILHOS DO MALIGNO;</a:t>
            </a:r>
          </a:p>
          <a:p>
            <a:pPr algn="just">
              <a:spcAft>
                <a:spcPts val="800"/>
              </a:spcAft>
            </a:pPr>
            <a:r>
              <a:rPr lang="pt-BR" sz="2400" b="1" dirty="0"/>
              <a:t>³⁹ o </a:t>
            </a:r>
            <a:r>
              <a:rPr lang="pt-BR" sz="2400" b="1" dirty="0">
                <a:solidFill>
                  <a:srgbClr val="C00000"/>
                </a:solidFill>
              </a:rPr>
              <a:t>inimigo (5)</a:t>
            </a:r>
            <a:r>
              <a:rPr lang="pt-BR" sz="2400" b="1" dirty="0"/>
              <a:t> que o semeou é o DIABO; a </a:t>
            </a:r>
            <a:r>
              <a:rPr lang="pt-BR" sz="2400" b="1" dirty="0">
                <a:solidFill>
                  <a:srgbClr val="C00000"/>
                </a:solidFill>
              </a:rPr>
              <a:t>ceifa (6) </a:t>
            </a:r>
            <a:r>
              <a:rPr lang="pt-BR" sz="2400" b="1" dirty="0"/>
              <a:t>é a CONSUMAÇÃO DO SÉCULO, e os </a:t>
            </a:r>
            <a:r>
              <a:rPr lang="pt-BR" sz="2400" b="1" dirty="0">
                <a:solidFill>
                  <a:srgbClr val="C00000"/>
                </a:solidFill>
              </a:rPr>
              <a:t>ceifeiros (7)</a:t>
            </a:r>
            <a:r>
              <a:rPr lang="pt-BR" sz="2400" b="1" dirty="0"/>
              <a:t> são os ANJOS.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673396CF-906D-4A27-5E6F-B5FE5E51FE7A}"/>
              </a:ext>
            </a:extLst>
          </p:cNvPr>
          <p:cNvSpPr/>
          <p:nvPr/>
        </p:nvSpPr>
        <p:spPr>
          <a:xfrm>
            <a:off x="2434682" y="5552542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Mt</a:t>
            </a:r>
            <a:r>
              <a:rPr lang="pt-BR" b="1" dirty="0"/>
              <a:t> 13.36-39</a:t>
            </a:r>
          </a:p>
        </p:txBody>
      </p:sp>
    </p:spTree>
    <p:extLst>
      <p:ext uri="{BB962C8B-B14F-4D97-AF65-F5344CB8AC3E}">
        <p14:creationId xmlns:p14="http://schemas.microsoft.com/office/powerpoint/2010/main" val="3285016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E532347-6363-F7FB-7E19-96BD31BB8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6E9CC63-B4BE-802E-CDAA-0DC8DFAEE111}"/>
              </a:ext>
            </a:extLst>
          </p:cNvPr>
          <p:cNvSpPr txBox="1"/>
          <p:nvPr/>
        </p:nvSpPr>
        <p:spPr>
          <a:xfrm>
            <a:off x="366573" y="512695"/>
            <a:ext cx="1120257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Explicação da Parábola dada por Jesus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835ABE0-0DD6-103A-5B9B-B0D1B6653C23}"/>
              </a:ext>
            </a:extLst>
          </p:cNvPr>
          <p:cNvSpPr txBox="1"/>
          <p:nvPr/>
        </p:nvSpPr>
        <p:spPr>
          <a:xfrm>
            <a:off x="4210126" y="1226124"/>
            <a:ext cx="735902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400" b="1" dirty="0"/>
              <a:t>⁴⁰ Pois, assim como o </a:t>
            </a:r>
            <a:r>
              <a:rPr lang="pt-BR" sz="2400" b="1" dirty="0">
                <a:solidFill>
                  <a:schemeClr val="tx1"/>
                </a:solidFill>
              </a:rPr>
              <a:t>joio é colhido e lançado ao fogo, </a:t>
            </a:r>
            <a:r>
              <a:rPr lang="pt-BR" sz="2400" b="1" dirty="0"/>
              <a:t>assim será na </a:t>
            </a:r>
            <a:r>
              <a:rPr lang="pt-BR" sz="2400" b="1" dirty="0">
                <a:solidFill>
                  <a:srgbClr val="C00000"/>
                </a:solidFill>
              </a:rPr>
              <a:t>consumação do século.</a:t>
            </a:r>
          </a:p>
          <a:p>
            <a:pPr algn="just">
              <a:spcAft>
                <a:spcPts val="800"/>
              </a:spcAft>
            </a:pPr>
            <a:r>
              <a:rPr lang="pt-BR" sz="2400" b="1" dirty="0"/>
              <a:t>⁴¹ Mandará o Filho do Homem os seus anjos, que ajuntarão do seu reino </a:t>
            </a:r>
            <a:r>
              <a:rPr lang="pt-BR" sz="2400" b="1" dirty="0">
                <a:solidFill>
                  <a:srgbClr val="C00000"/>
                </a:solidFill>
              </a:rPr>
              <a:t>todos os escândalos e os que praticam a iniquidade</a:t>
            </a:r>
          </a:p>
          <a:p>
            <a:pPr algn="just">
              <a:spcAft>
                <a:spcPts val="800"/>
              </a:spcAft>
            </a:pPr>
            <a:r>
              <a:rPr lang="pt-BR" sz="2400" b="1" dirty="0"/>
              <a:t>⁴² e os lançarão na fornalha acesa; ali haverá choro e ranger de dentes.</a:t>
            </a:r>
          </a:p>
          <a:p>
            <a:pPr algn="just">
              <a:spcAft>
                <a:spcPts val="800"/>
              </a:spcAft>
            </a:pPr>
            <a:r>
              <a:rPr lang="pt-BR" sz="2400" b="1" dirty="0"/>
              <a:t>⁴³ Então, </a:t>
            </a:r>
            <a:r>
              <a:rPr lang="pt-BR" sz="2400" b="1" dirty="0">
                <a:solidFill>
                  <a:srgbClr val="C00000"/>
                </a:solidFill>
              </a:rPr>
              <a:t>os justos </a:t>
            </a:r>
            <a:r>
              <a:rPr lang="pt-BR" sz="2400" b="1" dirty="0"/>
              <a:t>resplandecerão como o sol, no reino de seu Pai</a:t>
            </a:r>
            <a:r>
              <a:rPr lang="pt-BR" sz="2400" b="1"/>
              <a:t>. </a:t>
            </a:r>
            <a:r>
              <a:rPr lang="pt-BR" sz="2400" b="1">
                <a:solidFill>
                  <a:schemeClr val="tx1"/>
                </a:solidFill>
              </a:rPr>
              <a:t>Quem </a:t>
            </a:r>
            <a:r>
              <a:rPr lang="pt-BR" sz="2400" b="1" dirty="0">
                <a:solidFill>
                  <a:schemeClr val="tx1"/>
                </a:solidFill>
              </a:rPr>
              <a:t>tem ouvidos [para ouvir], ouça.                                                          Mateus 13.36-43                                 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57AF93B-A108-FE2B-8981-D776550CE974}"/>
              </a:ext>
            </a:extLst>
          </p:cNvPr>
          <p:cNvSpPr/>
          <p:nvPr/>
        </p:nvSpPr>
        <p:spPr>
          <a:xfrm>
            <a:off x="1465875" y="4384399"/>
            <a:ext cx="1542197" cy="53671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err="1"/>
              <a:t>Mt</a:t>
            </a:r>
            <a:r>
              <a:rPr lang="pt-BR" sz="2000" b="1" dirty="0"/>
              <a:t> 13.40-42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D68A255-10CF-C501-0209-06290451F0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83" t="7840" r="20672" b="22521"/>
          <a:stretch/>
        </p:blipFill>
        <p:spPr>
          <a:xfrm>
            <a:off x="431821" y="1371594"/>
            <a:ext cx="3610306" cy="261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36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7985B8D7-F88B-04C6-C8E9-BE0C3867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" y="-33866"/>
            <a:ext cx="12192000" cy="6858000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4D4E7D3-6111-D88A-D442-CA381C6A4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507435"/>
              </p:ext>
            </p:extLst>
          </p:nvPr>
        </p:nvGraphicFramePr>
        <p:xfrm>
          <a:off x="999065" y="829728"/>
          <a:ext cx="10075334" cy="5757848"/>
        </p:xfrm>
        <a:graphic>
          <a:graphicData uri="http://schemas.openxmlformats.org/drawingml/2006/table">
            <a:tbl>
              <a:tblPr/>
              <a:tblGrid>
                <a:gridCol w="2540000">
                  <a:extLst>
                    <a:ext uri="{9D8B030D-6E8A-4147-A177-3AD203B41FA5}">
                      <a16:colId xmlns:a16="http://schemas.microsoft.com/office/drawing/2014/main" val="3948431794"/>
                    </a:ext>
                  </a:extLst>
                </a:gridCol>
                <a:gridCol w="7535334">
                  <a:extLst>
                    <a:ext uri="{9D8B030D-6E8A-4147-A177-3AD203B41FA5}">
                      <a16:colId xmlns:a16="http://schemas.microsoft.com/office/drawing/2014/main" val="167574631"/>
                    </a:ext>
                  </a:extLst>
                </a:gridCol>
              </a:tblGrid>
              <a:tr h="300718"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Versículo</a:t>
                      </a: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Como se relaciona</a:t>
                      </a: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59126"/>
                  </a:ext>
                </a:extLst>
              </a:tr>
              <a:tr h="787807">
                <a:tc>
                  <a:txBody>
                    <a:bodyPr/>
                    <a:lstStyle/>
                    <a:p>
                      <a:pPr fontAlgn="t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Mateus 7:21-23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sz="2000" dirty="0">
                          <a:effectLst/>
                          <a:latin typeface="+mn-lt"/>
                        </a:rPr>
                        <a:t>Indica que </a:t>
                      </a:r>
                      <a:r>
                        <a:rPr lang="pt-BR" sz="2000" b="0" dirty="0">
                          <a:effectLst/>
                          <a:latin typeface="+mn-lt"/>
                        </a:rPr>
                        <a:t>nem todo o que diz: </a:t>
                      </a:r>
                      <a:r>
                        <a:rPr lang="pt-BR" sz="2000" b="1" dirty="0">
                          <a:effectLst/>
                          <a:latin typeface="+mn-lt"/>
                        </a:rPr>
                        <a:t>Senhor; Senhor! entrará no reino dos céus.</a:t>
                      </a: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475469"/>
                  </a:ext>
                </a:extLst>
              </a:tr>
              <a:tr h="745581">
                <a:tc>
                  <a:txBody>
                    <a:bodyPr/>
                    <a:lstStyle/>
                    <a:p>
                      <a:pPr fontAlgn="t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 Timóteo 2:19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sz="2000" dirty="0">
                          <a:effectLst/>
                          <a:latin typeface="+mn-lt"/>
                        </a:rPr>
                        <a:t>Afirma que </a:t>
                      </a:r>
                      <a:r>
                        <a:rPr lang="pt-BR" sz="2000" b="1" dirty="0">
                          <a:effectLst/>
                          <a:latin typeface="+mn-lt"/>
                        </a:rPr>
                        <a:t>o Senhor conhece os que lhe pertencem</a:t>
                      </a:r>
                      <a:r>
                        <a:rPr lang="pt-BR" sz="2000" dirty="0"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501532"/>
                  </a:ext>
                </a:extLst>
              </a:tr>
              <a:tr h="745581">
                <a:tc>
                  <a:txBody>
                    <a:bodyPr/>
                    <a:lstStyle/>
                    <a:p>
                      <a:pPr fontAlgn="t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João 10:14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sz="2000" b="1" dirty="0">
                          <a:effectLst/>
                          <a:latin typeface="+mn-lt"/>
                        </a:rPr>
                        <a:t>Jesus</a:t>
                      </a:r>
                      <a:r>
                        <a:rPr lang="pt-BR" sz="2000" dirty="0">
                          <a:effectLst/>
                          <a:latin typeface="+mn-lt"/>
                        </a:rPr>
                        <a:t>, como o bom pastor, </a:t>
                      </a:r>
                      <a:r>
                        <a:rPr lang="pt-BR" sz="2000" b="1" dirty="0">
                          <a:effectLst/>
                          <a:latin typeface="+mn-lt"/>
                        </a:rPr>
                        <a:t>conhece as suas ovelhas.</a:t>
                      </a: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856015"/>
                  </a:ext>
                </a:extLst>
              </a:tr>
              <a:tr h="745581">
                <a:tc>
                  <a:txBody>
                    <a:bodyPr/>
                    <a:lstStyle/>
                    <a:p>
                      <a:pPr fontAlgn="t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 Pedro 3:9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sz="2000" dirty="0">
                          <a:effectLst/>
                          <a:latin typeface="+mn-lt"/>
                        </a:rPr>
                        <a:t>Reflete a </a:t>
                      </a:r>
                      <a:r>
                        <a:rPr lang="pt-BR" sz="2000" b="1" dirty="0">
                          <a:effectLst/>
                          <a:latin typeface="+mn-lt"/>
                        </a:rPr>
                        <a:t>paciência de Deus para conosco.</a:t>
                      </a:r>
                      <a:endParaRPr lang="pt-BR" sz="2000" b="0" dirty="0"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43813"/>
                  </a:ext>
                </a:extLst>
              </a:tr>
              <a:tr h="777390">
                <a:tc>
                  <a:txBody>
                    <a:bodyPr/>
                    <a:lstStyle/>
                    <a:p>
                      <a:pPr fontAlgn="t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 Coríntios 3:12-15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sz="2000" dirty="0">
                          <a:effectLst/>
                          <a:latin typeface="+mn-lt"/>
                        </a:rPr>
                        <a:t>Descreve que </a:t>
                      </a:r>
                      <a:r>
                        <a:rPr lang="pt-BR" sz="2000" b="1" dirty="0">
                          <a:effectLst/>
                          <a:latin typeface="+mn-lt"/>
                        </a:rPr>
                        <a:t>as obras de cada um </a:t>
                      </a:r>
                      <a:r>
                        <a:rPr lang="pt-BR" sz="2000">
                          <a:effectLst/>
                          <a:latin typeface="+mn-lt"/>
                        </a:rPr>
                        <a:t>o próprio fogo provará.</a:t>
                      </a:r>
                      <a:endParaRPr lang="pt-BR" sz="2000" dirty="0"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673968"/>
                  </a:ext>
                </a:extLst>
              </a:tr>
              <a:tr h="795867">
                <a:tc>
                  <a:txBody>
                    <a:bodyPr/>
                    <a:lstStyle/>
                    <a:p>
                      <a:pPr fontAlgn="t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Apocalipse 20:12-15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sz="2000" dirty="0">
                          <a:effectLst/>
                          <a:latin typeface="+mn-lt"/>
                        </a:rPr>
                        <a:t>Fala do julgamento final, quando </a:t>
                      </a:r>
                      <a:r>
                        <a:rPr lang="pt-BR" sz="2000" b="1" dirty="0">
                          <a:effectLst/>
                          <a:latin typeface="+mn-lt"/>
                        </a:rPr>
                        <a:t>os mortos serão julgados </a:t>
                      </a:r>
                      <a:r>
                        <a:rPr lang="pt-BR" sz="2000" dirty="0">
                          <a:effectLst/>
                          <a:latin typeface="+mn-lt"/>
                        </a:rPr>
                        <a:t>de acordo com o que fizeram.</a:t>
                      </a: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04567"/>
                  </a:ext>
                </a:extLst>
              </a:tr>
              <a:tr h="745581">
                <a:tc>
                  <a:txBody>
                    <a:bodyPr/>
                    <a:lstStyle/>
                    <a:p>
                      <a:pPr fontAlgn="t"/>
                      <a:r>
                        <a:rPr lang="pt-BR" sz="20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Mateus 25:31-46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pt-BR" sz="2000" dirty="0">
                          <a:effectLst/>
                          <a:latin typeface="+mn-lt"/>
                        </a:rPr>
                        <a:t>Ilustra </a:t>
                      </a:r>
                      <a:r>
                        <a:rPr lang="pt-BR" sz="2000" b="1" dirty="0">
                          <a:effectLst/>
                          <a:latin typeface="+mn-lt"/>
                        </a:rPr>
                        <a:t>a separação final </a:t>
                      </a:r>
                      <a:r>
                        <a:rPr lang="pt-BR" sz="2000" dirty="0">
                          <a:effectLst/>
                          <a:latin typeface="+mn-lt"/>
                        </a:rPr>
                        <a:t>entre os justos e os iníquos.</a:t>
                      </a:r>
                    </a:p>
                  </a:txBody>
                  <a:tcPr marL="54830" marR="54830" marT="54830" marB="54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95249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30F6B21E-E0F3-A4CC-1C7F-319FDDEBCFEC}"/>
              </a:ext>
            </a:extLst>
          </p:cNvPr>
          <p:cNvSpPr txBox="1"/>
          <p:nvPr/>
        </p:nvSpPr>
        <p:spPr>
          <a:xfrm>
            <a:off x="999065" y="165820"/>
            <a:ext cx="1007533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Relação da parábola com a Bíblia</a:t>
            </a:r>
          </a:p>
        </p:txBody>
      </p:sp>
    </p:spTree>
    <p:extLst>
      <p:ext uri="{BB962C8B-B14F-4D97-AF65-F5344CB8AC3E}">
        <p14:creationId xmlns:p14="http://schemas.microsoft.com/office/powerpoint/2010/main" val="2082611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B4DE6D2-A5F9-45CE-3C0F-8B20F340A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9562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5BB53C8D-3F35-B30F-FBF7-D14CEE16AE92}"/>
              </a:ext>
            </a:extLst>
          </p:cNvPr>
          <p:cNvGrpSpPr/>
          <p:nvPr/>
        </p:nvGrpSpPr>
        <p:grpSpPr>
          <a:xfrm>
            <a:off x="988728" y="524933"/>
            <a:ext cx="10614062" cy="2658935"/>
            <a:chOff x="988728" y="524933"/>
            <a:chExt cx="10614062" cy="2658935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72445B99-01D2-69E0-4F1F-822490537BD9}"/>
                </a:ext>
              </a:extLst>
            </p:cNvPr>
            <p:cNvSpPr txBox="1"/>
            <p:nvPr/>
          </p:nvSpPr>
          <p:spPr>
            <a:xfrm>
              <a:off x="3691463" y="524933"/>
              <a:ext cx="7911327" cy="2569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800"/>
                </a:spcAft>
              </a:pPr>
              <a:r>
                <a:rPr lang="pt-BR" sz="2400" b="1" dirty="0">
                  <a:solidFill>
                    <a:srgbClr val="C00000"/>
                  </a:solidFill>
                </a:rPr>
                <a:t>A parábola trata da purificação da Igreja?</a:t>
              </a:r>
            </a:p>
            <a:p>
              <a:pPr marL="342900" indent="-342900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200" dirty="0"/>
                <a:t>Uma das três parábolas que receberam </a:t>
              </a:r>
              <a:r>
                <a:rPr lang="pt-BR" sz="2200" b="1" dirty="0"/>
                <a:t>interpretação detalhada.</a:t>
              </a:r>
            </a:p>
            <a:p>
              <a:pPr marL="342900" indent="-342900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200" dirty="0"/>
                <a:t>A interpretação da parábola diz </a:t>
              </a:r>
              <a:r>
                <a:rPr lang="pt-BR" sz="2200" b="1" dirty="0">
                  <a:solidFill>
                    <a:srgbClr val="C00000"/>
                  </a:solidFill>
                </a:rPr>
                <a:t>explicitamente</a:t>
              </a:r>
              <a:r>
                <a:rPr lang="pt-BR" sz="2200" b="1" dirty="0"/>
                <a:t> </a:t>
              </a:r>
              <a:r>
                <a:rPr lang="pt-BR" sz="2200" dirty="0"/>
                <a:t>que</a:t>
              </a:r>
              <a:r>
                <a:rPr lang="pt-BR" sz="2200" b="1" dirty="0"/>
                <a:t> “o campo é o mundo” </a:t>
              </a:r>
              <a:r>
                <a:rPr lang="pt-BR" sz="2200" dirty="0"/>
                <a:t>e não a </a:t>
              </a:r>
              <a:r>
                <a:rPr lang="pt-BR" sz="2200" b="1" dirty="0"/>
                <a:t>Igreja.</a:t>
              </a:r>
            </a:p>
            <a:p>
              <a:pPr marL="342900" indent="-342900" algn="just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200" dirty="0"/>
                <a:t>A interpretação dá </a:t>
              </a:r>
              <a:r>
                <a:rPr lang="pt-BR" sz="2200" b="1" dirty="0">
                  <a:solidFill>
                    <a:srgbClr val="C00000"/>
                  </a:solidFill>
                </a:rPr>
                <a:t>ênfase</a:t>
              </a:r>
              <a:r>
                <a:rPr lang="pt-BR" sz="2200" dirty="0"/>
                <a:t> </a:t>
              </a:r>
              <a:r>
                <a:rPr lang="pt-BR" sz="2200" b="1" dirty="0">
                  <a:solidFill>
                    <a:srgbClr val="C00000"/>
                  </a:solidFill>
                </a:rPr>
                <a:t>ao</a:t>
              </a:r>
              <a:r>
                <a:rPr lang="pt-BR" sz="2200" dirty="0">
                  <a:solidFill>
                    <a:srgbClr val="C00000"/>
                  </a:solidFill>
                </a:rPr>
                <a:t> </a:t>
              </a:r>
              <a:r>
                <a:rPr lang="pt-BR" sz="2200" b="1" dirty="0">
                  <a:solidFill>
                    <a:srgbClr val="C00000"/>
                  </a:solidFill>
                </a:rPr>
                <a:t>juízo final </a:t>
              </a:r>
              <a:r>
                <a:rPr lang="pt-BR" sz="2200" b="1" dirty="0"/>
                <a:t>dos justos e dos ímpios.</a:t>
              </a:r>
            </a:p>
          </p:txBody>
        </p:sp>
        <p:pic>
          <p:nvPicPr>
            <p:cNvPr id="7" name="Picture 8" descr="Compreendendo Todas As Parábolas De Jesus - Guia Completo">
              <a:extLst>
                <a:ext uri="{FF2B5EF4-FFF2-40B4-BE49-F238E27FC236}">
                  <a16:creationId xmlns:a16="http://schemas.microsoft.com/office/drawing/2014/main" id="{F9B274F0-9C1D-EB71-10C5-95F2A7CF0C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7" r="8804"/>
            <a:stretch/>
          </p:blipFill>
          <p:spPr bwMode="auto">
            <a:xfrm>
              <a:off x="988728" y="524933"/>
              <a:ext cx="1983072" cy="2658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AutoShape 2" descr="Augustus Nicodemus, Autor em Voltemos Ao Evangelho">
            <a:extLst>
              <a:ext uri="{FF2B5EF4-FFF2-40B4-BE49-F238E27FC236}">
                <a16:creationId xmlns:a16="http://schemas.microsoft.com/office/drawing/2014/main" id="{8EB6CC00-EE62-F6D3-ABDC-FA5B2F94F1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150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0AB4EF8-947E-86FB-0B68-EDA87A3951BE}"/>
              </a:ext>
            </a:extLst>
          </p:cNvPr>
          <p:cNvGrpSpPr/>
          <p:nvPr/>
        </p:nvGrpSpPr>
        <p:grpSpPr>
          <a:xfrm>
            <a:off x="931984" y="3744071"/>
            <a:ext cx="10380793" cy="2739211"/>
            <a:chOff x="931984" y="3744071"/>
            <a:chExt cx="10380793" cy="2739211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52AC8A0-25D6-6040-331F-86AE90018578}"/>
                </a:ext>
              </a:extLst>
            </p:cNvPr>
            <p:cNvSpPr txBox="1"/>
            <p:nvPr/>
          </p:nvSpPr>
          <p:spPr>
            <a:xfrm>
              <a:off x="931984" y="3744071"/>
              <a:ext cx="8053755" cy="27392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800"/>
                </a:spcAft>
              </a:pPr>
              <a:r>
                <a:rPr lang="pt-BR" sz="2400" b="1" dirty="0">
                  <a:solidFill>
                    <a:srgbClr val="C00000"/>
                  </a:solidFill>
                </a:rPr>
                <a:t>É certo orar para que o “joio” se converta em “trigo”?</a:t>
              </a:r>
              <a:endParaRPr lang="pt-BR" sz="2400" b="1" dirty="0"/>
            </a:p>
            <a:p>
              <a:pPr marL="342900" indent="-342900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200" dirty="0"/>
                <a:t>Todos</a:t>
              </a:r>
              <a:r>
                <a:rPr lang="pt-BR" sz="2200" b="1" dirty="0"/>
                <a:t> pecaram </a:t>
              </a:r>
              <a:r>
                <a:rPr lang="pt-BR" sz="2200" dirty="0"/>
                <a:t>e </a:t>
              </a:r>
              <a:r>
                <a:rPr lang="pt-BR" sz="2200" b="1" dirty="0"/>
                <a:t>destituídos</a:t>
              </a:r>
              <a:r>
                <a:rPr lang="pt-BR" sz="2200" dirty="0"/>
                <a:t> estão da glória de Deus. </a:t>
              </a:r>
              <a:endParaRPr lang="pt-BR" sz="2200" b="1" dirty="0"/>
            </a:p>
            <a:p>
              <a:pPr marL="342900" indent="-342900" algn="just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200" b="1" dirty="0"/>
                <a:t>Só Deus </a:t>
              </a:r>
              <a:r>
                <a:rPr lang="pt-BR" sz="2200" dirty="0"/>
                <a:t>conhece o </a:t>
              </a:r>
              <a:r>
                <a:rPr lang="pt-BR" sz="2200" b="1" dirty="0">
                  <a:solidFill>
                    <a:srgbClr val="C00000"/>
                  </a:solidFill>
                </a:rPr>
                <a:t>coração do homem</a:t>
              </a:r>
              <a:r>
                <a:rPr lang="pt-BR" sz="2200" dirty="0"/>
                <a:t>, seja ele “joio” ou “trigo”.</a:t>
              </a:r>
            </a:p>
            <a:p>
              <a:pPr marL="342900" indent="-342900" algn="just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200" dirty="0"/>
                <a:t>Nossa função </a:t>
              </a:r>
              <a:r>
                <a:rPr lang="pt-BR" sz="2200" b="1" dirty="0"/>
                <a:t>não é julgar.</a:t>
              </a:r>
            </a:p>
            <a:p>
              <a:pPr marL="342900" indent="-342900" algn="just">
                <a:spcAft>
                  <a:spcPts val="1800"/>
                </a:spcAft>
                <a:buFont typeface="Wingdings" panose="05000000000000000000" pitchFamily="2" charset="2"/>
                <a:buChar char="§"/>
              </a:pPr>
              <a:r>
                <a:rPr lang="pt-BR" sz="2200" dirty="0"/>
                <a:t>Devemos </a:t>
              </a:r>
              <a:r>
                <a:rPr lang="pt-BR" sz="2200" b="1" dirty="0"/>
                <a:t>orar</a:t>
              </a:r>
              <a:r>
                <a:rPr lang="pt-BR" sz="2200" dirty="0"/>
                <a:t> por todos e </a:t>
              </a:r>
              <a:r>
                <a:rPr lang="pt-BR" sz="2200" b="1" dirty="0"/>
                <a:t>pregar</a:t>
              </a:r>
              <a:r>
                <a:rPr lang="pt-BR" sz="2200" dirty="0"/>
                <a:t> o Evangelho a todos.</a:t>
              </a:r>
              <a:endParaRPr lang="pt-BR" sz="2200" b="1" dirty="0"/>
            </a:p>
          </p:txBody>
        </p:sp>
        <p:pic>
          <p:nvPicPr>
            <p:cNvPr id="1030" name="Picture 6" descr="Não importa o que vem pela frente, a Igreja já é vencedora', diz pastor Hernandes  Dias Lopes - Assembleia de Deus no Estado de Alagoas">
              <a:hlinkClick r:id="rId5"/>
              <a:extLst>
                <a:ext uri="{FF2B5EF4-FFF2-40B4-BE49-F238E27FC236}">
                  <a16:creationId xmlns:a16="http://schemas.microsoft.com/office/drawing/2014/main" id="{CA1D3730-3FA2-0EB0-7F60-FFB975FF4C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60" r="11692"/>
            <a:stretch/>
          </p:blipFill>
          <p:spPr bwMode="auto">
            <a:xfrm>
              <a:off x="9214344" y="4289763"/>
              <a:ext cx="2098433" cy="1647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371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8730993-5CE2-6C30-6E7B-0F3DD4AC4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FDCBA1F-C0D4-47D5-29E4-E25011AA542E}"/>
              </a:ext>
            </a:extLst>
          </p:cNvPr>
          <p:cNvSpPr txBox="1"/>
          <p:nvPr/>
        </p:nvSpPr>
        <p:spPr>
          <a:xfrm>
            <a:off x="5113867" y="1072668"/>
            <a:ext cx="6642099" cy="532453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 ³¹ Quando vier o </a:t>
            </a:r>
            <a:r>
              <a:rPr lang="pt-BR" sz="2000" b="1" dirty="0"/>
              <a:t>Filho do Homem </a:t>
            </a:r>
            <a:r>
              <a:rPr lang="pt-BR" sz="2000" dirty="0"/>
              <a:t>na sua majestade e todos os </a:t>
            </a:r>
            <a:r>
              <a:rPr lang="pt-BR" sz="2000" b="1" dirty="0"/>
              <a:t>anjos</a:t>
            </a:r>
            <a:r>
              <a:rPr lang="pt-BR" sz="2000" dirty="0"/>
              <a:t> com ele, então, se </a:t>
            </a:r>
            <a:r>
              <a:rPr lang="pt-BR" sz="2000" b="1" dirty="0">
                <a:solidFill>
                  <a:srgbClr val="C00000"/>
                </a:solidFill>
              </a:rPr>
              <a:t>assentará no trono </a:t>
            </a:r>
            <a:r>
              <a:rPr lang="pt-BR" sz="2000" dirty="0"/>
              <a:t>da sua glória;</a:t>
            </a:r>
          </a:p>
          <a:p>
            <a:pPr algn="just"/>
            <a:r>
              <a:rPr lang="pt-BR" sz="2000" dirty="0"/>
              <a:t>³² e </a:t>
            </a:r>
            <a:r>
              <a:rPr lang="pt-BR" sz="2000" b="1" dirty="0"/>
              <a:t>todas as nações </a:t>
            </a:r>
            <a:r>
              <a:rPr lang="pt-BR" sz="2000" dirty="0"/>
              <a:t>serão reunidas em sua presença, e ele separará uns dos outros, como </a:t>
            </a:r>
            <a:r>
              <a:rPr lang="pt-BR" sz="2000" b="1" dirty="0">
                <a:solidFill>
                  <a:srgbClr val="C00000"/>
                </a:solidFill>
              </a:rPr>
              <a:t>o pastor separa dos cabritos as ovelhas;</a:t>
            </a:r>
          </a:p>
          <a:p>
            <a:pPr algn="just"/>
            <a:r>
              <a:rPr lang="pt-BR" sz="2000" dirty="0"/>
              <a:t>³³ e porá </a:t>
            </a:r>
            <a:r>
              <a:rPr lang="pt-BR" sz="2000" b="1" dirty="0"/>
              <a:t>as ovelhas à sua direita</a:t>
            </a:r>
            <a:r>
              <a:rPr lang="pt-BR" sz="2000" dirty="0"/>
              <a:t>, mas </a:t>
            </a:r>
            <a:r>
              <a:rPr lang="pt-BR" sz="2000" b="1" dirty="0"/>
              <a:t>os cabritos, à esquerda;</a:t>
            </a:r>
          </a:p>
          <a:p>
            <a:pPr algn="just"/>
            <a:r>
              <a:rPr lang="pt-BR" sz="2000" dirty="0"/>
              <a:t>³⁴ então, dirá o </a:t>
            </a:r>
            <a:r>
              <a:rPr lang="pt-BR" sz="2000" b="1" dirty="0"/>
              <a:t>Rei</a:t>
            </a:r>
            <a:r>
              <a:rPr lang="pt-BR" sz="2000" dirty="0"/>
              <a:t> aos que estiverem à sua direita: </a:t>
            </a:r>
            <a:r>
              <a:rPr lang="pt-BR" sz="2000" b="1" dirty="0">
                <a:solidFill>
                  <a:srgbClr val="C00000"/>
                </a:solidFill>
              </a:rPr>
              <a:t>Vinde, benditos de meu Pai! </a:t>
            </a:r>
            <a:r>
              <a:rPr lang="pt-BR" sz="2000" dirty="0"/>
              <a:t>Entrai na posse do </a:t>
            </a:r>
            <a:r>
              <a:rPr lang="pt-BR" sz="2000" b="1" dirty="0"/>
              <a:t>reino </a:t>
            </a:r>
            <a:r>
              <a:rPr lang="pt-BR" sz="2000" dirty="0"/>
              <a:t>que vos está preparado desde a fundação do mundo. </a:t>
            </a:r>
          </a:p>
          <a:p>
            <a:pPr algn="just"/>
            <a:r>
              <a:rPr lang="pt-BR" sz="2000" dirty="0"/>
              <a:t>.................................................................</a:t>
            </a:r>
          </a:p>
          <a:p>
            <a:pPr algn="just"/>
            <a:r>
              <a:rPr lang="pt-BR" sz="2000" dirty="0"/>
              <a:t>⁴¹ Então, o</a:t>
            </a:r>
            <a:r>
              <a:rPr lang="pt-BR" sz="2000" b="1" dirty="0"/>
              <a:t> Rei </a:t>
            </a:r>
            <a:r>
              <a:rPr lang="pt-BR" sz="2000" dirty="0"/>
              <a:t>dirá também aos que estiverem à sua esquerda: </a:t>
            </a:r>
            <a:r>
              <a:rPr lang="pt-BR" sz="2000" b="1" dirty="0">
                <a:solidFill>
                  <a:srgbClr val="C00000"/>
                </a:solidFill>
              </a:rPr>
              <a:t>apartai-vos de mim, malditos</a:t>
            </a:r>
            <a:r>
              <a:rPr lang="pt-BR" sz="2000" dirty="0"/>
              <a:t>, para o fogo eterno, preparado para </a:t>
            </a:r>
            <a:r>
              <a:rPr lang="pt-BR" sz="2000" b="1" dirty="0"/>
              <a:t>o diabo e seus anjos. </a:t>
            </a:r>
          </a:p>
          <a:p>
            <a:pPr algn="just"/>
            <a:r>
              <a:rPr lang="pt-BR" sz="2000" dirty="0"/>
              <a:t>...................................................................</a:t>
            </a:r>
          </a:p>
          <a:p>
            <a:pPr algn="just"/>
            <a:r>
              <a:rPr lang="pt-BR" sz="2000" dirty="0"/>
              <a:t>⁴⁶ E irão estes para o </a:t>
            </a:r>
            <a:r>
              <a:rPr lang="pt-BR" sz="2000" b="1" dirty="0"/>
              <a:t>castigo eterno</a:t>
            </a:r>
            <a:r>
              <a:rPr lang="pt-BR" sz="2000" dirty="0"/>
              <a:t>, porém os justos, para a </a:t>
            </a:r>
            <a:r>
              <a:rPr lang="pt-BR" sz="2000" b="1" dirty="0"/>
              <a:t>vida eterna.                  </a:t>
            </a:r>
            <a:r>
              <a:rPr lang="pt-BR" sz="2000" dirty="0"/>
              <a:t>Mateus 25:31-46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61DDF92-4814-E576-57CB-52AD6660DC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2" t="16774" r="4210"/>
          <a:stretch/>
        </p:blipFill>
        <p:spPr bwMode="auto">
          <a:xfrm>
            <a:off x="304799" y="999779"/>
            <a:ext cx="4673600" cy="550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D6CDC3E-129B-C68F-B02F-B9F23E104F9C}"/>
              </a:ext>
            </a:extLst>
          </p:cNvPr>
          <p:cNvSpPr txBox="1"/>
          <p:nvPr/>
        </p:nvSpPr>
        <p:spPr>
          <a:xfrm>
            <a:off x="220134" y="214523"/>
            <a:ext cx="11535831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O Grande Julgamento</a:t>
            </a:r>
          </a:p>
        </p:txBody>
      </p:sp>
    </p:spTree>
    <p:extLst>
      <p:ext uri="{BB962C8B-B14F-4D97-AF65-F5344CB8AC3E}">
        <p14:creationId xmlns:p14="http://schemas.microsoft.com/office/powerpoint/2010/main" val="2952118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DF2BBD7-27BD-C310-E547-D7584BE3E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" y="-33866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182339F-6681-C89F-805A-37BDE13A095F}"/>
              </a:ext>
            </a:extLst>
          </p:cNvPr>
          <p:cNvSpPr txBox="1"/>
          <p:nvPr/>
        </p:nvSpPr>
        <p:spPr>
          <a:xfrm>
            <a:off x="1026943" y="436748"/>
            <a:ext cx="1017093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Conclusão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CED0ACE-73A5-E199-7CB3-3313C42C7DC0}"/>
              </a:ext>
            </a:extLst>
          </p:cNvPr>
          <p:cNvSpPr txBox="1"/>
          <p:nvPr/>
        </p:nvSpPr>
        <p:spPr>
          <a:xfrm>
            <a:off x="1026943" y="1369027"/>
            <a:ext cx="10170940" cy="127727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400" b="1" dirty="0">
                <a:solidFill>
                  <a:srgbClr val="C00000"/>
                </a:solidFill>
              </a:rPr>
              <a:t>Realidade presente</a:t>
            </a:r>
            <a:endParaRPr lang="pt-BR" sz="2400" b="1" dirty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Deus permite que os justos e ímpios coexistam no mundo até o fim dos tempos.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B1EF93B-0A1A-D6CF-77BC-7DF3D307D17B}"/>
              </a:ext>
            </a:extLst>
          </p:cNvPr>
          <p:cNvSpPr txBox="1"/>
          <p:nvPr/>
        </p:nvSpPr>
        <p:spPr>
          <a:xfrm>
            <a:off x="1026943" y="3737794"/>
            <a:ext cx="10170940" cy="135421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2400" b="1" dirty="0">
                <a:solidFill>
                  <a:srgbClr val="C00000"/>
                </a:solidFill>
              </a:rPr>
              <a:t>Realidade futura</a:t>
            </a:r>
            <a:endParaRPr lang="pt-BR" sz="2400" b="1" dirty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Os ímpios serão, no final, separados, julgados e destruídos.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b="1" dirty="0"/>
              <a:t>Os justos erão reunidos, recompensados e levados à presença de Deus.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1678AD-7769-18A3-67F3-9BCFC18E47AB}"/>
              </a:ext>
            </a:extLst>
          </p:cNvPr>
          <p:cNvSpPr txBox="1"/>
          <p:nvPr/>
        </p:nvSpPr>
        <p:spPr>
          <a:xfrm>
            <a:off x="1151467" y="3014133"/>
            <a:ext cx="10046415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0C0C0C"/>
                </a:solidFill>
                <a:latin typeface="Helvetica" panose="020B0604020202020204" pitchFamily="34" charset="0"/>
              </a:rPr>
              <a:t>A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 presença do mal é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temporária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 e a justiça final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pertence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 a Deus. 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638F006-EF75-542D-C4A5-AE654B2E8A69}"/>
              </a:ext>
            </a:extLst>
          </p:cNvPr>
          <p:cNvSpPr txBox="1"/>
          <p:nvPr/>
        </p:nvSpPr>
        <p:spPr>
          <a:xfrm>
            <a:off x="1151467" y="5488973"/>
            <a:ext cx="10046415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A nossa recompensa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é certa e eterna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, e nos ajuda a focar em </a:t>
            </a:r>
            <a:r>
              <a:rPr lang="pt-BR" b="1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permanecer fiéis</a:t>
            </a:r>
            <a:r>
              <a:rPr lang="pt-BR" b="0" i="0" dirty="0">
                <a:solidFill>
                  <a:srgbClr val="0C0C0C"/>
                </a:solidFill>
                <a:effectLst/>
                <a:latin typeface="Helvetica" panose="020B0604020202020204" pitchFamily="34" charset="0"/>
              </a:rPr>
              <a:t> a Deus.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86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1D381CD-EBE2-A0D9-D31E-409FE68BC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624"/>
            <a:ext cx="12192001" cy="686962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F791D5-96D1-6887-8D9F-965CFB65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498" y="-11624"/>
            <a:ext cx="9113003" cy="683475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D03ECC6-64C5-C959-D3B2-58AB98A198AC}"/>
              </a:ext>
            </a:extLst>
          </p:cNvPr>
          <p:cNvPicPr/>
          <p:nvPr/>
        </p:nvPicPr>
        <p:blipFill rotWithShape="1">
          <a:blip r:embed="rId4"/>
          <a:srcRect l="72331" t="33845" r="16123" b="44957"/>
          <a:stretch/>
        </p:blipFill>
        <p:spPr bwMode="auto">
          <a:xfrm>
            <a:off x="9333827" y="4136737"/>
            <a:ext cx="1483015" cy="1530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2946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10D3B73-7874-3FD1-D09E-13016661F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97"/>
            <a:ext cx="12192000" cy="6858297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93AB0C-DD5B-5454-90A2-ED84099B071B}"/>
              </a:ext>
            </a:extLst>
          </p:cNvPr>
          <p:cNvSpPr/>
          <p:nvPr/>
        </p:nvSpPr>
        <p:spPr>
          <a:xfrm>
            <a:off x="2434682" y="768367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Mt</a:t>
            </a:r>
            <a:r>
              <a:rPr lang="pt-BR" b="1" dirty="0"/>
              <a:t> 13.24-30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B2780CF-5FD6-A7AB-40EA-551E21197F8A}"/>
              </a:ext>
            </a:extLst>
          </p:cNvPr>
          <p:cNvSpPr/>
          <p:nvPr/>
        </p:nvSpPr>
        <p:spPr>
          <a:xfrm>
            <a:off x="5239909" y="737479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C00000"/>
                </a:solidFill>
              </a:rPr>
              <a:t>Do Joio e do Trigo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B9361D-1BC2-FD8F-1200-5319588AA0BA}"/>
              </a:ext>
            </a:extLst>
          </p:cNvPr>
          <p:cNvSpPr txBox="1"/>
          <p:nvPr/>
        </p:nvSpPr>
        <p:spPr>
          <a:xfrm>
            <a:off x="786059" y="1275124"/>
            <a:ext cx="10876546" cy="495520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200" b="1" dirty="0"/>
              <a:t>²⁴ Outra parábola lhes propôs, dizendo: </a:t>
            </a:r>
            <a:r>
              <a:rPr lang="pt-BR" sz="2200" b="1" dirty="0">
                <a:solidFill>
                  <a:srgbClr val="C00000"/>
                </a:solidFill>
                <a:highlight>
                  <a:srgbClr val="FFFF00"/>
                </a:highlight>
              </a:rPr>
              <a:t>O reino dos céus é semelhante a </a:t>
            </a:r>
            <a:r>
              <a:rPr lang="pt-BR" sz="2200" b="1" dirty="0"/>
              <a:t>um homem que </a:t>
            </a:r>
            <a:r>
              <a:rPr lang="pt-BR" sz="2200" b="1" dirty="0">
                <a:solidFill>
                  <a:schemeClr val="tx1"/>
                </a:solidFill>
              </a:rPr>
              <a:t>semeou </a:t>
            </a:r>
            <a:r>
              <a:rPr lang="pt-BR" sz="2200" b="1" dirty="0">
                <a:solidFill>
                  <a:srgbClr val="C00000"/>
                </a:solidFill>
              </a:rPr>
              <a:t>boa semente </a:t>
            </a:r>
            <a:r>
              <a:rPr lang="pt-BR" sz="2200" b="1" dirty="0"/>
              <a:t>no seu campo;</a:t>
            </a:r>
          </a:p>
          <a:p>
            <a:pPr algn="just">
              <a:spcAft>
                <a:spcPts val="600"/>
              </a:spcAft>
            </a:pPr>
            <a:r>
              <a:rPr lang="pt-BR" sz="2200" b="1" dirty="0"/>
              <a:t>²⁵ mas, enquanto os homens </a:t>
            </a:r>
            <a:r>
              <a:rPr lang="pt-BR" sz="2200" b="1" dirty="0">
                <a:highlight>
                  <a:srgbClr val="C0C0C0"/>
                </a:highlight>
              </a:rPr>
              <a:t>dormiam,</a:t>
            </a:r>
            <a:r>
              <a:rPr lang="pt-BR" sz="2200" b="1" dirty="0"/>
              <a:t> veio o inimigo dele, </a:t>
            </a:r>
            <a:r>
              <a:rPr lang="pt-BR" sz="2200" b="1" dirty="0">
                <a:solidFill>
                  <a:schemeClr val="tx1"/>
                </a:solidFill>
              </a:rPr>
              <a:t>semeou </a:t>
            </a:r>
            <a:r>
              <a:rPr lang="pt-BR" sz="2200" b="1" dirty="0">
                <a:solidFill>
                  <a:srgbClr val="C00000"/>
                </a:solidFill>
              </a:rPr>
              <a:t>o joio </a:t>
            </a:r>
            <a:r>
              <a:rPr lang="pt-BR" sz="2200" b="1" dirty="0">
                <a:solidFill>
                  <a:schemeClr val="tx1"/>
                </a:solidFill>
              </a:rPr>
              <a:t>no meio do trigo </a:t>
            </a:r>
            <a:r>
              <a:rPr lang="pt-BR" sz="2200" b="1" dirty="0"/>
              <a:t>e </a:t>
            </a:r>
            <a:r>
              <a:rPr lang="pt-BR" sz="2200" b="1" dirty="0">
                <a:highlight>
                  <a:srgbClr val="C0C0C0"/>
                </a:highlight>
              </a:rPr>
              <a:t>retirou-se.</a:t>
            </a:r>
          </a:p>
          <a:p>
            <a:pPr algn="just">
              <a:spcAft>
                <a:spcPts val="600"/>
              </a:spcAft>
            </a:pPr>
            <a:r>
              <a:rPr lang="pt-BR" sz="2200" b="1" dirty="0"/>
              <a:t>²⁶ E, quando a erva cresceu e produziu </a:t>
            </a:r>
            <a:r>
              <a:rPr lang="pt-BR" sz="2200" b="1" dirty="0">
                <a:highlight>
                  <a:srgbClr val="C0C0C0"/>
                </a:highlight>
              </a:rPr>
              <a:t>fruto,</a:t>
            </a:r>
            <a:r>
              <a:rPr lang="pt-BR" sz="2200" b="1" dirty="0"/>
              <a:t> apareceu também o joio.</a:t>
            </a:r>
          </a:p>
          <a:p>
            <a:pPr algn="just">
              <a:spcAft>
                <a:spcPts val="600"/>
              </a:spcAft>
            </a:pPr>
            <a:r>
              <a:rPr lang="pt-BR" sz="2200" b="1" dirty="0"/>
              <a:t>²⁷ Então, vindo os servos do dono da casa, lhe disseram</a:t>
            </a:r>
            <a:r>
              <a:rPr lang="pt-BR" sz="2200" b="1" dirty="0">
                <a:highlight>
                  <a:srgbClr val="C0C0C0"/>
                </a:highlight>
              </a:rPr>
              <a:t>: Senhor, não semeaste boa semente no teu campo? Donde vem, pois, o joio?</a:t>
            </a:r>
          </a:p>
          <a:p>
            <a:pPr algn="just">
              <a:spcAft>
                <a:spcPts val="600"/>
              </a:spcAft>
            </a:pPr>
            <a:r>
              <a:rPr lang="pt-BR" sz="2200" b="1" dirty="0"/>
              <a:t>²⁸ Ele, porém, lhes respondeu: </a:t>
            </a:r>
            <a:r>
              <a:rPr lang="pt-BR" sz="2200" b="1" dirty="0">
                <a:solidFill>
                  <a:schemeClr val="tx1"/>
                </a:solidFill>
              </a:rPr>
              <a:t>Um inimigo fez isso. </a:t>
            </a:r>
            <a:r>
              <a:rPr lang="pt-BR" sz="2200" b="1" dirty="0"/>
              <a:t>Mas os servos lhe perguntaram</a:t>
            </a:r>
            <a:r>
              <a:rPr lang="pt-BR" sz="2200" b="1" dirty="0">
                <a:highlight>
                  <a:srgbClr val="C0C0C0"/>
                </a:highlight>
              </a:rPr>
              <a:t>: Queres que vamos e arranquemos o joio?</a:t>
            </a:r>
          </a:p>
          <a:p>
            <a:pPr algn="just">
              <a:spcAft>
                <a:spcPts val="600"/>
              </a:spcAft>
            </a:pPr>
            <a:r>
              <a:rPr lang="pt-BR" sz="2200" b="1" dirty="0"/>
              <a:t>²⁹ </a:t>
            </a:r>
            <a:r>
              <a:rPr lang="pt-BR" sz="2200" b="1" dirty="0">
                <a:solidFill>
                  <a:schemeClr val="tx1"/>
                </a:solidFill>
                <a:highlight>
                  <a:srgbClr val="C0C0C0"/>
                </a:highlight>
              </a:rPr>
              <a:t>Não! </a:t>
            </a:r>
            <a:r>
              <a:rPr lang="pt-BR" sz="2200" b="1" dirty="0"/>
              <a:t>Replicou ele, para que, ao separar o joio, não arranqueis também com ele o trigo.</a:t>
            </a:r>
          </a:p>
          <a:p>
            <a:pPr algn="just">
              <a:spcAft>
                <a:spcPts val="600"/>
              </a:spcAft>
            </a:pPr>
            <a:r>
              <a:rPr lang="pt-BR" sz="2200" b="1" dirty="0"/>
              <a:t>³</a:t>
            </a:r>
            <a:r>
              <a:rPr lang="pt-BR" sz="2200" b="1" dirty="0">
                <a:solidFill>
                  <a:schemeClr val="tx1"/>
                </a:solidFill>
              </a:rPr>
              <a:t>⁰ Deixai-os crescer juntos até à colheita</a:t>
            </a:r>
            <a:r>
              <a:rPr lang="pt-BR" sz="2200" b="1" dirty="0"/>
              <a:t>, e, no </a:t>
            </a:r>
            <a:r>
              <a:rPr lang="pt-BR" sz="2200" b="1" dirty="0">
                <a:solidFill>
                  <a:schemeClr val="tx1"/>
                </a:solidFill>
              </a:rPr>
              <a:t>tempo da colheita</a:t>
            </a:r>
            <a:r>
              <a:rPr lang="pt-BR" sz="2200" b="1" dirty="0"/>
              <a:t>, direi aos ceifeiros: ajuntai primeiro </a:t>
            </a:r>
            <a:r>
              <a:rPr lang="pt-BR" sz="2200" b="1" dirty="0">
                <a:solidFill>
                  <a:srgbClr val="C00000"/>
                </a:solidFill>
              </a:rPr>
              <a:t>o joio</a:t>
            </a:r>
            <a:r>
              <a:rPr lang="pt-BR" sz="2200" b="1" dirty="0"/>
              <a:t>, atai-o em feixes para ser queimado; mas </a:t>
            </a:r>
            <a:r>
              <a:rPr lang="pt-BR" sz="2200" b="1" dirty="0">
                <a:solidFill>
                  <a:srgbClr val="C00000"/>
                </a:solidFill>
              </a:rPr>
              <a:t>o trigo</a:t>
            </a:r>
            <a:r>
              <a:rPr lang="pt-BR" sz="2200" b="1" dirty="0"/>
              <a:t>, recolhei-o no meu celeiro.                                                                                                            Mateus 13:24-30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2F12762-94BE-E252-B597-3CE5A328AE0A}"/>
              </a:ext>
            </a:extLst>
          </p:cNvPr>
          <p:cNvSpPr txBox="1"/>
          <p:nvPr/>
        </p:nvSpPr>
        <p:spPr>
          <a:xfrm>
            <a:off x="2434682" y="154788"/>
            <a:ext cx="734082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Parábola</a:t>
            </a:r>
          </a:p>
        </p:txBody>
      </p:sp>
    </p:spTree>
    <p:extLst>
      <p:ext uri="{BB962C8B-B14F-4D97-AF65-F5344CB8AC3E}">
        <p14:creationId xmlns:p14="http://schemas.microsoft.com/office/powerpoint/2010/main" val="1161434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B1F0F9-BB93-248B-5133-42816D3CD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420"/>
            <a:ext cx="12192000" cy="6880420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C2ACFD4-01AD-63C9-EA72-FBA9888BBCA9}"/>
              </a:ext>
            </a:extLst>
          </p:cNvPr>
          <p:cNvSpPr/>
          <p:nvPr/>
        </p:nvSpPr>
        <p:spPr>
          <a:xfrm>
            <a:off x="2434682" y="801633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Mt</a:t>
            </a:r>
            <a:r>
              <a:rPr lang="pt-BR" b="1" dirty="0"/>
              <a:t> 13.36-42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DB6328E-AFB4-54C2-125D-1BBFBAC543FE}"/>
              </a:ext>
            </a:extLst>
          </p:cNvPr>
          <p:cNvSpPr/>
          <p:nvPr/>
        </p:nvSpPr>
        <p:spPr>
          <a:xfrm>
            <a:off x="4439954" y="849759"/>
            <a:ext cx="5335556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Explicação da Parábola dada por Jesus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72527DB-CF76-56FC-FFF4-905F8302B725}"/>
              </a:ext>
            </a:extLst>
          </p:cNvPr>
          <p:cNvSpPr txBox="1"/>
          <p:nvPr/>
        </p:nvSpPr>
        <p:spPr>
          <a:xfrm>
            <a:off x="2416489" y="214523"/>
            <a:ext cx="7359021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Parábola do Joio e do Trigo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6A1FDA-2B07-FBE6-49D1-4C0B9B32BC47}"/>
              </a:ext>
            </a:extLst>
          </p:cNvPr>
          <p:cNvSpPr txBox="1"/>
          <p:nvPr/>
        </p:nvSpPr>
        <p:spPr>
          <a:xfrm>
            <a:off x="617922" y="1378172"/>
            <a:ext cx="11221151" cy="53142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b="1" dirty="0"/>
              <a:t>³⁶ Então, despedindo as multidões, foi Jesus para casa. E, chegando-se a ele os seus discípulos, disseram: explica-nos a parábola do joio do campo.</a:t>
            </a:r>
          </a:p>
          <a:p>
            <a:pPr algn="just">
              <a:spcAft>
                <a:spcPts val="800"/>
              </a:spcAft>
            </a:pPr>
            <a:r>
              <a:rPr lang="pt-BR" sz="2200" b="1" dirty="0"/>
              <a:t>³⁷ E ele respondeu: O que </a:t>
            </a:r>
            <a:r>
              <a:rPr lang="pt-BR" sz="2200" b="1" dirty="0">
                <a:solidFill>
                  <a:srgbClr val="C00000"/>
                </a:solidFill>
              </a:rPr>
              <a:t>semeia (1)</a:t>
            </a:r>
            <a:r>
              <a:rPr lang="pt-BR" sz="2200" b="1" dirty="0"/>
              <a:t> a boa semente é o FILHO DO HOMEM;</a:t>
            </a:r>
          </a:p>
          <a:p>
            <a:pPr algn="just">
              <a:spcAft>
                <a:spcPts val="800"/>
              </a:spcAft>
            </a:pPr>
            <a:r>
              <a:rPr lang="pt-BR" sz="2200" b="1" dirty="0"/>
              <a:t>³⁸ o </a:t>
            </a:r>
            <a:r>
              <a:rPr lang="pt-BR" sz="2200" b="1" dirty="0">
                <a:solidFill>
                  <a:srgbClr val="C00000"/>
                </a:solidFill>
              </a:rPr>
              <a:t>campo (2)</a:t>
            </a:r>
            <a:r>
              <a:rPr lang="pt-BR" sz="2200" b="1" dirty="0"/>
              <a:t> é o MUNDO; </a:t>
            </a:r>
            <a:r>
              <a:rPr lang="pt-BR" sz="2200" b="1" dirty="0">
                <a:solidFill>
                  <a:schemeClr val="tx1"/>
                </a:solidFill>
              </a:rPr>
              <a:t>a</a:t>
            </a:r>
            <a:r>
              <a:rPr lang="pt-BR" sz="2200" b="1" dirty="0">
                <a:solidFill>
                  <a:srgbClr val="C00000"/>
                </a:solidFill>
              </a:rPr>
              <a:t> boa semente (3) </a:t>
            </a:r>
            <a:r>
              <a:rPr lang="pt-BR" sz="2200" b="1" dirty="0"/>
              <a:t>são os FILHOS DO REINO; o </a:t>
            </a:r>
            <a:r>
              <a:rPr lang="pt-BR" sz="2200" b="1" dirty="0">
                <a:solidFill>
                  <a:srgbClr val="C00000"/>
                </a:solidFill>
              </a:rPr>
              <a:t>joio (4)</a:t>
            </a:r>
            <a:r>
              <a:rPr lang="pt-BR" sz="2200" b="1" dirty="0"/>
              <a:t> são os FILHOS DO MALIGNO;</a:t>
            </a:r>
          </a:p>
          <a:p>
            <a:pPr algn="just">
              <a:spcAft>
                <a:spcPts val="800"/>
              </a:spcAft>
            </a:pPr>
            <a:r>
              <a:rPr lang="pt-BR" sz="2200" b="1" dirty="0"/>
              <a:t>³⁹ o </a:t>
            </a:r>
            <a:r>
              <a:rPr lang="pt-BR" sz="2200" b="1" dirty="0">
                <a:solidFill>
                  <a:srgbClr val="C00000"/>
                </a:solidFill>
              </a:rPr>
              <a:t>inimigo (5)</a:t>
            </a:r>
            <a:r>
              <a:rPr lang="pt-BR" sz="2200" b="1" dirty="0"/>
              <a:t> que o semeou é o DIABO; a </a:t>
            </a:r>
            <a:r>
              <a:rPr lang="pt-BR" sz="2200" b="1" dirty="0">
                <a:solidFill>
                  <a:srgbClr val="C00000"/>
                </a:solidFill>
              </a:rPr>
              <a:t>ceifa (6) </a:t>
            </a:r>
            <a:r>
              <a:rPr lang="pt-BR" sz="2200" b="1" dirty="0"/>
              <a:t>é a CONSUMAÇÃO DO SÉCULO, e os </a:t>
            </a:r>
            <a:r>
              <a:rPr lang="pt-BR" sz="2200" b="1" dirty="0">
                <a:solidFill>
                  <a:srgbClr val="C00000"/>
                </a:solidFill>
              </a:rPr>
              <a:t>ceifeiros (7)</a:t>
            </a:r>
            <a:r>
              <a:rPr lang="pt-BR" sz="2200" b="1" dirty="0"/>
              <a:t> são os ANJOS.</a:t>
            </a:r>
          </a:p>
          <a:p>
            <a:pPr algn="just">
              <a:spcAft>
                <a:spcPts val="800"/>
              </a:spcAft>
            </a:pPr>
            <a:r>
              <a:rPr lang="pt-BR" sz="2200" b="1" dirty="0"/>
              <a:t>⁴⁰ Pois, assim como o </a:t>
            </a:r>
            <a:r>
              <a:rPr lang="pt-BR" sz="2200" b="1" dirty="0">
                <a:solidFill>
                  <a:schemeClr val="tx1"/>
                </a:solidFill>
              </a:rPr>
              <a:t>joio é colhido e lançado ao fogo, </a:t>
            </a:r>
            <a:r>
              <a:rPr lang="pt-BR" sz="2200" b="1" dirty="0"/>
              <a:t>assim será na </a:t>
            </a:r>
            <a:r>
              <a:rPr lang="pt-BR" sz="2200" b="1" dirty="0">
                <a:solidFill>
                  <a:schemeClr val="tx1"/>
                </a:solidFill>
              </a:rPr>
              <a:t>consumação do século.</a:t>
            </a:r>
          </a:p>
          <a:p>
            <a:pPr algn="just">
              <a:spcAft>
                <a:spcPts val="800"/>
              </a:spcAft>
            </a:pPr>
            <a:r>
              <a:rPr lang="pt-BR" sz="2200" b="1" dirty="0"/>
              <a:t>⁴¹ Mandará o Filho do Homem os seus anjos, que ajuntarão do seu reino todos os escândalos e os que praticam a iniquidade</a:t>
            </a:r>
          </a:p>
          <a:p>
            <a:pPr algn="just">
              <a:spcAft>
                <a:spcPts val="800"/>
              </a:spcAft>
            </a:pPr>
            <a:r>
              <a:rPr lang="pt-BR" sz="2200" b="1" dirty="0"/>
              <a:t>⁴² e os lançarão na fornalha acesa; ali haverá choro e ranger de dentes.</a:t>
            </a:r>
          </a:p>
          <a:p>
            <a:pPr algn="just">
              <a:spcAft>
                <a:spcPts val="800"/>
              </a:spcAft>
            </a:pPr>
            <a:r>
              <a:rPr lang="pt-BR" sz="2200" b="1" dirty="0"/>
              <a:t>⁴³ Então, os justos resplandecerão como o sol, no reino de seu Pai. </a:t>
            </a:r>
          </a:p>
          <a:p>
            <a:pPr algn="just">
              <a:spcAft>
                <a:spcPts val="800"/>
              </a:spcAft>
            </a:pPr>
            <a:r>
              <a:rPr lang="pt-BR" sz="2200" b="1" dirty="0">
                <a:solidFill>
                  <a:schemeClr val="tx1"/>
                </a:solidFill>
              </a:rPr>
              <a:t>Quem tem ouvidos [para ouvir], ouça.                                                          Mateus 13.36-43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5613019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3574</TotalTime>
  <Words>2630</Words>
  <Application>Microsoft Office PowerPoint</Application>
  <PresentationFormat>Widescreen</PresentationFormat>
  <Paragraphs>239</Paragraphs>
  <Slides>20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Helvetica</vt:lpstr>
      <vt:lpstr>Merriweather</vt:lpstr>
      <vt:lpstr>Roman 10cpi</vt:lpstr>
      <vt:lpstr>Wingdings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As Parábolas do Reino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 Buarque</dc:creator>
  <cp:lastModifiedBy>André Buarque</cp:lastModifiedBy>
  <cp:revision>10</cp:revision>
  <dcterms:created xsi:type="dcterms:W3CDTF">2023-12-22T21:16:45Z</dcterms:created>
  <dcterms:modified xsi:type="dcterms:W3CDTF">2024-05-19T01:27:37Z</dcterms:modified>
</cp:coreProperties>
</file>