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88" r:id="rId2"/>
    <p:sldId id="289" r:id="rId3"/>
    <p:sldId id="273" r:id="rId4"/>
    <p:sldId id="257" r:id="rId5"/>
    <p:sldId id="324" r:id="rId6"/>
    <p:sldId id="263" r:id="rId7"/>
    <p:sldId id="319" r:id="rId8"/>
    <p:sldId id="320" r:id="rId9"/>
    <p:sldId id="296" r:id="rId10"/>
    <p:sldId id="274" r:id="rId11"/>
    <p:sldId id="275" r:id="rId12"/>
    <p:sldId id="276" r:id="rId13"/>
    <p:sldId id="297" r:id="rId14"/>
    <p:sldId id="277" r:id="rId15"/>
    <p:sldId id="298" r:id="rId16"/>
    <p:sldId id="278" r:id="rId17"/>
    <p:sldId id="284" r:id="rId18"/>
    <p:sldId id="279" r:id="rId19"/>
    <p:sldId id="285" r:id="rId20"/>
    <p:sldId id="300" r:id="rId21"/>
    <p:sldId id="301" r:id="rId22"/>
    <p:sldId id="266" r:id="rId23"/>
    <p:sldId id="280" r:id="rId24"/>
    <p:sldId id="281" r:id="rId25"/>
    <p:sldId id="318" r:id="rId26"/>
    <p:sldId id="282" r:id="rId27"/>
    <p:sldId id="283" r:id="rId28"/>
    <p:sldId id="267" r:id="rId29"/>
    <p:sldId id="287" r:id="rId30"/>
    <p:sldId id="323" r:id="rId31"/>
    <p:sldId id="321" r:id="rId32"/>
    <p:sldId id="322" r:id="rId33"/>
    <p:sldId id="268" r:id="rId34"/>
    <p:sldId id="302" r:id="rId35"/>
    <p:sldId id="326" r:id="rId36"/>
    <p:sldId id="327" r:id="rId37"/>
    <p:sldId id="303" r:id="rId38"/>
    <p:sldId id="269" r:id="rId39"/>
    <p:sldId id="325" r:id="rId40"/>
    <p:sldId id="304" r:id="rId41"/>
    <p:sldId id="305" r:id="rId42"/>
    <p:sldId id="306" r:id="rId43"/>
    <p:sldId id="307" r:id="rId44"/>
    <p:sldId id="290" r:id="rId45"/>
    <p:sldId id="291"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18FA1-A99F-4D4A-BD8A-0C83520D0E20}" type="datetimeFigureOut">
              <a:rPr lang="pt-BR" smtClean="0"/>
              <a:pPr/>
              <a:t>21/02/2015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5F024-22C6-43E9-8E13-DBE65C079621}"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pPr/>
              <a:t>7</a:t>
            </a:fld>
            <a:endParaRPr lang="pt-BR"/>
          </a:p>
        </p:txBody>
      </p:sp>
    </p:spTree>
    <p:extLst>
      <p:ext uri="{BB962C8B-B14F-4D97-AF65-F5344CB8AC3E}">
        <p14:creationId xmlns="" xmlns:p14="http://schemas.microsoft.com/office/powerpoint/2010/main" val="386607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EAC7258-624D-415A-8262-0147A16425FA}" type="slidenum">
              <a:rPr lang="pt-BR" smtClean="0"/>
              <a:pPr/>
              <a:t>8</a:t>
            </a:fld>
            <a:endParaRPr lang="pt-BR"/>
          </a:p>
        </p:txBody>
      </p:sp>
    </p:spTree>
    <p:extLst>
      <p:ext uri="{BB962C8B-B14F-4D97-AF65-F5344CB8AC3E}">
        <p14:creationId xmlns="" xmlns:p14="http://schemas.microsoft.com/office/powerpoint/2010/main" val="386607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Quem tem sido o centro das atenções nos cultos</a:t>
            </a:r>
            <a:r>
              <a:rPr lang="pt-BR" baseline="0" dirty="0" smtClean="0"/>
              <a:t> evangélicos?</a:t>
            </a:r>
            <a:endParaRPr lang="pt-BR" dirty="0"/>
          </a:p>
        </p:txBody>
      </p:sp>
      <p:sp>
        <p:nvSpPr>
          <p:cNvPr id="4" name="Espaço Reservado para Número de Slide 3"/>
          <p:cNvSpPr>
            <a:spLocks noGrp="1"/>
          </p:cNvSpPr>
          <p:nvPr>
            <p:ph type="sldNum" sz="quarter" idx="10"/>
          </p:nvPr>
        </p:nvSpPr>
        <p:spPr/>
        <p:txBody>
          <a:bodyPr/>
          <a:lstStyle/>
          <a:p>
            <a:fld id="{36A5F024-22C6-43E9-8E13-DBE65C079621}" type="slidenum">
              <a:rPr lang="pt-BR" smtClean="0"/>
              <a:pPr/>
              <a:t>18</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21/02/2015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pPr/>
              <a:t>21/02/2015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2708920"/>
            <a:ext cx="9144000" cy="2315183"/>
          </a:xfrm>
          <a:prstGeom prst="rect">
            <a:avLst/>
          </a:prstGeom>
        </p:spPr>
      </p:pic>
      <p:sp>
        <p:nvSpPr>
          <p:cNvPr id="7" name="TextBox 6"/>
          <p:cNvSpPr txBox="1"/>
          <p:nvPr/>
        </p:nvSpPr>
        <p:spPr>
          <a:xfrm>
            <a:off x="1187624" y="297230"/>
            <a:ext cx="6768752" cy="2215991"/>
          </a:xfrm>
          <a:prstGeom prst="rect">
            <a:avLst/>
          </a:prstGeom>
          <a:noFill/>
        </p:spPr>
        <p:txBody>
          <a:bodyPr wrap="square" rtlCol="0">
            <a:spAutoFit/>
          </a:bodyPr>
          <a:lstStyle/>
          <a:p>
            <a:pPr algn="ctr"/>
            <a:r>
              <a:rPr lang="pt-BR" sz="7200" b="1" dirty="0" smtClean="0">
                <a:solidFill>
                  <a:schemeClr val="bg1"/>
                </a:solidFill>
              </a:rPr>
              <a:t>EBD</a:t>
            </a:r>
            <a:r>
              <a:rPr lang="pt-BR" sz="6600" dirty="0" smtClean="0">
                <a:solidFill>
                  <a:schemeClr val="bg1"/>
                </a:solidFill>
              </a:rPr>
              <a:t> </a:t>
            </a:r>
            <a:r>
              <a:rPr lang="pt-BR" sz="6600" b="1" dirty="0" smtClean="0">
                <a:solidFill>
                  <a:schemeClr val="bg1"/>
                </a:solidFill>
              </a:rPr>
              <a:t>CONSOLIDAÇÃO</a:t>
            </a:r>
            <a:endParaRPr lang="pt-BR" sz="6600" b="1" dirty="0">
              <a:solidFill>
                <a:schemeClr val="bg1"/>
              </a:solidFill>
            </a:endParaRPr>
          </a:p>
        </p:txBody>
      </p:sp>
      <p:sp>
        <p:nvSpPr>
          <p:cNvPr id="9" name="TextBox 8"/>
          <p:cNvSpPr txBox="1"/>
          <p:nvPr/>
        </p:nvSpPr>
        <p:spPr>
          <a:xfrm>
            <a:off x="1187624" y="5395863"/>
            <a:ext cx="6768752" cy="769441"/>
          </a:xfrm>
          <a:prstGeom prst="rect">
            <a:avLst/>
          </a:prstGeom>
          <a:noFill/>
        </p:spPr>
        <p:txBody>
          <a:bodyPr wrap="square" rtlCol="0">
            <a:spAutoFit/>
          </a:bodyPr>
          <a:lstStyle/>
          <a:p>
            <a:pPr algn="ctr"/>
            <a:r>
              <a:rPr lang="pt-BR" sz="4400" b="1" dirty="0" smtClean="0">
                <a:solidFill>
                  <a:schemeClr val="bg1"/>
                </a:solidFill>
              </a:rPr>
              <a:t>2015 – O Ano da Adoração</a:t>
            </a:r>
            <a:endParaRPr lang="pt-BR" sz="4400" b="1" dirty="0">
              <a:solidFill>
                <a:schemeClr val="bg1"/>
              </a:solidFill>
            </a:endParaRPr>
          </a:p>
        </p:txBody>
      </p:sp>
    </p:spTree>
    <p:extLst>
      <p:ext uri="{BB962C8B-B14F-4D97-AF65-F5344CB8AC3E}">
        <p14:creationId xmlns="" xmlns:p14="http://schemas.microsoft.com/office/powerpoint/2010/main" val="13402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sz="3600" dirty="0"/>
          </a:p>
        </p:txBody>
      </p:sp>
      <p:sp>
        <p:nvSpPr>
          <p:cNvPr id="3" name="Espaço Reservado para Conteúdo 2"/>
          <p:cNvSpPr>
            <a:spLocks noGrp="1"/>
          </p:cNvSpPr>
          <p:nvPr>
            <p:ph idx="1"/>
          </p:nvPr>
        </p:nvSpPr>
        <p:spPr>
          <a:xfrm>
            <a:off x="3563888" y="1484784"/>
            <a:ext cx="5050904" cy="4525963"/>
          </a:xfrm>
        </p:spPr>
        <p:txBody>
          <a:bodyPr>
            <a:normAutofit fontScale="92500" lnSpcReduction="10000"/>
          </a:bodyPr>
          <a:lstStyle/>
          <a:p>
            <a:pPr algn="ctr">
              <a:buNone/>
            </a:pPr>
            <a:r>
              <a:rPr lang="pt-BR" sz="2800" i="1" dirty="0" smtClean="0"/>
              <a:t>	“A luz da natureza revela que existe um Deus que mantém o senhorio e soberania sobre tudo; que é bom e faz o bem a todos; portanto deve ser temido, amado, louvado, invocado, crido e servido de todo o coração, de toda a alma e todas as forças.” </a:t>
            </a:r>
          </a:p>
          <a:p>
            <a:pPr algn="r">
              <a:buNone/>
            </a:pPr>
            <a:endParaRPr lang="pt-BR" dirty="0" smtClean="0"/>
          </a:p>
          <a:p>
            <a:pPr algn="r">
              <a:buNone/>
            </a:pPr>
            <a:r>
              <a:rPr lang="pt-BR" sz="2400" dirty="0" smtClean="0"/>
              <a:t>Confissão de Fé de </a:t>
            </a:r>
            <a:r>
              <a:rPr lang="pt-BR" sz="2400" dirty="0" err="1" smtClean="0"/>
              <a:t>Westminter</a:t>
            </a:r>
            <a:r>
              <a:rPr lang="pt-BR" sz="2400" dirty="0" smtClean="0"/>
              <a:t>  </a:t>
            </a:r>
          </a:p>
          <a:p>
            <a:pPr algn="r">
              <a:buNone/>
            </a:pPr>
            <a:r>
              <a:rPr lang="pt-BR" sz="2400" dirty="0" smtClean="0"/>
              <a:t>(cap. XXI, seção I) </a:t>
            </a:r>
          </a:p>
          <a:p>
            <a:endParaRPr lang="pt-BR" dirty="0"/>
          </a:p>
        </p:txBody>
      </p:sp>
      <p:pic>
        <p:nvPicPr>
          <p:cNvPr id="4" name="Imagem 3" descr="CFW.jpg"/>
          <p:cNvPicPr>
            <a:picLocks noChangeAspect="1"/>
          </p:cNvPicPr>
          <p:nvPr/>
        </p:nvPicPr>
        <p:blipFill>
          <a:blip r:embed="rId2" cstate="print"/>
          <a:stretch>
            <a:fillRect/>
          </a:stretch>
        </p:blipFill>
        <p:spPr>
          <a:xfrm>
            <a:off x="683568" y="1556792"/>
            <a:ext cx="2880320" cy="4350935"/>
          </a:xfrm>
          <a:prstGeom prst="rect">
            <a:avLst/>
          </a:prstGeom>
        </p:spPr>
      </p:pic>
      <p:sp>
        <p:nvSpPr>
          <p:cNvPr id="6" name="CaixaDeTexto 5"/>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Motivação Correta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37358"/>
            <a:ext cx="8229600" cy="1143000"/>
          </a:xfrm>
        </p:spPr>
        <p:txBody>
          <a:bodyPr>
            <a:normAutofit fontScale="90000"/>
          </a:bodyPr>
          <a:lstStyle/>
          <a:p>
            <a:r>
              <a:rPr lang="pt-BR" sz="3600" dirty="0" smtClean="0"/>
              <a:t>Por quais motivos as pessoas buscam a Deus?</a:t>
            </a:r>
            <a:endParaRPr lang="pt-BR" sz="3600" dirty="0"/>
          </a:p>
        </p:txBody>
      </p:sp>
      <p:pic>
        <p:nvPicPr>
          <p:cNvPr id="4" name="Espaço Reservado para Conteúdo 3" descr="prosperidade.jpg"/>
          <p:cNvPicPr>
            <a:picLocks noGrp="1" noChangeAspect="1"/>
          </p:cNvPicPr>
          <p:nvPr>
            <p:ph idx="1"/>
          </p:nvPr>
        </p:nvPicPr>
        <p:blipFill>
          <a:blip r:embed="rId2" cstate="print"/>
          <a:stretch>
            <a:fillRect/>
          </a:stretch>
        </p:blipFill>
        <p:spPr>
          <a:xfrm>
            <a:off x="683568" y="1834816"/>
            <a:ext cx="7816746" cy="4536504"/>
          </a:xfrm>
        </p:spPr>
      </p:pic>
      <p:sp>
        <p:nvSpPr>
          <p:cNvPr id="10" name="CaixaDeTexto 9"/>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Motivação Correta</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2454" y="1026520"/>
            <a:ext cx="8229600" cy="2138713"/>
          </a:xfrm>
          <a:solidFill>
            <a:schemeClr val="bg1"/>
          </a:solidFill>
          <a:ln>
            <a:noFill/>
          </a:ln>
        </p:spPr>
        <p:txBody>
          <a:bodyPr>
            <a:normAutofit fontScale="92500"/>
          </a:bodyPr>
          <a:lstStyle/>
          <a:p>
            <a:pPr algn="ctr">
              <a:buNone/>
            </a:pPr>
            <a:r>
              <a:rPr lang="pt-BR" dirty="0" smtClean="0"/>
              <a:t>	Precisamos adorar a Deus independentemente das circunstâncias, motivados não por interesses pessoais, mas porque </a:t>
            </a:r>
            <a:r>
              <a:rPr lang="pt-BR" i="1" dirty="0" smtClean="0"/>
              <a:t>“Ele é o Senhor, o nosso Deus, que nos libertou”!</a:t>
            </a:r>
          </a:p>
          <a:p>
            <a:pPr>
              <a:buNone/>
            </a:pPr>
            <a:endParaRPr lang="pt-BR" dirty="0"/>
          </a:p>
        </p:txBody>
      </p:sp>
      <p:pic>
        <p:nvPicPr>
          <p:cNvPr id="4" name="Imagem 3" descr="adoração 2.jpg"/>
          <p:cNvPicPr>
            <a:picLocks noChangeAspect="1"/>
          </p:cNvPicPr>
          <p:nvPr/>
        </p:nvPicPr>
        <p:blipFill>
          <a:blip r:embed="rId2" cstate="print"/>
          <a:stretch>
            <a:fillRect/>
          </a:stretch>
        </p:blipFill>
        <p:spPr>
          <a:xfrm>
            <a:off x="0" y="3516263"/>
            <a:ext cx="9383151" cy="3665294"/>
          </a:xfrm>
          <a:prstGeom prst="rect">
            <a:avLst/>
          </a:prstGeom>
        </p:spPr>
      </p:pic>
      <p:sp>
        <p:nvSpPr>
          <p:cNvPr id="10" name="CaixaDeTexto 9"/>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Motivação Correta</a:t>
            </a:r>
            <a:endParaRPr lang="pt-BR"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b="1" dirty="0" smtClean="0"/>
              <a:t>O Princípio da </a:t>
            </a:r>
            <a:r>
              <a:rPr lang="pt-BR" sz="4000" b="1" dirty="0" err="1" smtClean="0"/>
              <a:t>Teocentricidade</a:t>
            </a:r>
            <a:r>
              <a:rPr lang="pt-BR" sz="4000" b="1" dirty="0" smtClean="0"/>
              <a:t> do Culto  </a:t>
            </a:r>
            <a:r>
              <a:rPr lang="pt-BR" sz="4000" b="1" i="1" dirty="0" smtClean="0"/>
              <a:t/>
            </a:r>
            <a:br>
              <a:rPr lang="pt-BR" sz="4000" b="1" i="1" dirty="0" smtClean="0"/>
            </a:br>
            <a:r>
              <a:rPr lang="pt-BR" sz="3600" i="1" dirty="0" smtClean="0"/>
              <a:t>A quem adorar? </a:t>
            </a:r>
            <a:endParaRPr lang="pt-BR" dirty="0"/>
          </a:p>
        </p:txBody>
      </p:sp>
      <p:pic>
        <p:nvPicPr>
          <p:cNvPr id="8" name="Espaço Reservado para Conteúdo 7" descr="adoração 4.jpg"/>
          <p:cNvPicPr>
            <a:picLocks noGrp="1" noChangeAspect="1"/>
          </p:cNvPicPr>
          <p:nvPr>
            <p:ph idx="1"/>
          </p:nvPr>
        </p:nvPicPr>
        <p:blipFill>
          <a:blip r:embed="rId2" cstate="print"/>
          <a:stretch>
            <a:fillRect/>
          </a:stretch>
        </p:blipFill>
        <p:spPr>
          <a:xfrm>
            <a:off x="1187624" y="2332037"/>
            <a:ext cx="6818777" cy="4525963"/>
          </a:xfrm>
        </p:spPr>
      </p:pic>
      <p:sp>
        <p:nvSpPr>
          <p:cNvPr id="9" name="Retângulo 8"/>
          <p:cNvSpPr/>
          <p:nvPr/>
        </p:nvSpPr>
        <p:spPr>
          <a:xfrm>
            <a:off x="1597864" y="1844824"/>
            <a:ext cx="5974071" cy="461665"/>
          </a:xfrm>
          <a:prstGeom prst="rect">
            <a:avLst/>
          </a:prstGeom>
        </p:spPr>
        <p:txBody>
          <a:bodyPr wrap="none">
            <a:spAutoFit/>
          </a:bodyPr>
          <a:lstStyle/>
          <a:p>
            <a:pPr algn="ctr">
              <a:buNone/>
            </a:pPr>
            <a:r>
              <a:rPr lang="pt-BR" sz="2400" i="1" dirty="0" smtClean="0"/>
              <a:t>“Não terás outros deuses diante de mim.” (v.3)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268760"/>
            <a:ext cx="5544616" cy="4525963"/>
          </a:xfrm>
        </p:spPr>
        <p:txBody>
          <a:bodyPr>
            <a:normAutofit fontScale="92500"/>
          </a:bodyPr>
          <a:lstStyle/>
          <a:p>
            <a:pPr>
              <a:buNone/>
            </a:pPr>
            <a:r>
              <a:rPr lang="pt-BR" i="1" dirty="0" smtClean="0"/>
              <a:t>	</a:t>
            </a:r>
            <a:r>
              <a:rPr lang="pt-BR" sz="2800" i="1" dirty="0" smtClean="0"/>
              <a:t>“O culto religioso deve ser oferecido a Deus, o Pai, o Filho e o Espírito Santo, e a ele só; não aos anjos, nem aos santos, nem a qualquer outra criatura; e, desde a queda, não pode ser oferecido sem um Mediador, nem pode ser pela mediação de algum outro senão exclusivamente Cristo.”</a:t>
            </a:r>
            <a:r>
              <a:rPr lang="pt-BR" sz="2800" dirty="0" smtClean="0"/>
              <a:t> </a:t>
            </a:r>
          </a:p>
          <a:p>
            <a:pPr algn="r">
              <a:buNone/>
            </a:pPr>
            <a:endParaRPr lang="pt-BR" dirty="0" smtClean="0"/>
          </a:p>
          <a:p>
            <a:pPr algn="ctr">
              <a:buNone/>
            </a:pPr>
            <a:r>
              <a:rPr lang="pt-BR" sz="2100" dirty="0" smtClean="0"/>
              <a:t>Confissão de Fé de </a:t>
            </a:r>
            <a:r>
              <a:rPr lang="pt-BR" sz="2100" dirty="0" err="1" smtClean="0"/>
              <a:t>Westminter</a:t>
            </a:r>
            <a:r>
              <a:rPr lang="pt-BR" sz="2100" dirty="0" smtClean="0"/>
              <a:t> (cap. XXI, seção II)</a:t>
            </a:r>
          </a:p>
          <a:p>
            <a:endParaRPr lang="pt-BR" dirty="0"/>
          </a:p>
        </p:txBody>
      </p:sp>
      <p:pic>
        <p:nvPicPr>
          <p:cNvPr id="4" name="Imagem 3" descr="CFW.jpg"/>
          <p:cNvPicPr>
            <a:picLocks noChangeAspect="1"/>
          </p:cNvPicPr>
          <p:nvPr/>
        </p:nvPicPr>
        <p:blipFill>
          <a:blip r:embed="rId2" cstate="print"/>
          <a:stretch>
            <a:fillRect/>
          </a:stretch>
        </p:blipFill>
        <p:spPr>
          <a:xfrm>
            <a:off x="6156176" y="1412776"/>
            <a:ext cx="2553196" cy="3856792"/>
          </a:xfrm>
          <a:prstGeom prst="rect">
            <a:avLst/>
          </a:prstGeom>
        </p:spPr>
      </p:pic>
      <p:sp>
        <p:nvSpPr>
          <p:cNvPr id="5" name="Título 4"/>
          <p:cNvSpPr>
            <a:spLocks noGrp="1"/>
          </p:cNvSpPr>
          <p:nvPr>
            <p:ph type="title"/>
          </p:nvPr>
        </p:nvSpPr>
        <p:spPr/>
        <p:txBody>
          <a:bodyPr/>
          <a:lstStyle/>
          <a:p>
            <a:endParaRPr lang="pt-BR"/>
          </a:p>
        </p:txBody>
      </p:sp>
      <p:sp>
        <p:nvSpPr>
          <p:cNvPr id="6" name="CaixaDeTexto 5"/>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t>
            </a:r>
            <a:r>
              <a:rPr lang="pt-BR" sz="2000" b="1" dirty="0" err="1" smtClean="0"/>
              <a:t>Teocentridade</a:t>
            </a:r>
            <a:r>
              <a:rPr lang="pt-BR" sz="2000" b="1" dirty="0" smtClean="0"/>
              <a:t> do Culto</a:t>
            </a:r>
            <a:endParaRPr lang="pt-BR"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21766"/>
            <a:ext cx="8229600" cy="1143000"/>
          </a:xfrm>
        </p:spPr>
        <p:txBody>
          <a:bodyPr>
            <a:normAutofit/>
          </a:bodyPr>
          <a:lstStyle/>
          <a:p>
            <a:r>
              <a:rPr lang="pt-BR" sz="3200" dirty="0" smtClean="0"/>
              <a:t>O que temos visto nas igrejas da atualidade?</a:t>
            </a:r>
            <a:endParaRPr lang="pt-BR" sz="3200" dirty="0"/>
          </a:p>
        </p:txBody>
      </p:sp>
      <p:pic>
        <p:nvPicPr>
          <p:cNvPr id="4" name="Espaço Reservado para Conteúdo 3" descr="o_homem_no_centro.jpg"/>
          <p:cNvPicPr>
            <a:picLocks noGrp="1" noChangeAspect="1"/>
          </p:cNvPicPr>
          <p:nvPr>
            <p:ph idx="1"/>
          </p:nvPr>
        </p:nvPicPr>
        <p:blipFill>
          <a:blip r:embed="rId2" cstate="print"/>
          <a:stretch>
            <a:fillRect/>
          </a:stretch>
        </p:blipFill>
        <p:spPr>
          <a:xfrm>
            <a:off x="899592" y="2063240"/>
            <a:ext cx="7273342" cy="4032448"/>
          </a:xfrm>
        </p:spPr>
      </p:pic>
      <p:sp>
        <p:nvSpPr>
          <p:cNvPr id="5" name="Retângulo 4"/>
          <p:cNvSpPr/>
          <p:nvPr/>
        </p:nvSpPr>
        <p:spPr>
          <a:xfrm>
            <a:off x="7020272" y="4063728"/>
            <a:ext cx="72008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pt-BR"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CaixaDeTexto 5"/>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t>
            </a:r>
            <a:r>
              <a:rPr lang="pt-BR" sz="2000" b="1" dirty="0" err="1" smtClean="0"/>
              <a:t>Teocentridade</a:t>
            </a:r>
            <a:r>
              <a:rPr lang="pt-BR" sz="2000" b="1" dirty="0" smtClean="0"/>
              <a:t> do Culto</a:t>
            </a:r>
            <a:endParaRPr lang="pt-BR"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3476" y="923499"/>
            <a:ext cx="8229600" cy="553609"/>
          </a:xfrm>
        </p:spPr>
        <p:txBody>
          <a:bodyPr>
            <a:normAutofit/>
          </a:bodyPr>
          <a:lstStyle/>
          <a:p>
            <a:r>
              <a:rPr lang="pt-BR" sz="2800" dirty="0" smtClean="0"/>
              <a:t>Culto a personalidades???</a:t>
            </a:r>
            <a:endParaRPr lang="pt-BR" sz="2800" dirty="0"/>
          </a:p>
        </p:txBody>
      </p:sp>
      <p:pic>
        <p:nvPicPr>
          <p:cNvPr id="6" name="Imagem 5" descr="valdemiro-santiago-r-r-soares-e-edir-macedo.jpg"/>
          <p:cNvPicPr>
            <a:picLocks noChangeAspect="1"/>
          </p:cNvPicPr>
          <p:nvPr/>
        </p:nvPicPr>
        <p:blipFill>
          <a:blip r:embed="rId2" cstate="print"/>
          <a:stretch>
            <a:fillRect/>
          </a:stretch>
        </p:blipFill>
        <p:spPr>
          <a:xfrm>
            <a:off x="1986388" y="1570859"/>
            <a:ext cx="5258471" cy="5081419"/>
          </a:xfrm>
          <a:prstGeom prst="rect">
            <a:avLst/>
          </a:prstGeom>
        </p:spPr>
      </p:pic>
      <p:sp>
        <p:nvSpPr>
          <p:cNvPr id="4" name="CaixaDeTexto 3"/>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t>
            </a:r>
            <a:r>
              <a:rPr lang="pt-BR" sz="2000" b="1" dirty="0" err="1" smtClean="0"/>
              <a:t>Teocentridade</a:t>
            </a:r>
            <a:r>
              <a:rPr lang="pt-BR" sz="2000" b="1" dirty="0" smtClean="0"/>
              <a:t> do Culto</a:t>
            </a:r>
            <a:endParaRPr lang="pt-BR"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654474"/>
            <a:ext cx="8229600" cy="1143000"/>
          </a:xfrm>
        </p:spPr>
        <p:txBody>
          <a:bodyPr>
            <a:normAutofit/>
          </a:bodyPr>
          <a:lstStyle/>
          <a:p>
            <a:r>
              <a:rPr lang="pt-BR" sz="3600" dirty="0" smtClean="0"/>
              <a:t>Culto ou “show gospel”?</a:t>
            </a:r>
            <a:endParaRPr lang="pt-BR" sz="3600" dirty="0"/>
          </a:p>
        </p:txBody>
      </p:sp>
      <p:pic>
        <p:nvPicPr>
          <p:cNvPr id="6" name="Imagem 5" descr="culto show.jpg"/>
          <p:cNvPicPr>
            <a:picLocks noChangeAspect="1"/>
          </p:cNvPicPr>
          <p:nvPr/>
        </p:nvPicPr>
        <p:blipFill>
          <a:blip r:embed="rId2" cstate="print"/>
          <a:stretch>
            <a:fillRect/>
          </a:stretch>
        </p:blipFill>
        <p:spPr>
          <a:xfrm>
            <a:off x="1533597" y="1622121"/>
            <a:ext cx="6201866" cy="5060050"/>
          </a:xfrm>
          <a:prstGeom prst="rect">
            <a:avLst/>
          </a:prstGeom>
        </p:spPr>
      </p:pic>
      <p:sp>
        <p:nvSpPr>
          <p:cNvPr id="8" name="CaixaDeTexto 7"/>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t>
            </a:r>
            <a:r>
              <a:rPr lang="pt-BR" sz="2000" b="1" dirty="0" err="1" smtClean="0"/>
              <a:t>Teocentridade</a:t>
            </a:r>
            <a:r>
              <a:rPr lang="pt-BR" sz="2000" b="1" dirty="0" smtClean="0"/>
              <a:t> do Culto</a:t>
            </a:r>
            <a:endParaRPr lang="pt-BR"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8" descr="media_Culto_Rap_com_Jesus_2013_05_31_16_00_47.jpg"/>
          <p:cNvPicPr>
            <a:picLocks noChangeAspect="1"/>
          </p:cNvPicPr>
          <p:nvPr/>
        </p:nvPicPr>
        <p:blipFill>
          <a:blip r:embed="rId3" cstate="print"/>
          <a:stretch>
            <a:fillRect/>
          </a:stretch>
        </p:blipFill>
        <p:spPr>
          <a:xfrm>
            <a:off x="541312" y="562596"/>
            <a:ext cx="8110320" cy="6042189"/>
          </a:xfrm>
          <a:prstGeom prst="rect">
            <a:avLst/>
          </a:prstGeom>
        </p:spPr>
      </p:pic>
      <p:sp>
        <p:nvSpPr>
          <p:cNvPr id="7" name="CaixaDeTexto 6"/>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t>
            </a:r>
            <a:r>
              <a:rPr lang="pt-BR" sz="2000" b="1" dirty="0" err="1" smtClean="0"/>
              <a:t>Teocentridade</a:t>
            </a:r>
            <a:r>
              <a:rPr lang="pt-BR" sz="2000" b="1" dirty="0" smtClean="0"/>
              <a:t> do Culto</a:t>
            </a:r>
            <a:endParaRPr lang="pt-BR"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descr="culto show de bola.jpg"/>
          <p:cNvPicPr>
            <a:picLocks noGrp="1" noChangeAspect="1"/>
          </p:cNvPicPr>
          <p:nvPr>
            <p:ph idx="1"/>
          </p:nvPr>
        </p:nvPicPr>
        <p:blipFill>
          <a:blip r:embed="rId2" cstate="print"/>
          <a:stretch>
            <a:fillRect/>
          </a:stretch>
        </p:blipFill>
        <p:spPr>
          <a:xfrm>
            <a:off x="1476148" y="1364565"/>
            <a:ext cx="6531613" cy="4725523"/>
          </a:xfrm>
        </p:spPr>
      </p:pic>
      <p:sp>
        <p:nvSpPr>
          <p:cNvPr id="4" name="CaixaDeTexto 3"/>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t>
            </a:r>
            <a:r>
              <a:rPr lang="pt-BR" sz="2000" b="1" dirty="0" err="1" smtClean="0"/>
              <a:t>Teocentridade</a:t>
            </a:r>
            <a:r>
              <a:rPr lang="pt-BR" sz="2000" b="1" dirty="0" smtClean="0"/>
              <a:t> do Culto</a:t>
            </a:r>
            <a:endParaRPr lang="pt-BR"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395536" y="5157192"/>
            <a:ext cx="8568952" cy="769441"/>
          </a:xfrm>
          <a:prstGeom prst="rect">
            <a:avLst/>
          </a:prstGeom>
          <a:noFill/>
        </p:spPr>
        <p:txBody>
          <a:bodyPr wrap="square" rtlCol="0">
            <a:spAutoFit/>
          </a:bodyPr>
          <a:lstStyle/>
          <a:p>
            <a:pPr algn="r"/>
            <a:r>
              <a:rPr lang="pt-BR" sz="4400" b="1" dirty="0" smtClean="0">
                <a:solidFill>
                  <a:schemeClr val="bg1"/>
                </a:solidFill>
                <a:latin typeface="+mj-lt"/>
              </a:rPr>
              <a:t>TEOLOGIA  E PRÁTICA DE CULTO</a:t>
            </a:r>
          </a:p>
        </p:txBody>
      </p:sp>
      <p:sp>
        <p:nvSpPr>
          <p:cNvPr id="6" name="Rectangle 5"/>
          <p:cNvSpPr/>
          <p:nvPr/>
        </p:nvSpPr>
        <p:spPr>
          <a:xfrm>
            <a:off x="395535" y="5707208"/>
            <a:ext cx="8568952" cy="646331"/>
          </a:xfrm>
          <a:prstGeom prst="rect">
            <a:avLst/>
          </a:prstGeom>
        </p:spPr>
        <p:txBody>
          <a:bodyPr wrap="square">
            <a:spAutoFit/>
          </a:bodyPr>
          <a:lstStyle/>
          <a:p>
            <a:pPr algn="r"/>
            <a:r>
              <a:rPr lang="pt-BR" sz="3600" spc="-150" dirty="0" smtClean="0">
                <a:solidFill>
                  <a:srgbClr val="63C8DB"/>
                </a:solidFill>
                <a:latin typeface="+mj-lt"/>
              </a:rPr>
              <a:t>As crenças e o jeito presbiteriano de adoração</a:t>
            </a:r>
            <a:endParaRPr lang="pt-BR" sz="3600" spc="-150" dirty="0">
              <a:solidFill>
                <a:srgbClr val="63C8DB"/>
              </a:solidFill>
              <a:latin typeface="+mj-lt"/>
              <a:cs typeface="Myriad Arabic" pitchFamily="50" charset="-78"/>
            </a:endParaRPr>
          </a:p>
        </p:txBody>
      </p:sp>
      <p:sp>
        <p:nvSpPr>
          <p:cNvPr id="10" name="Rectangle 9"/>
          <p:cNvSpPr/>
          <p:nvPr/>
        </p:nvSpPr>
        <p:spPr>
          <a:xfrm>
            <a:off x="3851920" y="836712"/>
            <a:ext cx="5292080" cy="3600400"/>
          </a:xfrm>
          <a:prstGeom prst="rect">
            <a:avLst/>
          </a:prstGeom>
          <a:solidFill>
            <a:srgbClr val="63C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63C8DB"/>
              </a:solidFill>
            </a:endParaRPr>
          </a:p>
        </p:txBody>
      </p:sp>
      <p:sp>
        <p:nvSpPr>
          <p:cNvPr id="11" name="Rectangle 10"/>
          <p:cNvSpPr/>
          <p:nvPr/>
        </p:nvSpPr>
        <p:spPr>
          <a:xfrm>
            <a:off x="279098" y="6218148"/>
            <a:ext cx="8668614" cy="400110"/>
          </a:xfrm>
          <a:prstGeom prst="rect">
            <a:avLst/>
          </a:prstGeom>
        </p:spPr>
        <p:txBody>
          <a:bodyPr wrap="square">
            <a:spAutoFit/>
          </a:bodyPr>
          <a:lstStyle/>
          <a:p>
            <a:pPr algn="r"/>
            <a:r>
              <a:rPr lang="pt-BR" sz="2000" b="1" i="1" dirty="0" err="1" smtClean="0">
                <a:solidFill>
                  <a:schemeClr val="bg1"/>
                </a:solidFill>
                <a:latin typeface="+mj-lt"/>
              </a:rPr>
              <a:t>Presb</a:t>
            </a:r>
            <a:r>
              <a:rPr lang="pt-BR" sz="2000" b="1" i="1" dirty="0" smtClean="0">
                <a:solidFill>
                  <a:schemeClr val="bg1"/>
                </a:solidFill>
                <a:latin typeface="+mj-lt"/>
              </a:rPr>
              <a:t>. </a:t>
            </a:r>
            <a:r>
              <a:rPr lang="pt-BR" sz="2000" b="1" i="1" dirty="0" err="1" smtClean="0">
                <a:solidFill>
                  <a:schemeClr val="bg1"/>
                </a:solidFill>
                <a:latin typeface="+mj-lt"/>
              </a:rPr>
              <a:t>Éber</a:t>
            </a:r>
            <a:r>
              <a:rPr lang="pt-BR" sz="2000" b="1" i="1" dirty="0" smtClean="0">
                <a:solidFill>
                  <a:schemeClr val="bg1"/>
                </a:solidFill>
                <a:latin typeface="+mj-lt"/>
              </a:rPr>
              <a:t> </a:t>
            </a:r>
            <a:r>
              <a:rPr lang="pt-BR" sz="2000" b="1" i="1" dirty="0" err="1" smtClean="0">
                <a:solidFill>
                  <a:schemeClr val="bg1"/>
                </a:solidFill>
              </a:rPr>
              <a:t>Hávila</a:t>
            </a:r>
            <a:r>
              <a:rPr lang="pt-BR" sz="2000" b="1" i="1" dirty="0" smtClean="0">
                <a:solidFill>
                  <a:schemeClr val="bg1"/>
                </a:solidFill>
              </a:rPr>
              <a:t> Rose e Cecília </a:t>
            </a:r>
            <a:r>
              <a:rPr lang="pt-BR" sz="2000" b="1" i="1" dirty="0" err="1" smtClean="0">
                <a:solidFill>
                  <a:schemeClr val="bg1"/>
                </a:solidFill>
              </a:rPr>
              <a:t>Finotti</a:t>
            </a:r>
            <a:r>
              <a:rPr lang="pt-BR" sz="2000" b="1" i="1" dirty="0" smtClean="0">
                <a:solidFill>
                  <a:schemeClr val="bg1"/>
                </a:solidFill>
              </a:rPr>
              <a:t> </a:t>
            </a:r>
            <a:r>
              <a:rPr lang="pt-BR" sz="2000" b="1" i="1" dirty="0" err="1" smtClean="0">
                <a:solidFill>
                  <a:schemeClr val="bg1"/>
                </a:solidFill>
              </a:rPr>
              <a:t>Nishikawa</a:t>
            </a:r>
            <a:r>
              <a:rPr lang="pt-BR" sz="2000" b="1" i="1" dirty="0" smtClean="0">
                <a:solidFill>
                  <a:schemeClr val="bg1"/>
                </a:solidFill>
              </a:rPr>
              <a:t> Almeida</a:t>
            </a:r>
            <a:r>
              <a:rPr lang="pt-BR" sz="2000" b="1" i="1" dirty="0" smtClean="0">
                <a:solidFill>
                  <a:schemeClr val="bg1"/>
                </a:solidFill>
                <a:latin typeface="+mj-lt"/>
              </a:rPr>
              <a:t> </a:t>
            </a:r>
            <a:endParaRPr lang="pt-BR" sz="2000" b="1" i="1" dirty="0">
              <a:solidFill>
                <a:schemeClr val="bg1"/>
              </a:solidFill>
              <a:latin typeface="+mj-lt"/>
            </a:endParaRPr>
          </a:p>
        </p:txBody>
      </p:sp>
      <p:pic>
        <p:nvPicPr>
          <p:cNvPr id="2" name="Picture 1"/>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79098" y="332656"/>
            <a:ext cx="3932861" cy="4978644"/>
          </a:xfrm>
          <a:prstGeom prst="rect">
            <a:avLst/>
          </a:prstGeom>
        </p:spPr>
      </p:pic>
      <p:sp>
        <p:nvSpPr>
          <p:cNvPr id="8" name="TextBox 7"/>
          <p:cNvSpPr txBox="1"/>
          <p:nvPr/>
        </p:nvSpPr>
        <p:spPr>
          <a:xfrm>
            <a:off x="4283968" y="1052736"/>
            <a:ext cx="4632950" cy="3046988"/>
          </a:xfrm>
          <a:prstGeom prst="rect">
            <a:avLst/>
          </a:prstGeom>
          <a:noFill/>
        </p:spPr>
        <p:txBody>
          <a:bodyPr wrap="square" rtlCol="0">
            <a:spAutoFit/>
          </a:bodyPr>
          <a:lstStyle/>
          <a:p>
            <a:pPr algn="r"/>
            <a:r>
              <a:rPr lang="pt-BR" sz="4800" b="1" dirty="0" smtClean="0">
                <a:solidFill>
                  <a:srgbClr val="262262"/>
                </a:solidFill>
                <a:latin typeface="+mj-lt"/>
              </a:rPr>
              <a:t>COMO OFERECER UM CULTO AGRADÁVEL A DEUS?</a:t>
            </a:r>
          </a:p>
        </p:txBody>
      </p:sp>
    </p:spTree>
    <p:extLst>
      <p:ext uri="{BB962C8B-B14F-4D97-AF65-F5344CB8AC3E}">
        <p14:creationId xmlns="" xmlns:p14="http://schemas.microsoft.com/office/powerpoint/2010/main" val="13825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wd">
                                    <p:tmPct val="15000"/>
                                  </p:iterate>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grpId="0" nodeType="withEffect">
                                  <p:stCondLst>
                                    <p:cond delay="0"/>
                                  </p:stCondLst>
                                  <p:iterate type="wd">
                                    <p:tmPct val="15000"/>
                                  </p:iterate>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iterate type="wd">
                                    <p:tmPct val="15000"/>
                                  </p:iterate>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grpId="0" nodeType="withEffect">
                                  <p:stCondLst>
                                    <p:cond delay="500"/>
                                  </p:stCondLst>
                                  <p:iterate type="wd">
                                    <p:tmPct val="25000"/>
                                  </p:iterate>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10" grpId="0" animBg="1"/>
      <p:bldP spid="11"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a:p>
        </p:txBody>
      </p:sp>
      <p:pic>
        <p:nvPicPr>
          <p:cNvPr id="4" name="Imagem 3" descr="maxresdefault.jpg"/>
          <p:cNvPicPr>
            <a:picLocks noChangeAspect="1"/>
          </p:cNvPicPr>
          <p:nvPr/>
        </p:nvPicPr>
        <p:blipFill>
          <a:blip r:embed="rId2" cstate="print"/>
          <a:stretch>
            <a:fillRect/>
          </a:stretch>
        </p:blipFill>
        <p:spPr>
          <a:xfrm>
            <a:off x="-102563" y="945920"/>
            <a:ext cx="9345039" cy="5256584"/>
          </a:xfrm>
          <a:prstGeom prst="rect">
            <a:avLst/>
          </a:prstGeom>
        </p:spPr>
      </p:pic>
      <p:sp>
        <p:nvSpPr>
          <p:cNvPr id="5" name="CaixaDeTexto 4"/>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t>
            </a:r>
            <a:r>
              <a:rPr lang="pt-BR" sz="2000" b="1" dirty="0" err="1" smtClean="0"/>
              <a:t>Teocentridade</a:t>
            </a:r>
            <a:r>
              <a:rPr lang="pt-BR" sz="2000" b="1" dirty="0" smtClean="0"/>
              <a:t> do Culto</a:t>
            </a:r>
            <a:endParaRPr lang="pt-BR" sz="2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4932040" y="1871289"/>
            <a:ext cx="3970784" cy="3854261"/>
          </a:xfrm>
        </p:spPr>
        <p:txBody>
          <a:bodyPr>
            <a:normAutofit fontScale="70000" lnSpcReduction="20000"/>
          </a:bodyPr>
          <a:lstStyle/>
          <a:p>
            <a:pPr algn="ctr">
              <a:buNone/>
            </a:pPr>
            <a:r>
              <a:rPr lang="pt-BR" sz="4600" dirty="0" smtClean="0"/>
              <a:t>Precisamos resgatar a </a:t>
            </a:r>
            <a:r>
              <a:rPr lang="pt-BR" sz="4600" dirty="0" err="1" smtClean="0"/>
              <a:t>teocentricidade</a:t>
            </a:r>
            <a:r>
              <a:rPr lang="pt-BR" sz="4600" dirty="0" smtClean="0"/>
              <a:t> do culto. </a:t>
            </a:r>
          </a:p>
          <a:p>
            <a:pPr algn="ctr">
              <a:buNone/>
            </a:pPr>
            <a:endParaRPr lang="pt-BR" sz="4600" dirty="0" smtClean="0"/>
          </a:p>
          <a:p>
            <a:pPr algn="ctr">
              <a:buNone/>
            </a:pPr>
            <a:endParaRPr lang="pt-BR" sz="4600" dirty="0" smtClean="0"/>
          </a:p>
          <a:p>
            <a:pPr algn="ctr">
              <a:buNone/>
            </a:pPr>
            <a:r>
              <a:rPr lang="pt-BR" sz="4600" dirty="0" smtClean="0"/>
              <a:t>Deus deve ser o centro do culto e só Ele deve ser adorado!</a:t>
            </a:r>
            <a:endParaRPr lang="pt-BR" sz="4600" dirty="0"/>
          </a:p>
        </p:txBody>
      </p:sp>
      <p:pic>
        <p:nvPicPr>
          <p:cNvPr id="6" name="Imagem 5" descr="adoração 5.jpg"/>
          <p:cNvPicPr>
            <a:picLocks noChangeAspect="1"/>
          </p:cNvPicPr>
          <p:nvPr/>
        </p:nvPicPr>
        <p:blipFill>
          <a:blip r:embed="rId2" cstate="print"/>
          <a:stretch>
            <a:fillRect/>
          </a:stretch>
        </p:blipFill>
        <p:spPr>
          <a:xfrm>
            <a:off x="467544" y="1309294"/>
            <a:ext cx="4267200" cy="4762500"/>
          </a:xfrm>
          <a:prstGeom prst="rect">
            <a:avLst/>
          </a:prstGeom>
        </p:spPr>
      </p:pic>
      <p:sp>
        <p:nvSpPr>
          <p:cNvPr id="7" name="CaixaDeTexto 6"/>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t>
            </a:r>
            <a:r>
              <a:rPr lang="pt-BR" sz="2000" b="1" dirty="0" err="1" smtClean="0"/>
              <a:t>Teocentridade</a:t>
            </a:r>
            <a:r>
              <a:rPr lang="pt-BR" sz="2000" b="1" dirty="0" smtClean="0"/>
              <a:t> do Culto</a:t>
            </a:r>
            <a:endParaRPr lang="pt-BR"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600" b="1" dirty="0" smtClean="0"/>
              <a:t>O Princípio Regulador do Culto  </a:t>
            </a:r>
            <a:r>
              <a:rPr lang="pt-BR" sz="3600" b="1" i="1" dirty="0" smtClean="0"/>
              <a:t/>
            </a:r>
            <a:br>
              <a:rPr lang="pt-BR" sz="3600" b="1" i="1" dirty="0" smtClean="0"/>
            </a:br>
            <a:r>
              <a:rPr lang="pt-BR" sz="3200" i="1" dirty="0" smtClean="0"/>
              <a:t>Como adorar? (1ª. Parte)</a:t>
            </a:r>
            <a:endParaRPr lang="pt-BR" sz="3200" dirty="0"/>
          </a:p>
        </p:txBody>
      </p:sp>
      <p:sp>
        <p:nvSpPr>
          <p:cNvPr id="3" name="Espaço Reservado para Conteúdo 2"/>
          <p:cNvSpPr>
            <a:spLocks noGrp="1"/>
          </p:cNvSpPr>
          <p:nvPr>
            <p:ph idx="1"/>
          </p:nvPr>
        </p:nvSpPr>
        <p:spPr>
          <a:xfrm>
            <a:off x="0" y="1556792"/>
            <a:ext cx="9144000" cy="4525963"/>
          </a:xfrm>
        </p:spPr>
        <p:txBody>
          <a:bodyPr>
            <a:normAutofit/>
          </a:bodyPr>
          <a:lstStyle/>
          <a:p>
            <a:pPr algn="ctr">
              <a:buNone/>
            </a:pPr>
            <a:r>
              <a:rPr lang="pt-BR" sz="2400" i="1" dirty="0" smtClean="0"/>
              <a:t>“Não farás para ti imagem de escultura, nem semelhança alguma do que há em cima nos céus, nem embaixo na terra, nem nas águas debaixo da terra. Não as adorarás nem lhes darás culto.” (vs.4,5)</a:t>
            </a:r>
          </a:p>
          <a:p>
            <a:endParaRPr lang="pt-BR" dirty="0" smtClean="0"/>
          </a:p>
          <a:p>
            <a:endParaRPr lang="pt-BR" dirty="0"/>
          </a:p>
        </p:txBody>
      </p:sp>
      <p:pic>
        <p:nvPicPr>
          <p:cNvPr id="4" name="Imagem 3" descr="adoração 3.jpg"/>
          <p:cNvPicPr>
            <a:picLocks noChangeAspect="1"/>
          </p:cNvPicPr>
          <p:nvPr/>
        </p:nvPicPr>
        <p:blipFill>
          <a:blip r:embed="rId2" cstate="print"/>
          <a:stretch>
            <a:fillRect/>
          </a:stretch>
        </p:blipFill>
        <p:spPr>
          <a:xfrm>
            <a:off x="1475656" y="3077580"/>
            <a:ext cx="6048672" cy="37804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03848" y="1695804"/>
            <a:ext cx="5554960" cy="4525963"/>
          </a:xfrm>
        </p:spPr>
        <p:txBody>
          <a:bodyPr>
            <a:normAutofit fontScale="77500" lnSpcReduction="20000"/>
          </a:bodyPr>
          <a:lstStyle/>
          <a:p>
            <a:pPr algn="ctr">
              <a:buNone/>
            </a:pPr>
            <a:r>
              <a:rPr lang="pt-BR" i="1" dirty="0" smtClean="0"/>
              <a:t>	“(...) a forma aceitável de cultuar o Deus verdadeiro é instituída por Ele mesmo e, portanto, delimitada por sua própria vontade revelada, de modo que ele não pode ser cultuado segundo as imaginações e invenções humanas, nem segundo as sugestões de Satanás, sob alguma representação visível, ou por qualquer outra forma não prescrita na Sagrada Escritura.”</a:t>
            </a:r>
          </a:p>
          <a:p>
            <a:pPr>
              <a:buNone/>
            </a:pPr>
            <a:r>
              <a:rPr lang="pt-BR" dirty="0" smtClean="0"/>
              <a:t> </a:t>
            </a:r>
          </a:p>
          <a:p>
            <a:pPr algn="r">
              <a:buNone/>
            </a:pPr>
            <a:r>
              <a:rPr lang="pt-BR" i="1" dirty="0" smtClean="0"/>
              <a:t>	</a:t>
            </a:r>
            <a:r>
              <a:rPr lang="pt-BR" sz="2300" i="1" dirty="0" smtClean="0"/>
              <a:t>Confissão de Fé de </a:t>
            </a:r>
            <a:r>
              <a:rPr lang="pt-BR" sz="2300" i="1" dirty="0" err="1" smtClean="0"/>
              <a:t>Westminster</a:t>
            </a:r>
            <a:r>
              <a:rPr lang="pt-BR" sz="2300" i="1" dirty="0" smtClean="0"/>
              <a:t> </a:t>
            </a:r>
            <a:r>
              <a:rPr lang="pt-BR" sz="2300" dirty="0" smtClean="0"/>
              <a:t>(cap. XXI, seção I) </a:t>
            </a:r>
            <a:endParaRPr lang="pt-BR" sz="2300" dirty="0"/>
          </a:p>
        </p:txBody>
      </p:sp>
      <p:pic>
        <p:nvPicPr>
          <p:cNvPr id="4" name="Imagem 3" descr="CFW.jpg"/>
          <p:cNvPicPr>
            <a:picLocks noChangeAspect="1"/>
          </p:cNvPicPr>
          <p:nvPr/>
        </p:nvPicPr>
        <p:blipFill>
          <a:blip r:embed="rId2" cstate="print"/>
          <a:stretch>
            <a:fillRect/>
          </a:stretch>
        </p:blipFill>
        <p:spPr>
          <a:xfrm>
            <a:off x="539552" y="1836484"/>
            <a:ext cx="2578543" cy="3895080"/>
          </a:xfrm>
          <a:prstGeom prst="rect">
            <a:avLst/>
          </a:prstGeom>
        </p:spPr>
      </p:pic>
      <p:sp>
        <p:nvSpPr>
          <p:cNvPr id="6" name="CaixaDeTexto 5"/>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Regulador do Culto</a:t>
            </a:r>
            <a:endParaRPr lang="pt-BR"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smtClean="0"/>
              <a:t>O</a:t>
            </a:r>
            <a:r>
              <a:rPr lang="pt-BR" i="1" dirty="0" smtClean="0"/>
              <a:t> </a:t>
            </a:r>
            <a:r>
              <a:rPr lang="pt-BR" b="1" i="1" u="sng" dirty="0" smtClean="0"/>
              <a:t>Princípio Regulador do Culto</a:t>
            </a:r>
            <a:r>
              <a:rPr lang="pt-BR" b="1" dirty="0" smtClean="0"/>
              <a:t> </a:t>
            </a:r>
            <a:r>
              <a:rPr lang="pt-BR" dirty="0" smtClean="0"/>
              <a:t>limita o culto àquilo que é prescrito por Deus: </a:t>
            </a:r>
            <a:r>
              <a:rPr lang="pt-BR" i="1" dirty="0" smtClean="0"/>
              <a:t>“só podemos adorar de acordo com o que Deus revelou”</a:t>
            </a:r>
            <a:r>
              <a:rPr lang="pt-BR" dirty="0" smtClean="0"/>
              <a:t>.</a:t>
            </a:r>
          </a:p>
          <a:p>
            <a:endParaRPr lang="pt-BR" dirty="0" smtClean="0"/>
          </a:p>
          <a:p>
            <a:r>
              <a:rPr lang="pt-BR" dirty="0" smtClean="0"/>
              <a:t>Esse princípio determina o que podemos </a:t>
            </a:r>
            <a:r>
              <a:rPr lang="pt-BR" smtClean="0"/>
              <a:t>ter (e não ter) </a:t>
            </a:r>
            <a:r>
              <a:rPr lang="pt-BR" dirty="0" smtClean="0"/>
              <a:t>no culto.</a:t>
            </a:r>
          </a:p>
        </p:txBody>
      </p:sp>
      <p:sp>
        <p:nvSpPr>
          <p:cNvPr id="5" name="CaixaDeTexto 4"/>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Regulador do Culto</a:t>
            </a:r>
            <a:endParaRPr lang="pt-BR" sz="2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55078"/>
            <a:ext cx="7955280" cy="1125414"/>
          </a:xfrm>
        </p:spPr>
        <p:txBody>
          <a:bodyPr/>
          <a:lstStyle/>
          <a:p>
            <a:pPr lvl="0"/>
            <a:r>
              <a:rPr lang="pt-BR" dirty="0" smtClean="0"/>
              <a:t>Exemplo de quebra desse princípio:</a:t>
            </a:r>
          </a:p>
          <a:p>
            <a:pPr lvl="1">
              <a:buNone/>
            </a:pPr>
            <a:r>
              <a:rPr lang="pt-BR" dirty="0" smtClean="0"/>
              <a:t>Desobediência de </a:t>
            </a:r>
            <a:r>
              <a:rPr lang="pt-BR" dirty="0" err="1" smtClean="0"/>
              <a:t>Nadabe</a:t>
            </a:r>
            <a:r>
              <a:rPr lang="pt-BR" dirty="0" smtClean="0"/>
              <a:t> e </a:t>
            </a:r>
            <a:r>
              <a:rPr lang="pt-BR" dirty="0" err="1" smtClean="0"/>
              <a:t>Abiú</a:t>
            </a:r>
            <a:r>
              <a:rPr lang="pt-BR" dirty="0" smtClean="0"/>
              <a:t> - Lv 10.1-2.</a:t>
            </a:r>
          </a:p>
          <a:p>
            <a:pPr lvl="0"/>
            <a:endParaRPr lang="pt-BR" b="1" dirty="0" smtClean="0"/>
          </a:p>
          <a:p>
            <a:endParaRPr lang="pt-BR" dirty="0"/>
          </a:p>
        </p:txBody>
      </p:sp>
      <p:pic>
        <p:nvPicPr>
          <p:cNvPr id="4" name="Imagem 3" descr="nadabe y abiu.png"/>
          <p:cNvPicPr>
            <a:picLocks noChangeAspect="1"/>
          </p:cNvPicPr>
          <p:nvPr/>
        </p:nvPicPr>
        <p:blipFill>
          <a:blip r:embed="rId2" cstate="print"/>
          <a:stretch>
            <a:fillRect/>
          </a:stretch>
        </p:blipFill>
        <p:spPr>
          <a:xfrm>
            <a:off x="1724390" y="2445293"/>
            <a:ext cx="5661147" cy="3836309"/>
          </a:xfrm>
          <a:prstGeom prst="rect">
            <a:avLst/>
          </a:prstGeom>
        </p:spPr>
      </p:pic>
      <p:sp>
        <p:nvSpPr>
          <p:cNvPr id="5" name="CaixaDeTexto 4"/>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Regulador do Culto</a:t>
            </a:r>
            <a:endParaRPr lang="pt-BR"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dancar-no-culto-e-pecado-c21f4521c7fdbb318b7849e9c6da1e67.jpg"/>
          <p:cNvPicPr>
            <a:picLocks noGrp="1" noChangeAspect="1"/>
          </p:cNvPicPr>
          <p:nvPr>
            <p:ph idx="1"/>
          </p:nvPr>
        </p:nvPicPr>
        <p:blipFill>
          <a:blip r:embed="rId2" cstate="print"/>
          <a:stretch>
            <a:fillRect/>
          </a:stretch>
        </p:blipFill>
        <p:spPr>
          <a:xfrm>
            <a:off x="611560" y="4149080"/>
            <a:ext cx="3610355" cy="2448272"/>
          </a:xfrm>
        </p:spPr>
      </p:pic>
      <p:pic>
        <p:nvPicPr>
          <p:cNvPr id="4" name="Espaço Reservado para Conteúdo 16" descr="bispo edir macedo.jpg"/>
          <p:cNvPicPr>
            <a:picLocks noChangeAspect="1"/>
          </p:cNvPicPr>
          <p:nvPr/>
        </p:nvPicPr>
        <p:blipFill>
          <a:blip r:embed="rId3" cstate="print"/>
          <a:stretch>
            <a:fillRect/>
          </a:stretch>
        </p:blipFill>
        <p:spPr>
          <a:xfrm>
            <a:off x="827584" y="1340768"/>
            <a:ext cx="3672407" cy="2448271"/>
          </a:xfrm>
          <a:prstGeom prst="rect">
            <a:avLst/>
          </a:prstGeom>
        </p:spPr>
      </p:pic>
      <p:pic>
        <p:nvPicPr>
          <p:cNvPr id="6" name="Imagem 5" descr="judaizante.jpg"/>
          <p:cNvPicPr>
            <a:picLocks noChangeAspect="1"/>
          </p:cNvPicPr>
          <p:nvPr/>
        </p:nvPicPr>
        <p:blipFill>
          <a:blip r:embed="rId4" cstate="print"/>
          <a:stretch>
            <a:fillRect/>
          </a:stretch>
        </p:blipFill>
        <p:spPr>
          <a:xfrm>
            <a:off x="5004048" y="1268760"/>
            <a:ext cx="3528392" cy="2646294"/>
          </a:xfrm>
          <a:prstGeom prst="rect">
            <a:avLst/>
          </a:prstGeom>
        </p:spPr>
      </p:pic>
      <p:pic>
        <p:nvPicPr>
          <p:cNvPr id="7" name="Imagem 6" descr="apostolo-unge-50-kg-de-sal-ritual-sagrado.jpg"/>
          <p:cNvPicPr>
            <a:picLocks noChangeAspect="1"/>
          </p:cNvPicPr>
          <p:nvPr/>
        </p:nvPicPr>
        <p:blipFill>
          <a:blip r:embed="rId5" cstate="print"/>
          <a:stretch>
            <a:fillRect/>
          </a:stretch>
        </p:blipFill>
        <p:spPr>
          <a:xfrm>
            <a:off x="4644008" y="4221088"/>
            <a:ext cx="4070688" cy="2376264"/>
          </a:xfrm>
          <a:prstGeom prst="rect">
            <a:avLst/>
          </a:prstGeom>
        </p:spPr>
      </p:pic>
      <p:sp>
        <p:nvSpPr>
          <p:cNvPr id="8" name="Título 7"/>
          <p:cNvSpPr>
            <a:spLocks noGrp="1"/>
          </p:cNvSpPr>
          <p:nvPr>
            <p:ph type="title"/>
          </p:nvPr>
        </p:nvSpPr>
        <p:spPr/>
        <p:txBody>
          <a:bodyPr>
            <a:normAutofit/>
          </a:bodyPr>
          <a:lstStyle/>
          <a:p>
            <a:pPr algn="l"/>
            <a:r>
              <a:rPr lang="pt-BR" sz="2800" dirty="0" smtClean="0"/>
              <a:t>E na atualidade? Deus ordenou esses elementos?</a:t>
            </a:r>
            <a:endParaRPr lang="pt-BR" sz="2800" dirty="0"/>
          </a:p>
        </p:txBody>
      </p:sp>
      <p:sp>
        <p:nvSpPr>
          <p:cNvPr id="9" name="CaixaDeTexto 8"/>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Regulador do Culto</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16260"/>
            <a:ext cx="8229600" cy="5433467"/>
          </a:xfrm>
        </p:spPr>
        <p:txBody>
          <a:bodyPr>
            <a:noAutofit/>
          </a:bodyPr>
          <a:lstStyle/>
          <a:p>
            <a:r>
              <a:rPr lang="pt-BR" sz="2400" dirty="0" smtClean="0"/>
              <a:t>Não podemos inventar maneiras de cultuar a Deus, seja em nome das tradições, da cultura ou das boas intenções. </a:t>
            </a:r>
            <a:br>
              <a:rPr lang="pt-BR" sz="2400" dirty="0" smtClean="0"/>
            </a:br>
            <a:endParaRPr lang="pt-BR" sz="2400" dirty="0" smtClean="0"/>
          </a:p>
          <a:p>
            <a:r>
              <a:rPr lang="pt-BR" sz="2400" dirty="0" smtClean="0"/>
              <a:t>Não podemos acrescentar ao culto doutrinas e regras de adoração inventadas pelos homens (</a:t>
            </a:r>
            <a:r>
              <a:rPr lang="pt-BR" sz="2400" dirty="0" err="1" smtClean="0"/>
              <a:t>Mt</a:t>
            </a:r>
            <a:r>
              <a:rPr lang="pt-BR" sz="2400" dirty="0" smtClean="0"/>
              <a:t> 15.1-9; Cl 2.8,18-23)</a:t>
            </a:r>
          </a:p>
          <a:p>
            <a:endParaRPr lang="pt-BR" sz="2400" dirty="0" smtClean="0"/>
          </a:p>
          <a:p>
            <a:r>
              <a:rPr lang="pt-BR" sz="2400" dirty="0" smtClean="0"/>
              <a:t>Seria uma ofensa a Deus negligenciar o padrão de culto estabelecido por Ele ou, em preferência, adotar um padrão humano de culto.</a:t>
            </a:r>
          </a:p>
          <a:p>
            <a:endParaRPr lang="pt-BR" sz="2400" dirty="0" smtClean="0"/>
          </a:p>
          <a:p>
            <a:r>
              <a:rPr lang="pt-BR" sz="2400" dirty="0" smtClean="0"/>
              <a:t>As partes do culto a Deus e o que devemos fazer nele estão prescritos na Bíblia, na sua Palavra, na sua revelação, </a:t>
            </a:r>
            <a:r>
              <a:rPr lang="pt-BR" sz="2400" dirty="0" err="1" smtClean="0"/>
              <a:t>e</a:t>
            </a:r>
            <a:r>
              <a:rPr lang="pt-BR" sz="2400" dirty="0" smtClean="0"/>
              <a:t> não podemos acrescentar nem tirar nada do que Deus revelou no que diz respeito a como ele deseja ser adorado (</a:t>
            </a:r>
            <a:r>
              <a:rPr lang="pt-BR" sz="2400" dirty="0" err="1" smtClean="0"/>
              <a:t>Dt</a:t>
            </a:r>
            <a:r>
              <a:rPr lang="pt-BR" sz="2400" dirty="0" smtClean="0"/>
              <a:t> 12.32). </a:t>
            </a:r>
            <a:endParaRPr lang="pt-BR" sz="2400" dirty="0"/>
          </a:p>
        </p:txBody>
      </p:sp>
      <p:sp>
        <p:nvSpPr>
          <p:cNvPr id="4" name="Título 3"/>
          <p:cNvSpPr>
            <a:spLocks noGrp="1"/>
          </p:cNvSpPr>
          <p:nvPr>
            <p:ph type="title"/>
          </p:nvPr>
        </p:nvSpPr>
        <p:spPr/>
        <p:txBody>
          <a:bodyPr>
            <a:normAutofit fontScale="90000"/>
          </a:bodyPr>
          <a:lstStyle/>
          <a:p>
            <a:r>
              <a:rPr lang="pt-BR" dirty="0" smtClean="0"/>
              <a:t/>
            </a:r>
            <a:br>
              <a:rPr lang="pt-BR" dirty="0" smtClean="0"/>
            </a:br>
            <a:endParaRPr lang="pt-BR" dirty="0"/>
          </a:p>
        </p:txBody>
      </p:sp>
      <p:sp>
        <p:nvSpPr>
          <p:cNvPr id="5" name="CaixaDeTexto 4"/>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Regulador do Culto</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b="1" dirty="0" smtClean="0"/>
              <a:t>O Princípio da Adoração em Verdade</a:t>
            </a:r>
            <a:r>
              <a:rPr lang="pt-BR" b="1" i="1" dirty="0" smtClean="0"/>
              <a:t/>
            </a:r>
            <a:br>
              <a:rPr lang="pt-BR" b="1" i="1" dirty="0" smtClean="0"/>
            </a:br>
            <a:r>
              <a:rPr lang="pt-BR" sz="3600" i="1" dirty="0" smtClean="0"/>
              <a:t>Como adorar? (2ª. Parte)</a:t>
            </a:r>
            <a:endParaRPr lang="pt-BR" sz="3600" dirty="0"/>
          </a:p>
        </p:txBody>
      </p:sp>
      <p:sp>
        <p:nvSpPr>
          <p:cNvPr id="3" name="Espaço Reservado para Conteúdo 2"/>
          <p:cNvSpPr>
            <a:spLocks noGrp="1"/>
          </p:cNvSpPr>
          <p:nvPr>
            <p:ph idx="1"/>
          </p:nvPr>
        </p:nvSpPr>
        <p:spPr>
          <a:xfrm>
            <a:off x="0" y="1600200"/>
            <a:ext cx="9144000" cy="4525963"/>
          </a:xfrm>
        </p:spPr>
        <p:txBody>
          <a:bodyPr>
            <a:normAutofit/>
          </a:bodyPr>
          <a:lstStyle/>
          <a:p>
            <a:pPr algn="ctr">
              <a:buNone/>
            </a:pPr>
            <a:r>
              <a:rPr lang="pt-BR" sz="2400" i="1" dirty="0" smtClean="0"/>
              <a:t>	“Não tomarás o nome do Senhor, teu Deus, em vão, porque o Senhor não terá por inocente o que tomar o seu nome em vão.” (v.7)</a:t>
            </a:r>
          </a:p>
          <a:p>
            <a:endParaRPr lang="pt-BR" dirty="0" smtClean="0"/>
          </a:p>
          <a:p>
            <a:endParaRPr lang="pt-BR" dirty="0" smtClean="0"/>
          </a:p>
          <a:p>
            <a:endParaRPr lang="pt-BR" dirty="0"/>
          </a:p>
        </p:txBody>
      </p:sp>
      <p:pic>
        <p:nvPicPr>
          <p:cNvPr id="4" name="Imagem 3" descr="adoração 7.jpg"/>
          <p:cNvPicPr>
            <a:picLocks noChangeAspect="1"/>
          </p:cNvPicPr>
          <p:nvPr/>
        </p:nvPicPr>
        <p:blipFill>
          <a:blip r:embed="rId2" cstate="print"/>
          <a:stretch>
            <a:fillRect/>
          </a:stretch>
        </p:blipFill>
        <p:spPr>
          <a:xfrm>
            <a:off x="1691680" y="2852936"/>
            <a:ext cx="6050203" cy="400506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1693" y="801862"/>
            <a:ext cx="8377310" cy="2067951"/>
          </a:xfrm>
        </p:spPr>
        <p:txBody>
          <a:bodyPr>
            <a:normAutofit fontScale="92500" lnSpcReduction="10000"/>
          </a:bodyPr>
          <a:lstStyle/>
          <a:p>
            <a:r>
              <a:rPr lang="pt-BR" sz="2800" dirty="0" smtClean="0"/>
              <a:t>No contexto do culto público, tomar o nome de Deus em vão significa ser hipócrita. </a:t>
            </a:r>
          </a:p>
          <a:p>
            <a:endParaRPr lang="pt-BR" sz="2800" dirty="0" smtClean="0"/>
          </a:p>
          <a:p>
            <a:r>
              <a:rPr lang="pt-BR" sz="2800" dirty="0" smtClean="0"/>
              <a:t>Deus condena o culto hipócrita (Is 1.10-17) e exige de nós uma vida pessoal e espiritual coerente com a adoração.</a:t>
            </a:r>
          </a:p>
          <a:p>
            <a:endParaRPr lang="pt-BR" sz="2800" dirty="0" smtClean="0"/>
          </a:p>
          <a:p>
            <a:endParaRPr lang="pt-BR" sz="2800" dirty="0" smtClean="0"/>
          </a:p>
          <a:p>
            <a:endParaRPr lang="pt-BR" dirty="0" smtClean="0"/>
          </a:p>
          <a:p>
            <a:endParaRPr lang="pt-BR" dirty="0" smtClean="0"/>
          </a:p>
          <a:p>
            <a:endParaRPr lang="pt-BR" dirty="0" smtClean="0"/>
          </a:p>
        </p:txBody>
      </p:sp>
      <p:pic>
        <p:nvPicPr>
          <p:cNvPr id="5" name="Imagem 4" descr="mascaras.jpg"/>
          <p:cNvPicPr>
            <a:picLocks noChangeAspect="1"/>
          </p:cNvPicPr>
          <p:nvPr/>
        </p:nvPicPr>
        <p:blipFill>
          <a:blip r:embed="rId2" cstate="print"/>
          <a:stretch>
            <a:fillRect/>
          </a:stretch>
        </p:blipFill>
        <p:spPr>
          <a:xfrm>
            <a:off x="2253176" y="3142298"/>
            <a:ext cx="4541520" cy="3307740"/>
          </a:xfrm>
          <a:prstGeom prst="rect">
            <a:avLst/>
          </a:prstGeom>
        </p:spPr>
      </p:pic>
      <p:sp>
        <p:nvSpPr>
          <p:cNvPr id="4" name="CaixaDeTexto 3"/>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Adoração em Verdade</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7058" y="-27384"/>
            <a:ext cx="9171058" cy="1678304"/>
          </a:xfrm>
          <a:prstGeom prst="rect">
            <a:avLst/>
          </a:prstGeom>
        </p:spPr>
      </p:pic>
      <p:sp>
        <p:nvSpPr>
          <p:cNvPr id="2" name="Título 1"/>
          <p:cNvSpPr>
            <a:spLocks noGrp="1"/>
          </p:cNvSpPr>
          <p:nvPr>
            <p:ph type="title"/>
          </p:nvPr>
        </p:nvSpPr>
        <p:spPr>
          <a:xfrm>
            <a:off x="457200" y="116632"/>
            <a:ext cx="8229600" cy="922114"/>
          </a:xfrm>
        </p:spPr>
        <p:txBody>
          <a:bodyPr>
            <a:normAutofit/>
          </a:bodyPr>
          <a:lstStyle/>
          <a:p>
            <a:pPr algn="l"/>
            <a:r>
              <a:rPr lang="pt-BR" b="1" dirty="0" smtClean="0">
                <a:solidFill>
                  <a:schemeClr val="bg1"/>
                </a:solidFill>
                <a:ea typeface="+mn-ea"/>
                <a:cs typeface="+mn-cs"/>
              </a:rPr>
              <a:t>INTRODUÇÃO</a:t>
            </a:r>
            <a:endParaRPr lang="pt-BR" b="1" dirty="0">
              <a:solidFill>
                <a:schemeClr val="bg1"/>
              </a:solidFill>
              <a:ea typeface="+mn-ea"/>
              <a:cs typeface="+mn-cs"/>
            </a:endParaRPr>
          </a:p>
        </p:txBody>
      </p:sp>
      <p:sp>
        <p:nvSpPr>
          <p:cNvPr id="3" name="Espaço Reservado para Conteúdo 2"/>
          <p:cNvSpPr>
            <a:spLocks noGrp="1"/>
          </p:cNvSpPr>
          <p:nvPr>
            <p:ph idx="1"/>
          </p:nvPr>
        </p:nvSpPr>
        <p:spPr>
          <a:xfrm>
            <a:off x="457200" y="1600200"/>
            <a:ext cx="4978896" cy="4525963"/>
          </a:xfrm>
        </p:spPr>
        <p:txBody>
          <a:bodyPr>
            <a:normAutofit fontScale="92500" lnSpcReduction="20000"/>
          </a:bodyPr>
          <a:lstStyle/>
          <a:p>
            <a:r>
              <a:rPr lang="pt-BR" dirty="0" smtClean="0"/>
              <a:t>O que precisamos saber para prestar um culto agradável a Deus?</a:t>
            </a:r>
          </a:p>
          <a:p>
            <a:endParaRPr lang="pt-BR" dirty="0" smtClean="0"/>
          </a:p>
          <a:p>
            <a:pPr lvl="1"/>
            <a:r>
              <a:rPr lang="pt-BR" dirty="0" smtClean="0"/>
              <a:t>Saber quem Deus é e o significado e o propósito do culto</a:t>
            </a:r>
          </a:p>
          <a:p>
            <a:pPr lvl="1"/>
            <a:endParaRPr lang="pt-BR" dirty="0" smtClean="0"/>
          </a:p>
          <a:p>
            <a:pPr lvl="1"/>
            <a:r>
              <a:rPr lang="pt-BR" dirty="0" smtClean="0"/>
              <a:t>Saber que Deus estabeleceu princípios pelos quais Ele deseja ser adorado</a:t>
            </a:r>
          </a:p>
          <a:p>
            <a:endParaRPr lang="pt-BR" dirty="0" smtClean="0"/>
          </a:p>
          <a:p>
            <a:endParaRPr lang="pt-BR" dirty="0"/>
          </a:p>
        </p:txBody>
      </p:sp>
      <p:pic>
        <p:nvPicPr>
          <p:cNvPr id="8" name="Imagem 7" descr="adoração 1.jpg"/>
          <p:cNvPicPr>
            <a:picLocks noChangeAspect="1"/>
          </p:cNvPicPr>
          <p:nvPr/>
        </p:nvPicPr>
        <p:blipFill>
          <a:blip r:embed="rId3" cstate="print"/>
          <a:stretch>
            <a:fillRect/>
          </a:stretch>
        </p:blipFill>
        <p:spPr>
          <a:xfrm>
            <a:off x="5436096" y="1700808"/>
            <a:ext cx="4076176" cy="4575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0929" y="1135966"/>
            <a:ext cx="8321040" cy="5363307"/>
          </a:xfrm>
        </p:spPr>
        <p:txBody>
          <a:bodyPr>
            <a:normAutofit/>
          </a:bodyPr>
          <a:lstStyle/>
          <a:p>
            <a:r>
              <a:rPr lang="pt-BR" dirty="0" smtClean="0"/>
              <a:t>Deus exige que nos acheguemos a Ele com sinceridade de coração e devoção verdadeira:</a:t>
            </a:r>
          </a:p>
          <a:p>
            <a:pPr>
              <a:buNone/>
            </a:pPr>
            <a:endParaRPr lang="pt-BR" dirty="0" smtClean="0"/>
          </a:p>
          <a:p>
            <a:pPr>
              <a:buNone/>
            </a:pPr>
            <a:r>
              <a:rPr lang="pt-BR" i="1" dirty="0" smtClean="0"/>
              <a:t>	</a:t>
            </a:r>
          </a:p>
          <a:p>
            <a:pPr>
              <a:buNone/>
            </a:pPr>
            <a:endParaRPr lang="pt-BR" i="1" dirty="0" smtClean="0"/>
          </a:p>
          <a:p>
            <a:endParaRPr lang="pt-BR" dirty="0"/>
          </a:p>
        </p:txBody>
      </p:sp>
      <p:pic>
        <p:nvPicPr>
          <p:cNvPr id="4" name="Imagem 3" descr="Vigilia i.jpg"/>
          <p:cNvPicPr>
            <a:picLocks noChangeAspect="1"/>
          </p:cNvPicPr>
          <p:nvPr/>
        </p:nvPicPr>
        <p:blipFill>
          <a:blip r:embed="rId2" cstate="print"/>
          <a:stretch>
            <a:fillRect/>
          </a:stretch>
        </p:blipFill>
        <p:spPr>
          <a:xfrm>
            <a:off x="5045612" y="2869808"/>
            <a:ext cx="3920197" cy="2940148"/>
          </a:xfrm>
          <a:prstGeom prst="rect">
            <a:avLst/>
          </a:prstGeom>
        </p:spPr>
      </p:pic>
      <p:sp>
        <p:nvSpPr>
          <p:cNvPr id="5" name="CaixaDeTexto 4"/>
          <p:cNvSpPr txBox="1"/>
          <p:nvPr/>
        </p:nvSpPr>
        <p:spPr>
          <a:xfrm>
            <a:off x="367322" y="2630657"/>
            <a:ext cx="4486031" cy="1631216"/>
          </a:xfrm>
          <a:prstGeom prst="rect">
            <a:avLst/>
          </a:prstGeom>
          <a:noFill/>
        </p:spPr>
        <p:txBody>
          <a:bodyPr wrap="square" rtlCol="0">
            <a:spAutoFit/>
          </a:bodyPr>
          <a:lstStyle/>
          <a:p>
            <a:pPr algn="ctr"/>
            <a:r>
              <a:rPr lang="pt-BR" sz="2000" i="1" dirty="0" smtClean="0">
                <a:solidFill>
                  <a:schemeClr val="accent1">
                    <a:lumMod val="75000"/>
                  </a:schemeClr>
                </a:solidFill>
              </a:rPr>
              <a:t>“Quem, Senhor, habitará no teu </a:t>
            </a:r>
            <a:r>
              <a:rPr lang="pt-BR" sz="2000" i="1" dirty="0" err="1" smtClean="0">
                <a:solidFill>
                  <a:schemeClr val="accent1">
                    <a:lumMod val="75000"/>
                  </a:schemeClr>
                </a:solidFill>
              </a:rPr>
              <a:t>tabernáculo</a:t>
            </a:r>
            <a:r>
              <a:rPr lang="pt-BR" sz="2000" i="1" dirty="0" smtClean="0">
                <a:solidFill>
                  <a:schemeClr val="accent1">
                    <a:lumMod val="75000"/>
                  </a:schemeClr>
                </a:solidFill>
              </a:rPr>
              <a:t>? Quem há de morar no teu santo monte? O que vive com integridade, e pratica a justiça, e, de coração, fala a verdade.” (</a:t>
            </a:r>
            <a:r>
              <a:rPr lang="pt-BR" sz="2000" i="1" dirty="0" err="1" smtClean="0">
                <a:solidFill>
                  <a:schemeClr val="accent1">
                    <a:lumMod val="75000"/>
                  </a:schemeClr>
                </a:solidFill>
              </a:rPr>
              <a:t>Sl</a:t>
            </a:r>
            <a:r>
              <a:rPr lang="pt-BR" sz="2000" i="1" dirty="0" smtClean="0">
                <a:solidFill>
                  <a:schemeClr val="accent1">
                    <a:lumMod val="75000"/>
                  </a:schemeClr>
                </a:solidFill>
              </a:rPr>
              <a:t> 15.1,2)</a:t>
            </a:r>
            <a:endParaRPr lang="pt-BR" sz="2000" dirty="0">
              <a:solidFill>
                <a:schemeClr val="accent1">
                  <a:lumMod val="75000"/>
                </a:schemeClr>
              </a:solidFill>
            </a:endParaRPr>
          </a:p>
        </p:txBody>
      </p:sp>
      <p:sp>
        <p:nvSpPr>
          <p:cNvPr id="6" name="CaixaDeTexto 5"/>
          <p:cNvSpPr txBox="1"/>
          <p:nvPr/>
        </p:nvSpPr>
        <p:spPr>
          <a:xfrm>
            <a:off x="829993" y="4881487"/>
            <a:ext cx="3635717" cy="1015663"/>
          </a:xfrm>
          <a:prstGeom prst="rect">
            <a:avLst/>
          </a:prstGeom>
          <a:noFill/>
        </p:spPr>
        <p:txBody>
          <a:bodyPr wrap="square" rtlCol="0">
            <a:spAutoFit/>
          </a:bodyPr>
          <a:lstStyle/>
          <a:p>
            <a:pPr algn="ctr">
              <a:buNone/>
            </a:pPr>
            <a:r>
              <a:rPr lang="pt-BR" sz="2000" i="1" dirty="0" smtClean="0">
                <a:solidFill>
                  <a:schemeClr val="accent1">
                    <a:lumMod val="75000"/>
                  </a:schemeClr>
                </a:solidFill>
              </a:rPr>
              <a:t>“Deus é espírito; e importa que os seus adoradores o adorem em espírito e em verdade.” (</a:t>
            </a:r>
            <a:r>
              <a:rPr lang="pt-BR" sz="2000" i="1" dirty="0" err="1" smtClean="0">
                <a:solidFill>
                  <a:schemeClr val="accent1">
                    <a:lumMod val="75000"/>
                  </a:schemeClr>
                </a:solidFill>
              </a:rPr>
              <a:t>Jo</a:t>
            </a:r>
            <a:r>
              <a:rPr lang="pt-BR" sz="2000" i="1" dirty="0" smtClean="0">
                <a:solidFill>
                  <a:schemeClr val="accent1">
                    <a:lumMod val="75000"/>
                  </a:schemeClr>
                </a:solidFill>
              </a:rPr>
              <a:t> 4.24)</a:t>
            </a:r>
          </a:p>
        </p:txBody>
      </p:sp>
      <p:sp>
        <p:nvSpPr>
          <p:cNvPr id="7" name="CaixaDeTexto 6"/>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Adoração em Verdade</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4235" y="872197"/>
            <a:ext cx="8285870" cy="1477108"/>
          </a:xfrm>
        </p:spPr>
        <p:txBody>
          <a:bodyPr>
            <a:normAutofit/>
          </a:bodyPr>
          <a:lstStyle/>
          <a:p>
            <a:r>
              <a:rPr lang="pt-BR" sz="3000" dirty="0" smtClean="0"/>
              <a:t>Para uma adoração verdadeira, Deus exige que nos acheguemos a Ele com fé e reverência.</a:t>
            </a:r>
          </a:p>
          <a:p>
            <a:endParaRPr lang="pt-BR" dirty="0" smtClean="0"/>
          </a:p>
          <a:p>
            <a:endParaRPr lang="pt-BR" dirty="0" smtClean="0"/>
          </a:p>
        </p:txBody>
      </p:sp>
      <p:sp>
        <p:nvSpPr>
          <p:cNvPr id="5" name="CaixaDeTexto 4"/>
          <p:cNvSpPr txBox="1"/>
          <p:nvPr/>
        </p:nvSpPr>
        <p:spPr>
          <a:xfrm>
            <a:off x="4304714" y="4459457"/>
            <a:ext cx="4548107" cy="1600438"/>
          </a:xfrm>
          <a:prstGeom prst="rect">
            <a:avLst/>
          </a:prstGeom>
          <a:noFill/>
        </p:spPr>
        <p:txBody>
          <a:bodyPr wrap="square" rtlCol="0">
            <a:spAutoFit/>
          </a:bodyPr>
          <a:lstStyle/>
          <a:p>
            <a:pPr algn="ctr"/>
            <a:r>
              <a:rPr lang="pt-BR" sz="2000" i="1" dirty="0" smtClean="0">
                <a:solidFill>
                  <a:schemeClr val="accent1">
                    <a:lumMod val="75000"/>
                  </a:schemeClr>
                </a:solidFill>
              </a:rPr>
              <a:t>“Por isso, recebendo nós um reino inabalável, retenhamos a graça, pela qual sirvamos a Deus de modo agradável, com reverência e santo temor” (</a:t>
            </a:r>
            <a:r>
              <a:rPr lang="pt-BR" sz="2000" i="1" dirty="0" err="1" smtClean="0">
                <a:solidFill>
                  <a:schemeClr val="accent1">
                    <a:lumMod val="75000"/>
                  </a:schemeClr>
                </a:solidFill>
              </a:rPr>
              <a:t>Hb</a:t>
            </a:r>
            <a:r>
              <a:rPr lang="pt-BR" sz="2000" i="1" dirty="0" smtClean="0">
                <a:solidFill>
                  <a:schemeClr val="accent1">
                    <a:lumMod val="75000"/>
                  </a:schemeClr>
                </a:solidFill>
              </a:rPr>
              <a:t> 12.28)</a:t>
            </a:r>
          </a:p>
          <a:p>
            <a:pPr>
              <a:buNone/>
            </a:pPr>
            <a:r>
              <a:rPr lang="pt-BR" i="1" dirty="0" smtClean="0">
                <a:solidFill>
                  <a:schemeClr val="bg1"/>
                </a:solidFill>
              </a:rPr>
              <a:t> </a:t>
            </a:r>
            <a:endParaRPr lang="pt-BR" dirty="0">
              <a:solidFill>
                <a:schemeClr val="bg1"/>
              </a:solidFill>
            </a:endParaRPr>
          </a:p>
        </p:txBody>
      </p:sp>
      <p:sp>
        <p:nvSpPr>
          <p:cNvPr id="6" name="CaixaDeTexto 5"/>
          <p:cNvSpPr txBox="1"/>
          <p:nvPr/>
        </p:nvSpPr>
        <p:spPr>
          <a:xfrm>
            <a:off x="4248444" y="2243684"/>
            <a:ext cx="4501662" cy="1908215"/>
          </a:xfrm>
          <a:prstGeom prst="rect">
            <a:avLst/>
          </a:prstGeom>
          <a:noFill/>
        </p:spPr>
        <p:txBody>
          <a:bodyPr wrap="square" rtlCol="0">
            <a:spAutoFit/>
          </a:bodyPr>
          <a:lstStyle/>
          <a:p>
            <a:pPr algn="ctr"/>
            <a:r>
              <a:rPr lang="pt-BR" sz="2000" i="1" dirty="0" smtClean="0">
                <a:solidFill>
                  <a:schemeClr val="accent1">
                    <a:lumMod val="75000"/>
                  </a:schemeClr>
                </a:solidFill>
              </a:rPr>
              <a:t>“De fato, sem fé é impossível agradar a Deus, porquanto é necessário que aquele que se aproxima de Deus creia que ele existe e que se torna </a:t>
            </a:r>
            <a:r>
              <a:rPr lang="pt-BR" sz="2000" i="1" dirty="0" err="1" smtClean="0">
                <a:solidFill>
                  <a:schemeClr val="accent1">
                    <a:lumMod val="75000"/>
                  </a:schemeClr>
                </a:solidFill>
              </a:rPr>
              <a:t>galardoador</a:t>
            </a:r>
            <a:r>
              <a:rPr lang="pt-BR" sz="2000" i="1" dirty="0" smtClean="0">
                <a:solidFill>
                  <a:schemeClr val="accent1">
                    <a:lumMod val="75000"/>
                  </a:schemeClr>
                </a:solidFill>
              </a:rPr>
              <a:t> dos que o buscam.” (</a:t>
            </a:r>
            <a:r>
              <a:rPr lang="pt-BR" sz="2000" i="1" dirty="0" err="1" smtClean="0">
                <a:solidFill>
                  <a:schemeClr val="accent1">
                    <a:lumMod val="75000"/>
                  </a:schemeClr>
                </a:solidFill>
              </a:rPr>
              <a:t>Hb</a:t>
            </a:r>
            <a:r>
              <a:rPr lang="pt-BR" sz="2000" i="1" dirty="0" smtClean="0">
                <a:solidFill>
                  <a:schemeClr val="accent1">
                    <a:lumMod val="75000"/>
                  </a:schemeClr>
                </a:solidFill>
              </a:rPr>
              <a:t> 11.6)</a:t>
            </a:r>
          </a:p>
          <a:p>
            <a:endParaRPr lang="pt-BR" dirty="0">
              <a:solidFill>
                <a:schemeClr val="bg1"/>
              </a:solidFill>
            </a:endParaRPr>
          </a:p>
        </p:txBody>
      </p:sp>
      <p:pic>
        <p:nvPicPr>
          <p:cNvPr id="7" name="Imagem 6" descr="adoradores.jpeg"/>
          <p:cNvPicPr>
            <a:picLocks noChangeAspect="1"/>
          </p:cNvPicPr>
          <p:nvPr/>
        </p:nvPicPr>
        <p:blipFill>
          <a:blip r:embed="rId2" cstate="print"/>
          <a:stretch>
            <a:fillRect/>
          </a:stretch>
        </p:blipFill>
        <p:spPr>
          <a:xfrm>
            <a:off x="196949" y="2475914"/>
            <a:ext cx="3866458" cy="3151164"/>
          </a:xfrm>
          <a:prstGeom prst="rect">
            <a:avLst/>
          </a:prstGeom>
        </p:spPr>
      </p:pic>
      <p:sp>
        <p:nvSpPr>
          <p:cNvPr id="8" name="CaixaDeTexto 7"/>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Adoração em Verdade</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4185138" cy="4673991"/>
          </a:xfrm>
        </p:spPr>
        <p:txBody>
          <a:bodyPr>
            <a:normAutofit fontScale="92500"/>
          </a:bodyPr>
          <a:lstStyle/>
          <a:p>
            <a:pPr>
              <a:lnSpc>
                <a:spcPct val="150000"/>
              </a:lnSpc>
            </a:pPr>
            <a:r>
              <a:rPr lang="pt-BR" sz="2400" dirty="0" smtClean="0"/>
              <a:t>A adoração verdadeira também implica em darmos o nosso melhor para Deus: o melhor do nosso coração, dos nossos talentos, do nosso tempo, enfim, a nossa vida por inteiro, como sacrifício vivo, santo e agradável a Deus (</a:t>
            </a:r>
            <a:r>
              <a:rPr lang="pt-BR" sz="2400" dirty="0" err="1" smtClean="0"/>
              <a:t>Rm</a:t>
            </a:r>
            <a:r>
              <a:rPr lang="pt-BR" sz="2400" dirty="0" smtClean="0"/>
              <a:t> 12.1).</a:t>
            </a:r>
          </a:p>
          <a:p>
            <a:pPr>
              <a:lnSpc>
                <a:spcPct val="150000"/>
              </a:lnSpc>
            </a:pPr>
            <a:endParaRPr lang="pt-BR" sz="2400" dirty="0"/>
          </a:p>
        </p:txBody>
      </p:sp>
      <p:pic>
        <p:nvPicPr>
          <p:cNvPr id="6" name="Imagem 5" descr="entrega da vida.jpg"/>
          <p:cNvPicPr>
            <a:picLocks noChangeAspect="1"/>
          </p:cNvPicPr>
          <p:nvPr/>
        </p:nvPicPr>
        <p:blipFill>
          <a:blip r:embed="rId2" cstate="print"/>
          <a:stretch>
            <a:fillRect/>
          </a:stretch>
        </p:blipFill>
        <p:spPr>
          <a:xfrm>
            <a:off x="5043131" y="1842866"/>
            <a:ext cx="3687191" cy="3420647"/>
          </a:xfrm>
          <a:prstGeom prst="rect">
            <a:avLst/>
          </a:prstGeom>
        </p:spPr>
      </p:pic>
      <p:sp>
        <p:nvSpPr>
          <p:cNvPr id="5" name="CaixaDeTexto 4"/>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Adoração em Verdade</a:t>
            </a:r>
            <a:endParaRPr lang="pt-BR"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b="1" dirty="0" smtClean="0"/>
              <a:t>O Princípio da Exclusividade </a:t>
            </a:r>
            <a:r>
              <a:rPr lang="pt-BR" b="1" i="1" dirty="0" smtClean="0"/>
              <a:t/>
            </a:r>
            <a:br>
              <a:rPr lang="pt-BR" b="1" i="1" dirty="0" smtClean="0"/>
            </a:br>
            <a:r>
              <a:rPr lang="pt-BR" sz="3600" i="1" dirty="0" smtClean="0"/>
              <a:t>Quando adorar? </a:t>
            </a:r>
            <a:endParaRPr lang="pt-BR" sz="3600" dirty="0"/>
          </a:p>
        </p:txBody>
      </p:sp>
      <p:sp>
        <p:nvSpPr>
          <p:cNvPr id="3" name="Espaço Reservado para Conteúdo 2"/>
          <p:cNvSpPr>
            <a:spLocks noGrp="1"/>
          </p:cNvSpPr>
          <p:nvPr>
            <p:ph idx="1"/>
          </p:nvPr>
        </p:nvSpPr>
        <p:spPr>
          <a:xfrm>
            <a:off x="457200" y="1600201"/>
            <a:ext cx="8229600" cy="820687"/>
          </a:xfrm>
        </p:spPr>
        <p:txBody>
          <a:bodyPr>
            <a:normAutofit/>
          </a:bodyPr>
          <a:lstStyle/>
          <a:p>
            <a:pPr algn="ctr">
              <a:buNone/>
            </a:pPr>
            <a:r>
              <a:rPr lang="pt-BR" sz="2600" i="1" dirty="0" smtClean="0"/>
              <a:t>“Lembra-te do dia de sábado, para o santificar” (v.8)</a:t>
            </a:r>
            <a:endParaRPr lang="pt-BR" sz="2600" dirty="0" smtClean="0"/>
          </a:p>
          <a:p>
            <a:endParaRPr lang="pt-BR" dirty="0"/>
          </a:p>
        </p:txBody>
      </p:sp>
      <p:pic>
        <p:nvPicPr>
          <p:cNvPr id="9" name="Imagem 8" descr="Deus.jpg"/>
          <p:cNvPicPr>
            <a:picLocks noChangeAspect="1"/>
          </p:cNvPicPr>
          <p:nvPr/>
        </p:nvPicPr>
        <p:blipFill>
          <a:blip r:embed="rId2" cstate="print"/>
          <a:stretch>
            <a:fillRect/>
          </a:stretch>
        </p:blipFill>
        <p:spPr>
          <a:xfrm>
            <a:off x="0" y="2528667"/>
            <a:ext cx="9144000" cy="452628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289451"/>
          </a:xfrm>
        </p:spPr>
        <p:txBody>
          <a:bodyPr>
            <a:normAutofit fontScale="85000" lnSpcReduction="20000"/>
          </a:bodyPr>
          <a:lstStyle/>
          <a:p>
            <a:r>
              <a:rPr lang="pt-BR" dirty="0" smtClean="0"/>
              <a:t>A ordenança do “sábado” está baseada tanto na obra da criação quanto no livramento de Israel do Egito.</a:t>
            </a:r>
          </a:p>
          <a:p>
            <a:endParaRPr lang="pt-BR" dirty="0" smtClean="0"/>
          </a:p>
          <a:p>
            <a:pPr algn="ctr">
              <a:buNone/>
            </a:pPr>
            <a:r>
              <a:rPr lang="pt-BR" i="1" dirty="0" smtClean="0">
                <a:solidFill>
                  <a:schemeClr val="accent1">
                    <a:lumMod val="75000"/>
                  </a:schemeClr>
                </a:solidFill>
              </a:rPr>
              <a:t>“porque, em seis dias, fez o Senhor os céus e a terra, o mar e tudo o que neles há e, ao sétimo dia, descansou; por isso, o Senhor abençoou o dia de sábado e o santificou.” (Ex 20.11)</a:t>
            </a:r>
          </a:p>
          <a:p>
            <a:pPr algn="ctr"/>
            <a:endParaRPr lang="pt-BR" i="1" dirty="0" smtClean="0">
              <a:solidFill>
                <a:schemeClr val="accent1">
                  <a:lumMod val="75000"/>
                </a:schemeClr>
              </a:solidFill>
            </a:endParaRPr>
          </a:p>
          <a:p>
            <a:pPr algn="ctr">
              <a:buNone/>
            </a:pPr>
            <a:r>
              <a:rPr lang="pt-BR" i="1" dirty="0" smtClean="0">
                <a:solidFill>
                  <a:schemeClr val="accent1">
                    <a:lumMod val="75000"/>
                  </a:schemeClr>
                </a:solidFill>
              </a:rPr>
              <a:t>“Guarda o dia de sábado, para o santificar, como te ordenou o Senhor, teu Deus (...) porque te lembrarás que foste servo na terra do Egito e que o Senhor, teu Deus, te tirou dali com mão poderosa e braço estendido; pelo que o Senhor, teu Deus, te ordenou que guardasses o dia de sábado.” (</a:t>
            </a:r>
            <a:r>
              <a:rPr lang="pt-BR" i="1" dirty="0" err="1" smtClean="0">
                <a:solidFill>
                  <a:schemeClr val="accent1">
                    <a:lumMod val="75000"/>
                  </a:schemeClr>
                </a:solidFill>
              </a:rPr>
              <a:t>Dt</a:t>
            </a:r>
            <a:r>
              <a:rPr lang="pt-BR" i="1" dirty="0" smtClean="0">
                <a:solidFill>
                  <a:schemeClr val="accent1">
                    <a:lumMod val="75000"/>
                  </a:schemeClr>
                </a:solidFill>
              </a:rPr>
              <a:t> 5.12,15)</a:t>
            </a:r>
          </a:p>
          <a:p>
            <a:endParaRPr lang="pt-BR" dirty="0" smtClean="0"/>
          </a:p>
        </p:txBody>
      </p:sp>
      <p:sp>
        <p:nvSpPr>
          <p:cNvPr id="4" name="CaixaDeTexto 3"/>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Exclusividade</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smtClean="0"/>
              <a:t>O “sábado” é um sinal da Aliança entre Deus e o seu povo: </a:t>
            </a:r>
          </a:p>
          <a:p>
            <a:endParaRPr lang="pt-BR" i="1" dirty="0" smtClean="0"/>
          </a:p>
          <a:p>
            <a:pPr algn="ctr">
              <a:buNone/>
            </a:pPr>
            <a:r>
              <a:rPr lang="pt-BR" sz="2800" i="1" dirty="0" smtClean="0">
                <a:solidFill>
                  <a:schemeClr val="accent1">
                    <a:lumMod val="75000"/>
                  </a:schemeClr>
                </a:solidFill>
              </a:rPr>
              <a:t>	“Disse mais o Senhor a Moisés: Tu, pois, falarás aos filhos de Israel e lhes dirás: Certamente, guardarei os meus sábados; pois é sinal entre mim e vós nas vossas gerações; para que saibais que eu sou o Senhor, que vos santifica.” (Ex 31.12)</a:t>
            </a:r>
          </a:p>
          <a:p>
            <a:endParaRPr lang="pt-BR" dirty="0" smtClean="0"/>
          </a:p>
          <a:p>
            <a:endParaRPr lang="pt-BR" dirty="0"/>
          </a:p>
        </p:txBody>
      </p:sp>
      <p:sp>
        <p:nvSpPr>
          <p:cNvPr id="4" name="CaixaDeTexto 3"/>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Exclusividade</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r>
              <a:rPr lang="pt-BR" dirty="0" smtClean="0"/>
              <a:t>O “sábado” indica o descanso final da nossa redenção:</a:t>
            </a:r>
          </a:p>
          <a:p>
            <a:endParaRPr lang="pt-BR" dirty="0" smtClean="0"/>
          </a:p>
          <a:p>
            <a:pPr algn="ctr">
              <a:buNone/>
            </a:pPr>
            <a:r>
              <a:rPr lang="pt-BR" sz="3100" i="1" dirty="0" smtClean="0">
                <a:solidFill>
                  <a:schemeClr val="accent1">
                    <a:lumMod val="75000"/>
                  </a:schemeClr>
                </a:solidFill>
              </a:rPr>
              <a:t>“Nós, porém, que cremos, entramos no descanso... Portanto, resta um repouso para o povo de Deus. (</a:t>
            </a:r>
            <a:r>
              <a:rPr lang="pt-BR" sz="3100" i="1" dirty="0" err="1" smtClean="0">
                <a:solidFill>
                  <a:schemeClr val="accent1">
                    <a:lumMod val="75000"/>
                  </a:schemeClr>
                </a:solidFill>
              </a:rPr>
              <a:t>Hb</a:t>
            </a:r>
            <a:r>
              <a:rPr lang="pt-BR" sz="3100" i="1" dirty="0" smtClean="0">
                <a:solidFill>
                  <a:schemeClr val="accent1">
                    <a:lumMod val="75000"/>
                  </a:schemeClr>
                </a:solidFill>
              </a:rPr>
              <a:t> 4.3,9)</a:t>
            </a:r>
          </a:p>
          <a:p>
            <a:pPr>
              <a:buNone/>
            </a:pPr>
            <a:endParaRPr lang="pt-BR" i="1" dirty="0" smtClean="0"/>
          </a:p>
          <a:p>
            <a:r>
              <a:rPr lang="pt-BR" i="1" dirty="0" smtClean="0"/>
              <a:t> </a:t>
            </a:r>
            <a:r>
              <a:rPr lang="pt-BR" dirty="0" smtClean="0"/>
              <a:t>O sábado aponta para Cristo, nosso Criador e Redentor, que traz descanso para o povo de Deus:</a:t>
            </a:r>
          </a:p>
          <a:p>
            <a:pPr algn="ctr">
              <a:buNone/>
            </a:pPr>
            <a:endParaRPr lang="pt-BR" i="1" dirty="0" smtClean="0"/>
          </a:p>
          <a:p>
            <a:pPr algn="ctr">
              <a:buNone/>
            </a:pPr>
            <a:r>
              <a:rPr lang="pt-BR" sz="3100" i="1" dirty="0" smtClean="0">
                <a:solidFill>
                  <a:schemeClr val="accent1">
                    <a:lumMod val="75000"/>
                  </a:schemeClr>
                </a:solidFill>
              </a:rPr>
              <a:t>“Vinde a mim, todos os que estais cansados e sobrecarregados, e eu vos aliviarei. Tomai sobre vós o meu jugo e aprendei de mim, porque sou manso e humilde de coração; e achareis descanso para a vossa alma.” (</a:t>
            </a:r>
            <a:r>
              <a:rPr lang="pt-BR" sz="3100" i="1" dirty="0" err="1" smtClean="0">
                <a:solidFill>
                  <a:schemeClr val="accent1">
                    <a:lumMod val="75000"/>
                  </a:schemeClr>
                </a:solidFill>
              </a:rPr>
              <a:t>Mt</a:t>
            </a:r>
            <a:r>
              <a:rPr lang="pt-BR" sz="3100" i="1" dirty="0" smtClean="0">
                <a:solidFill>
                  <a:schemeClr val="accent1">
                    <a:lumMod val="75000"/>
                  </a:schemeClr>
                </a:solidFill>
              </a:rPr>
              <a:t> 11.28,29)</a:t>
            </a:r>
          </a:p>
          <a:p>
            <a:endParaRPr lang="pt-BR" dirty="0"/>
          </a:p>
        </p:txBody>
      </p:sp>
      <p:sp>
        <p:nvSpPr>
          <p:cNvPr id="4" name="CaixaDeTexto 3"/>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Exclusividade</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cinema-pipoca-cocacola.jpg"/>
          <p:cNvPicPr>
            <a:picLocks noChangeAspect="1"/>
          </p:cNvPicPr>
          <p:nvPr/>
        </p:nvPicPr>
        <p:blipFill>
          <a:blip r:embed="rId2" cstate="print"/>
          <a:stretch>
            <a:fillRect/>
          </a:stretch>
        </p:blipFill>
        <p:spPr>
          <a:xfrm>
            <a:off x="4716016" y="1196752"/>
            <a:ext cx="3847356" cy="2564904"/>
          </a:xfrm>
          <a:prstGeom prst="rect">
            <a:avLst/>
          </a:prstGeom>
        </p:spPr>
      </p:pic>
      <p:sp>
        <p:nvSpPr>
          <p:cNvPr id="2" name="Título 1"/>
          <p:cNvSpPr>
            <a:spLocks noGrp="1"/>
          </p:cNvSpPr>
          <p:nvPr>
            <p:ph type="title"/>
          </p:nvPr>
        </p:nvSpPr>
        <p:spPr>
          <a:xfrm>
            <a:off x="457200" y="570066"/>
            <a:ext cx="8229600" cy="778098"/>
          </a:xfrm>
        </p:spPr>
        <p:txBody>
          <a:bodyPr>
            <a:normAutofit/>
          </a:bodyPr>
          <a:lstStyle/>
          <a:p>
            <a:r>
              <a:rPr lang="pt-BR" sz="2800" dirty="0" smtClean="0"/>
              <a:t>Temos guardado o “Dia do Senhor”?</a:t>
            </a:r>
            <a:endParaRPr lang="pt-BR" sz="2800" dirty="0"/>
          </a:p>
        </p:txBody>
      </p:sp>
      <p:pic>
        <p:nvPicPr>
          <p:cNvPr id="4" name="Espaço Reservado para Conteúdo 3" descr="link-residencial.jpg"/>
          <p:cNvPicPr>
            <a:picLocks noGrp="1" noChangeAspect="1"/>
          </p:cNvPicPr>
          <p:nvPr>
            <p:ph idx="1"/>
          </p:nvPr>
        </p:nvPicPr>
        <p:blipFill>
          <a:blip r:embed="rId3" cstate="print"/>
          <a:stretch>
            <a:fillRect/>
          </a:stretch>
        </p:blipFill>
        <p:spPr>
          <a:xfrm>
            <a:off x="971600" y="4149080"/>
            <a:ext cx="3384376" cy="2444271"/>
          </a:xfrm>
        </p:spPr>
      </p:pic>
      <p:pic>
        <p:nvPicPr>
          <p:cNvPr id="12" name="Imagem 11" descr="17102014132622.jpg"/>
          <p:cNvPicPr>
            <a:picLocks noChangeAspect="1"/>
          </p:cNvPicPr>
          <p:nvPr/>
        </p:nvPicPr>
        <p:blipFill>
          <a:blip r:embed="rId4" cstate="print"/>
          <a:stretch>
            <a:fillRect/>
          </a:stretch>
        </p:blipFill>
        <p:spPr>
          <a:xfrm>
            <a:off x="5004048" y="3933056"/>
            <a:ext cx="3456384" cy="2592288"/>
          </a:xfrm>
          <a:prstGeom prst="rect">
            <a:avLst/>
          </a:prstGeom>
        </p:spPr>
      </p:pic>
      <p:pic>
        <p:nvPicPr>
          <p:cNvPr id="13" name="Imagem 12" descr="comprasfastfashion3.jpg"/>
          <p:cNvPicPr>
            <a:picLocks noChangeAspect="1"/>
          </p:cNvPicPr>
          <p:nvPr/>
        </p:nvPicPr>
        <p:blipFill>
          <a:blip r:embed="rId5" cstate="print"/>
          <a:stretch>
            <a:fillRect/>
          </a:stretch>
        </p:blipFill>
        <p:spPr>
          <a:xfrm>
            <a:off x="971600" y="1340768"/>
            <a:ext cx="3672408" cy="2546299"/>
          </a:xfrm>
          <a:prstGeom prst="rect">
            <a:avLst/>
          </a:prstGeom>
        </p:spPr>
      </p:pic>
      <p:sp>
        <p:nvSpPr>
          <p:cNvPr id="7" name="CaixaDeTexto 6"/>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Exclusividade</a:t>
            </a:r>
            <a:endParaRPr lang="pt-BR" sz="2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476" y="731536"/>
            <a:ext cx="8229600" cy="1143000"/>
          </a:xfrm>
        </p:spPr>
        <p:txBody>
          <a:bodyPr>
            <a:normAutofit/>
          </a:bodyPr>
          <a:lstStyle/>
          <a:p>
            <a:r>
              <a:rPr lang="pt-BR" sz="3600" b="1" i="1" dirty="0" smtClean="0"/>
              <a:t>E onde adorar?</a:t>
            </a:r>
            <a:endParaRPr lang="pt-BR" sz="3600" b="1" i="1" dirty="0"/>
          </a:p>
        </p:txBody>
      </p:sp>
      <p:sp>
        <p:nvSpPr>
          <p:cNvPr id="3" name="Espaço Reservado para Conteúdo 2"/>
          <p:cNvSpPr>
            <a:spLocks noGrp="1"/>
          </p:cNvSpPr>
          <p:nvPr>
            <p:ph idx="1"/>
          </p:nvPr>
        </p:nvSpPr>
        <p:spPr>
          <a:xfrm>
            <a:off x="457200" y="2078512"/>
            <a:ext cx="8194431" cy="4448908"/>
          </a:xfrm>
        </p:spPr>
        <p:txBody>
          <a:bodyPr>
            <a:noAutofit/>
          </a:bodyPr>
          <a:lstStyle/>
          <a:p>
            <a:r>
              <a:rPr lang="pt-BR" sz="2400" dirty="0" smtClean="0"/>
              <a:t>O que nos ensina </a:t>
            </a:r>
            <a:r>
              <a:rPr lang="pt-BR" sz="2400" dirty="0" err="1" smtClean="0"/>
              <a:t>Jo</a:t>
            </a:r>
            <a:r>
              <a:rPr lang="pt-BR" sz="2400" dirty="0" smtClean="0"/>
              <a:t> 4.19-24?</a:t>
            </a:r>
          </a:p>
          <a:p>
            <a:pPr algn="ctr"/>
            <a:endParaRPr lang="pt-BR" sz="2000" dirty="0" smtClean="0"/>
          </a:p>
          <a:p>
            <a:pPr algn="ctr">
              <a:buNone/>
            </a:pPr>
            <a:endParaRPr lang="pt-BR" sz="2000" i="1" dirty="0" smtClean="0"/>
          </a:p>
          <a:p>
            <a:pPr algn="ctr">
              <a:buNone/>
            </a:pPr>
            <a:r>
              <a:rPr lang="pt-BR" sz="2000" i="1" dirty="0" smtClean="0">
                <a:solidFill>
                  <a:schemeClr val="accent1">
                    <a:lumMod val="75000"/>
                  </a:schemeClr>
                </a:solidFill>
              </a:rPr>
              <a:t>	“</a:t>
            </a:r>
            <a:r>
              <a:rPr lang="pt-BR" sz="2000" b="1" i="1" dirty="0" smtClean="0">
                <a:solidFill>
                  <a:schemeClr val="accent1">
                    <a:lumMod val="75000"/>
                  </a:schemeClr>
                </a:solidFill>
              </a:rPr>
              <a:t>19</a:t>
            </a:r>
            <a:r>
              <a:rPr lang="pt-BR" sz="2000" i="1" dirty="0" smtClean="0">
                <a:solidFill>
                  <a:schemeClr val="accent1">
                    <a:lumMod val="75000"/>
                  </a:schemeClr>
                </a:solidFill>
              </a:rPr>
              <a:t> Senhor, disse-lhe a mulher, vejo que tu és profeta. </a:t>
            </a:r>
            <a:r>
              <a:rPr lang="pt-BR" sz="2000" b="1" i="1" dirty="0" smtClean="0">
                <a:solidFill>
                  <a:schemeClr val="accent1">
                    <a:lumMod val="75000"/>
                  </a:schemeClr>
                </a:solidFill>
              </a:rPr>
              <a:t>20</a:t>
            </a:r>
            <a:r>
              <a:rPr lang="pt-BR" sz="2000" i="1" dirty="0" smtClean="0">
                <a:solidFill>
                  <a:schemeClr val="accent1">
                    <a:lumMod val="75000"/>
                  </a:schemeClr>
                </a:solidFill>
              </a:rPr>
              <a:t> Nossos pais adoravam neste monte; vós, entretanto, dizeis que em Jerusalém é o lugar onde se deve adorar. </a:t>
            </a:r>
            <a:r>
              <a:rPr lang="pt-BR" sz="2000" b="1" i="1" dirty="0" smtClean="0">
                <a:solidFill>
                  <a:schemeClr val="accent1">
                    <a:lumMod val="75000"/>
                  </a:schemeClr>
                </a:solidFill>
              </a:rPr>
              <a:t>21</a:t>
            </a:r>
            <a:r>
              <a:rPr lang="pt-BR" sz="2000" i="1" dirty="0" smtClean="0">
                <a:solidFill>
                  <a:schemeClr val="accent1">
                    <a:lumMod val="75000"/>
                  </a:schemeClr>
                </a:solidFill>
              </a:rPr>
              <a:t> Disse-lhe Jesus: Mulher, podes crer-me que a hora vem, quando nem neste monte, nem em Jerusalém adorareis o Pai. </a:t>
            </a:r>
            <a:r>
              <a:rPr lang="pt-BR" sz="2000" b="1" i="1" dirty="0" smtClean="0">
                <a:solidFill>
                  <a:schemeClr val="accent1">
                    <a:lumMod val="75000"/>
                  </a:schemeClr>
                </a:solidFill>
              </a:rPr>
              <a:t>22</a:t>
            </a:r>
            <a:r>
              <a:rPr lang="pt-BR" sz="2000" i="1" dirty="0" smtClean="0">
                <a:solidFill>
                  <a:schemeClr val="accent1">
                    <a:lumMod val="75000"/>
                  </a:schemeClr>
                </a:solidFill>
              </a:rPr>
              <a:t> Vós adorais o que não conheceis; nós adoramos o que conhecemos, porque a salvação vem dos judeus. </a:t>
            </a:r>
            <a:r>
              <a:rPr lang="pt-BR" sz="2000" b="1" i="1" dirty="0" smtClean="0">
                <a:solidFill>
                  <a:schemeClr val="accent1">
                    <a:lumMod val="75000"/>
                  </a:schemeClr>
                </a:solidFill>
              </a:rPr>
              <a:t>23</a:t>
            </a:r>
            <a:r>
              <a:rPr lang="pt-BR" sz="2000" i="1" dirty="0" smtClean="0">
                <a:solidFill>
                  <a:schemeClr val="accent1">
                    <a:lumMod val="75000"/>
                  </a:schemeClr>
                </a:solidFill>
              </a:rPr>
              <a:t> Mas vem a hora e já chegou, em que os verdadeiros adoradores adorarão o Pai em espírito e em verdade; porque são estes que o Pai procura para seus adoradores. </a:t>
            </a:r>
            <a:r>
              <a:rPr lang="pt-BR" sz="2000" b="1" i="1" dirty="0" smtClean="0">
                <a:solidFill>
                  <a:schemeClr val="accent1">
                    <a:lumMod val="75000"/>
                  </a:schemeClr>
                </a:solidFill>
              </a:rPr>
              <a:t>24</a:t>
            </a:r>
            <a:r>
              <a:rPr lang="pt-BR" sz="2000" i="1" dirty="0" smtClean="0">
                <a:solidFill>
                  <a:schemeClr val="accent1">
                    <a:lumMod val="75000"/>
                  </a:schemeClr>
                </a:solidFill>
              </a:rPr>
              <a:t> Deus é espírito; e importa que os seus adoradores o adorem em espírito e em verdade.”</a:t>
            </a:r>
          </a:p>
        </p:txBody>
      </p:sp>
      <p:pic>
        <p:nvPicPr>
          <p:cNvPr id="4" name="Imagem 3" descr="adoração 1.jpg"/>
          <p:cNvPicPr>
            <a:picLocks noChangeAspect="1"/>
          </p:cNvPicPr>
          <p:nvPr/>
        </p:nvPicPr>
        <p:blipFill>
          <a:blip r:embed="rId2" cstate="print"/>
          <a:stretch>
            <a:fillRect/>
          </a:stretch>
        </p:blipFill>
        <p:spPr>
          <a:xfrm>
            <a:off x="6822831" y="393904"/>
            <a:ext cx="2321169" cy="2605513"/>
          </a:xfrm>
          <a:prstGeom prst="rect">
            <a:avLst/>
          </a:prstGeom>
        </p:spPr>
      </p:pic>
      <p:sp>
        <p:nvSpPr>
          <p:cNvPr id="5" name="CaixaDeTexto 4"/>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Exclusividade</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5943600" cy="4525963"/>
          </a:xfrm>
        </p:spPr>
        <p:txBody>
          <a:bodyPr/>
          <a:lstStyle/>
          <a:p>
            <a:r>
              <a:rPr lang="pt-BR" dirty="0" smtClean="0"/>
              <a:t>Deus quer ser adorado em espírito e isso significa que o culto público não está restrito a um local. </a:t>
            </a:r>
          </a:p>
          <a:p>
            <a:endParaRPr lang="pt-BR" dirty="0" smtClean="0"/>
          </a:p>
          <a:p>
            <a:r>
              <a:rPr lang="pt-BR" dirty="0" smtClean="0"/>
              <a:t>Não é o lugar que é santo ou sagrado. O templo do Espírito Santo somos nós (1 Co 3.16).</a:t>
            </a:r>
          </a:p>
          <a:p>
            <a:endParaRPr lang="pt-BR" dirty="0"/>
          </a:p>
        </p:txBody>
      </p:sp>
      <p:pic>
        <p:nvPicPr>
          <p:cNvPr id="4" name="Imagem 3" descr="adoração 1.jpg"/>
          <p:cNvPicPr>
            <a:picLocks noChangeAspect="1"/>
          </p:cNvPicPr>
          <p:nvPr/>
        </p:nvPicPr>
        <p:blipFill>
          <a:blip r:embed="rId2" cstate="print"/>
          <a:stretch>
            <a:fillRect/>
          </a:stretch>
        </p:blipFill>
        <p:spPr>
          <a:xfrm>
            <a:off x="6611816" y="2082017"/>
            <a:ext cx="2321169" cy="2605513"/>
          </a:xfrm>
          <a:prstGeom prst="rect">
            <a:avLst/>
          </a:prstGeom>
        </p:spPr>
      </p:pic>
      <p:sp>
        <p:nvSpPr>
          <p:cNvPr id="5" name="CaixaDeTexto 4"/>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O Princípio da Exclusividade</a:t>
            </a:r>
            <a:endParaRPr lang="pt-BR"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10911tempestade.jpg"/>
          <p:cNvPicPr>
            <a:picLocks noChangeAspect="1"/>
          </p:cNvPicPr>
          <p:nvPr/>
        </p:nvPicPr>
        <p:blipFill>
          <a:blip r:embed="rId2" cstate="print"/>
          <a:stretch>
            <a:fillRect/>
          </a:stretch>
        </p:blipFill>
        <p:spPr>
          <a:xfrm>
            <a:off x="0" y="0"/>
            <a:ext cx="9144000" cy="6858000"/>
          </a:xfrm>
          <a:prstGeom prst="rect">
            <a:avLst/>
          </a:prstGeom>
        </p:spPr>
      </p:pic>
      <p:sp>
        <p:nvSpPr>
          <p:cNvPr id="4" name="Título 3"/>
          <p:cNvSpPr>
            <a:spLocks noGrp="1"/>
          </p:cNvSpPr>
          <p:nvPr>
            <p:ph type="ctrTitle"/>
          </p:nvPr>
        </p:nvSpPr>
        <p:spPr/>
        <p:txBody>
          <a:bodyPr>
            <a:noAutofit/>
          </a:bodyPr>
          <a:lstStyle/>
          <a:p>
            <a:r>
              <a:rPr lang="pt-BR" sz="5400" b="1" dirty="0" smtClean="0">
                <a:solidFill>
                  <a:schemeClr val="bg1"/>
                </a:solidFill>
              </a:rPr>
              <a:t>POR QUAIS MOTIVOS DEUS PODE NÃO SE AGRADAR DE UM CULTO?</a:t>
            </a:r>
            <a:endParaRPr lang="pt-BR" sz="5400" dirty="0">
              <a:solidFill>
                <a:schemeClr val="bg1"/>
              </a:solidFill>
            </a:endParaRPr>
          </a:p>
        </p:txBody>
      </p:sp>
      <p:sp>
        <p:nvSpPr>
          <p:cNvPr id="5" name="Subtítulo 4"/>
          <p:cNvSpPr>
            <a:spLocks noGrp="1"/>
          </p:cNvSpPr>
          <p:nvPr>
            <p:ph type="subTitle" idx="1"/>
          </p:nvPr>
        </p:nvSpPr>
        <p:spPr/>
        <p:txBody>
          <a:bodyPr/>
          <a:lstStyle/>
          <a:p>
            <a:endParaRPr lang="pt-BR"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0"/>
            <a:ext cx="9171058" cy="1678304"/>
          </a:xfrm>
          <a:prstGeom prst="rect">
            <a:avLst/>
          </a:prstGeom>
        </p:spPr>
      </p:pic>
      <p:sp>
        <p:nvSpPr>
          <p:cNvPr id="2" name="Título 1"/>
          <p:cNvSpPr>
            <a:spLocks noGrp="1"/>
          </p:cNvSpPr>
          <p:nvPr>
            <p:ph type="title"/>
          </p:nvPr>
        </p:nvSpPr>
        <p:spPr>
          <a:xfrm>
            <a:off x="395536" y="0"/>
            <a:ext cx="8229600" cy="1143000"/>
          </a:xfrm>
        </p:spPr>
        <p:txBody>
          <a:bodyPr/>
          <a:lstStyle/>
          <a:p>
            <a:pPr algn="l"/>
            <a:r>
              <a:rPr lang="pt-BR" b="1" dirty="0" smtClean="0">
                <a:solidFill>
                  <a:schemeClr val="bg1"/>
                </a:solidFill>
              </a:rPr>
              <a:t>CONCLUSÃO</a:t>
            </a:r>
            <a:endParaRPr lang="pt-BR" b="1" dirty="0">
              <a:solidFill>
                <a:schemeClr val="bg1"/>
              </a:solidFill>
            </a:endParaRPr>
          </a:p>
        </p:txBody>
      </p:sp>
      <p:sp>
        <p:nvSpPr>
          <p:cNvPr id="3" name="Espaço Reservado para Conteúdo 2"/>
          <p:cNvSpPr>
            <a:spLocks noGrp="1"/>
          </p:cNvSpPr>
          <p:nvPr>
            <p:ph idx="1"/>
          </p:nvPr>
        </p:nvSpPr>
        <p:spPr>
          <a:xfrm>
            <a:off x="467544" y="2492897"/>
            <a:ext cx="8229600" cy="3672408"/>
          </a:xfrm>
        </p:spPr>
        <p:txBody>
          <a:bodyPr>
            <a:normAutofit fontScale="85000" lnSpcReduction="20000"/>
          </a:bodyPr>
          <a:lstStyle/>
          <a:p>
            <a:pPr>
              <a:buNone/>
            </a:pPr>
            <a:r>
              <a:rPr lang="pt-BR" dirty="0" smtClean="0"/>
              <a:t>1 - Precisamos entender quem Deus é e o que Ele fez por nós: Ele é o Senhor, o nosso Deus (com quem temos uma aliança), que nos libertou.</a:t>
            </a:r>
          </a:p>
          <a:p>
            <a:pPr lvl="0"/>
            <a:endParaRPr lang="pt-BR" dirty="0" smtClean="0"/>
          </a:p>
          <a:p>
            <a:pPr lvl="0">
              <a:buNone/>
            </a:pPr>
            <a:r>
              <a:rPr lang="pt-BR" dirty="0" smtClean="0"/>
              <a:t>2 - A nossa adoração não pode ser motivada por interesses nem limitada pelas circunstâncias.</a:t>
            </a:r>
          </a:p>
          <a:p>
            <a:pPr lvl="0"/>
            <a:endParaRPr lang="pt-BR" dirty="0" smtClean="0"/>
          </a:p>
          <a:p>
            <a:pPr lvl="0">
              <a:buNone/>
            </a:pPr>
            <a:r>
              <a:rPr lang="pt-BR" dirty="0" smtClean="0"/>
              <a:t>3 - O culto precisa ser teocêntrico: somente Deus deve ser adorado.</a:t>
            </a:r>
          </a:p>
          <a:p>
            <a:pPr lvl="0"/>
            <a:endParaRPr lang="pt-BR" dirty="0" smtClean="0"/>
          </a:p>
          <a:p>
            <a:endParaRPr lang="pt-BR" dirty="0"/>
          </a:p>
        </p:txBody>
      </p:sp>
      <p:sp>
        <p:nvSpPr>
          <p:cNvPr id="5" name="CaixaDeTexto 4"/>
          <p:cNvSpPr txBox="1"/>
          <p:nvPr/>
        </p:nvSpPr>
        <p:spPr>
          <a:xfrm>
            <a:off x="395536" y="1700808"/>
            <a:ext cx="7416824" cy="830997"/>
          </a:xfrm>
          <a:prstGeom prst="rect">
            <a:avLst/>
          </a:prstGeom>
          <a:noFill/>
        </p:spPr>
        <p:txBody>
          <a:bodyPr wrap="square" rtlCol="0">
            <a:spAutoFit/>
          </a:bodyPr>
          <a:lstStyle/>
          <a:p>
            <a:r>
              <a:rPr lang="pt-BR" sz="3000" dirty="0" smtClean="0"/>
              <a:t>Para oferecermos um culto agradável a Deus:</a:t>
            </a:r>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467544" y="1052736"/>
            <a:ext cx="8229600" cy="4886003"/>
          </a:xfrm>
        </p:spPr>
        <p:txBody>
          <a:bodyPr>
            <a:normAutofit fontScale="85000" lnSpcReduction="10000"/>
          </a:bodyPr>
          <a:lstStyle/>
          <a:p>
            <a:pPr>
              <a:buNone/>
            </a:pPr>
            <a:r>
              <a:rPr lang="pt-BR" dirty="0" smtClean="0"/>
              <a:t>4 - Só podemos adorar de acordo com o que Ele revelou: não podemos inventar formas de cultuar a Deus.</a:t>
            </a:r>
          </a:p>
          <a:p>
            <a:pPr lvl="0">
              <a:buNone/>
            </a:pPr>
            <a:endParaRPr lang="pt-BR" dirty="0" smtClean="0"/>
          </a:p>
          <a:p>
            <a:pPr lvl="0">
              <a:buNone/>
            </a:pPr>
            <a:r>
              <a:rPr lang="pt-BR" dirty="0" smtClean="0"/>
              <a:t>5 - Precisamos nos achegar a Deus com uma atitude correta: pela fé e com reverência.</a:t>
            </a:r>
          </a:p>
          <a:p>
            <a:pPr lvl="0"/>
            <a:endParaRPr lang="pt-BR" dirty="0" smtClean="0"/>
          </a:p>
          <a:p>
            <a:pPr lvl="0">
              <a:buNone/>
            </a:pPr>
            <a:r>
              <a:rPr lang="pt-BR" dirty="0" smtClean="0"/>
              <a:t>6 - Devemos adorá-lo em espírito e em verdade, com devoção verdadeira e sinceridade de coração.</a:t>
            </a:r>
          </a:p>
          <a:p>
            <a:pPr lvl="0"/>
            <a:endParaRPr lang="pt-BR" dirty="0" smtClean="0"/>
          </a:p>
          <a:p>
            <a:pPr lvl="0">
              <a:buNone/>
            </a:pPr>
            <a:r>
              <a:rPr lang="pt-BR" dirty="0" smtClean="0"/>
              <a:t>7 - Precisamos ter uma vida pessoal e espiritual coerente com a adoração.</a:t>
            </a:r>
          </a:p>
          <a:p>
            <a:pPr lvl="0"/>
            <a:endParaRPr lang="pt-BR" dirty="0" smtClean="0"/>
          </a:p>
          <a:p>
            <a:endParaRPr lang="pt-BR" dirty="0"/>
          </a:p>
        </p:txBody>
      </p:sp>
      <p:sp>
        <p:nvSpPr>
          <p:cNvPr id="4" name="CaixaDeTexto 3"/>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Conclusão</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95680" y="1265421"/>
            <a:ext cx="8229600" cy="4525963"/>
          </a:xfrm>
        </p:spPr>
        <p:txBody>
          <a:bodyPr>
            <a:normAutofit fontScale="92500" lnSpcReduction="10000"/>
          </a:bodyPr>
          <a:lstStyle/>
          <a:p>
            <a:pPr lvl="0">
              <a:buNone/>
            </a:pPr>
            <a:r>
              <a:rPr lang="pt-BR" sz="2900" dirty="0" smtClean="0"/>
              <a:t>8 - Devemos ser fiéis na pregação, no ensino e na interpretação de sua Palavra.</a:t>
            </a:r>
          </a:p>
          <a:p>
            <a:pPr lvl="0">
              <a:buNone/>
            </a:pPr>
            <a:endParaRPr lang="pt-BR" sz="2900" dirty="0" smtClean="0"/>
          </a:p>
          <a:p>
            <a:pPr lvl="0">
              <a:buNone/>
            </a:pPr>
            <a:r>
              <a:rPr lang="pt-BR" sz="2900" dirty="0" smtClean="0"/>
              <a:t>9 - Devemos oferecer o nosso melhor para Deus: a nossa vida em sua inteireza.</a:t>
            </a:r>
          </a:p>
          <a:p>
            <a:pPr lvl="0"/>
            <a:endParaRPr lang="pt-BR" sz="2900" dirty="0" smtClean="0"/>
          </a:p>
          <a:p>
            <a:pPr lvl="0">
              <a:buNone/>
            </a:pPr>
            <a:r>
              <a:rPr lang="pt-BR" sz="2900" dirty="0" smtClean="0"/>
              <a:t>10 - Devemos guardar o Dia do Senhor como um ato de culto, como sinal da nossa aliança com Ele, para celebrarmos o Deus Criador e Redentor, e nos deleitarmos na Sua promessa de descanso final reservado aos eleitos. </a:t>
            </a:r>
          </a:p>
          <a:p>
            <a:endParaRPr lang="pt-BR" dirty="0"/>
          </a:p>
        </p:txBody>
      </p:sp>
      <p:sp>
        <p:nvSpPr>
          <p:cNvPr id="4" name="CaixaDeTexto 3"/>
          <p:cNvSpPr txBox="1"/>
          <p:nvPr/>
        </p:nvSpPr>
        <p:spPr>
          <a:xfrm>
            <a:off x="0" y="0"/>
            <a:ext cx="9144000" cy="400110"/>
          </a:xfrm>
          <a:prstGeom prst="rect">
            <a:avLst/>
          </a:prstGeom>
          <a:ln w="3175">
            <a:no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000" b="1" dirty="0" smtClean="0"/>
              <a:t>Conclusão</a:t>
            </a:r>
            <a:endParaRPr lang="pt-B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ruz.jpg"/>
          <p:cNvPicPr>
            <a:picLocks noChangeAspect="1"/>
          </p:cNvPicPr>
          <p:nvPr/>
        </p:nvPicPr>
        <p:blipFill>
          <a:blip r:embed="rId2" cstate="print"/>
          <a:stretch>
            <a:fillRect/>
          </a:stretch>
        </p:blipFill>
        <p:spPr>
          <a:xfrm>
            <a:off x="0" y="0"/>
            <a:ext cx="9144000" cy="6858000"/>
          </a:xfrm>
          <a:prstGeom prst="rect">
            <a:avLst/>
          </a:prstGeom>
        </p:spPr>
      </p:pic>
      <p:sp>
        <p:nvSpPr>
          <p:cNvPr id="3" name="Espaço Reservado para Conteúdo 2"/>
          <p:cNvSpPr>
            <a:spLocks noGrp="1"/>
          </p:cNvSpPr>
          <p:nvPr>
            <p:ph idx="1"/>
          </p:nvPr>
        </p:nvSpPr>
        <p:spPr>
          <a:xfrm>
            <a:off x="297061" y="589210"/>
            <a:ext cx="6131873" cy="4531426"/>
          </a:xfrm>
        </p:spPr>
        <p:txBody>
          <a:bodyPr>
            <a:normAutofit fontScale="92500" lnSpcReduction="20000"/>
          </a:bodyPr>
          <a:lstStyle/>
          <a:p>
            <a:pPr algn="ctr">
              <a:lnSpc>
                <a:spcPct val="160000"/>
              </a:lnSpc>
              <a:buNone/>
            </a:pPr>
            <a:r>
              <a:rPr lang="pt-BR" dirty="0" smtClean="0"/>
              <a:t>	</a:t>
            </a:r>
            <a:r>
              <a:rPr lang="pt-BR" sz="2400" dirty="0" smtClean="0"/>
              <a:t>Cumprir todos esses princípios por nossas próprias forças não é possível. Somos todos pecadores e incapazes de por nós mesmos oferecer um culto agradável a Deus. Só podemos adorá-lo em espírito e em verdade, tal como Ele requer de nós, por meio do sangue de Jesus, que nos purifica de todo pecado. Que possamos nos lembrar disso para oferecermos um culto agradável a Deus.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2271408"/>
            <a:ext cx="9144000" cy="2315183"/>
          </a:xfrm>
          <a:prstGeom prst="rect">
            <a:avLst/>
          </a:prstGeom>
        </p:spPr>
      </p:pic>
      <p:sp>
        <p:nvSpPr>
          <p:cNvPr id="7" name="TextBox 6"/>
          <p:cNvSpPr txBox="1"/>
          <p:nvPr/>
        </p:nvSpPr>
        <p:spPr>
          <a:xfrm>
            <a:off x="1187624" y="404664"/>
            <a:ext cx="6768752" cy="1446550"/>
          </a:xfrm>
          <a:prstGeom prst="rect">
            <a:avLst/>
          </a:prstGeom>
          <a:noFill/>
        </p:spPr>
        <p:txBody>
          <a:bodyPr wrap="square" rtlCol="0">
            <a:spAutoFit/>
          </a:bodyPr>
          <a:lstStyle/>
          <a:p>
            <a:pPr algn="ctr"/>
            <a:r>
              <a:rPr lang="pt-BR" sz="4400" dirty="0" smtClean="0">
                <a:solidFill>
                  <a:schemeClr val="bg1"/>
                </a:solidFill>
              </a:rPr>
              <a:t>Que bom que você compareceu a esta aula!</a:t>
            </a:r>
            <a:endParaRPr lang="pt-BR" sz="4400" dirty="0">
              <a:solidFill>
                <a:schemeClr val="bg1"/>
              </a:solidFill>
            </a:endParaRPr>
          </a:p>
        </p:txBody>
      </p:sp>
      <p:sp>
        <p:nvSpPr>
          <p:cNvPr id="9" name="TextBox 8"/>
          <p:cNvSpPr txBox="1"/>
          <p:nvPr/>
        </p:nvSpPr>
        <p:spPr>
          <a:xfrm>
            <a:off x="1187624" y="5013176"/>
            <a:ext cx="6768752" cy="1446550"/>
          </a:xfrm>
          <a:prstGeom prst="rect">
            <a:avLst/>
          </a:prstGeom>
          <a:noFill/>
        </p:spPr>
        <p:txBody>
          <a:bodyPr wrap="square" rtlCol="0">
            <a:spAutoFit/>
          </a:bodyPr>
          <a:lstStyle/>
          <a:p>
            <a:pPr algn="ctr"/>
            <a:r>
              <a:rPr lang="pt-BR" sz="4400" dirty="0" smtClean="0">
                <a:solidFill>
                  <a:schemeClr val="bg1"/>
                </a:solidFill>
              </a:rPr>
              <a:t>Que Deus lhe dê</a:t>
            </a:r>
          </a:p>
          <a:p>
            <a:pPr algn="ctr"/>
            <a:r>
              <a:rPr lang="pt-BR" sz="4400" dirty="0" smtClean="0">
                <a:solidFill>
                  <a:schemeClr val="bg1"/>
                </a:solidFill>
              </a:rPr>
              <a:t>uma ótima semana!</a:t>
            </a:r>
            <a:endParaRPr lang="pt-BR" sz="4400" dirty="0">
              <a:solidFill>
                <a:schemeClr val="bg1"/>
              </a:solidFill>
            </a:endParaRPr>
          </a:p>
        </p:txBody>
      </p:sp>
    </p:spTree>
    <p:extLst>
      <p:ext uri="{BB962C8B-B14F-4D97-AF65-F5344CB8AC3E}">
        <p14:creationId xmlns="" xmlns:p14="http://schemas.microsoft.com/office/powerpoint/2010/main" val="3958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2339752" y="2622853"/>
            <a:ext cx="4464496" cy="1612293"/>
          </a:xfrm>
          <a:prstGeom prst="rect">
            <a:avLst/>
          </a:prstGeom>
        </p:spPr>
      </p:pic>
    </p:spTree>
    <p:extLst>
      <p:ext uri="{BB962C8B-B14F-4D97-AF65-F5344CB8AC3E}">
        <p14:creationId xmlns="" xmlns:p14="http://schemas.microsoft.com/office/powerpoint/2010/main" val="24053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0" y="0"/>
            <a:ext cx="9171058" cy="1678304"/>
          </a:xfrm>
          <a:prstGeom prst="rect">
            <a:avLst/>
          </a:prstGeom>
        </p:spPr>
      </p:pic>
      <p:sp>
        <p:nvSpPr>
          <p:cNvPr id="2" name="Título 1"/>
          <p:cNvSpPr>
            <a:spLocks noGrp="1"/>
          </p:cNvSpPr>
          <p:nvPr>
            <p:ph type="title"/>
          </p:nvPr>
        </p:nvSpPr>
        <p:spPr>
          <a:xfrm>
            <a:off x="457200" y="0"/>
            <a:ext cx="8229600" cy="1143000"/>
          </a:xfrm>
        </p:spPr>
        <p:txBody>
          <a:bodyPr>
            <a:normAutofit fontScale="90000"/>
          </a:bodyPr>
          <a:lstStyle/>
          <a:p>
            <a:r>
              <a:rPr lang="pt-BR" b="1" dirty="0" smtClean="0">
                <a:solidFill>
                  <a:schemeClr val="bg1"/>
                </a:solidFill>
              </a:rPr>
              <a:t>MOTIVOS PELOS QUAIS DEUS PODE REJEITAR UM CULTO</a:t>
            </a:r>
            <a:endParaRPr lang="pt-BR" b="1" dirty="0">
              <a:solidFill>
                <a:schemeClr val="bg1"/>
              </a:solidFill>
            </a:endParaRPr>
          </a:p>
        </p:txBody>
      </p:sp>
      <p:sp>
        <p:nvSpPr>
          <p:cNvPr id="3" name="Espaço Reservado para Conteúdo 2"/>
          <p:cNvSpPr>
            <a:spLocks noGrp="1"/>
          </p:cNvSpPr>
          <p:nvPr>
            <p:ph idx="1"/>
          </p:nvPr>
        </p:nvSpPr>
        <p:spPr>
          <a:xfrm>
            <a:off x="239151" y="1600200"/>
            <a:ext cx="6513341" cy="4828735"/>
          </a:xfrm>
        </p:spPr>
        <p:txBody>
          <a:bodyPr>
            <a:normAutofit fontScale="92500" lnSpcReduction="20000"/>
          </a:bodyPr>
          <a:lstStyle/>
          <a:p>
            <a:r>
              <a:rPr lang="pt-BR" sz="2800" b="1" dirty="0" smtClean="0"/>
              <a:t>Livro de </a:t>
            </a:r>
            <a:r>
              <a:rPr lang="pt-BR" sz="2800" b="1" dirty="0" err="1" smtClean="0"/>
              <a:t>Malaquias</a:t>
            </a:r>
            <a:r>
              <a:rPr lang="pt-BR" sz="2800" b="1" dirty="0" smtClean="0"/>
              <a:t>:</a:t>
            </a:r>
          </a:p>
          <a:p>
            <a:endParaRPr lang="pt-BR" sz="2800" b="1" dirty="0" smtClean="0"/>
          </a:p>
          <a:p>
            <a:pPr lvl="1">
              <a:spcAft>
                <a:spcPts val="600"/>
              </a:spcAft>
            </a:pPr>
            <a:r>
              <a:rPr lang="pt-BR" sz="2000" dirty="0" smtClean="0"/>
              <a:t>Ml 1.6-14: sacerdotes oferecendo sacrifícios de animais defeituosos (cegos, coxos, enfermos...), sem reverência e com desprezo a Deus.</a:t>
            </a:r>
          </a:p>
          <a:p>
            <a:pPr lvl="1">
              <a:spcAft>
                <a:spcPts val="600"/>
              </a:spcAft>
            </a:pPr>
            <a:endParaRPr lang="pt-BR" sz="2000" dirty="0" smtClean="0"/>
          </a:p>
          <a:p>
            <a:pPr lvl="1">
              <a:spcAft>
                <a:spcPts val="600"/>
              </a:spcAft>
            </a:pPr>
            <a:r>
              <a:rPr lang="pt-BR" sz="2000" dirty="0" smtClean="0"/>
              <a:t>Ml 2.1-9: sacerdotes abandonando o seu verdadeiro chamado, que era ensinar e praticar a verdade.</a:t>
            </a:r>
          </a:p>
          <a:p>
            <a:pPr lvl="1">
              <a:spcAft>
                <a:spcPts val="600"/>
              </a:spcAft>
            </a:pPr>
            <a:endParaRPr lang="pt-BR" sz="2000" dirty="0" smtClean="0"/>
          </a:p>
          <a:p>
            <a:pPr lvl="1">
              <a:spcAft>
                <a:spcPts val="600"/>
              </a:spcAft>
            </a:pPr>
            <a:r>
              <a:rPr lang="pt-BR" sz="2000" dirty="0" smtClean="0"/>
              <a:t>Ml 2.10-16: os israelitas abandonando suas esposas para se casarem com mulheres pagãs, adoradoras de outros deuses.</a:t>
            </a:r>
          </a:p>
          <a:p>
            <a:pPr lvl="1">
              <a:spcAft>
                <a:spcPts val="600"/>
              </a:spcAft>
            </a:pPr>
            <a:endParaRPr lang="pt-BR" sz="2000" dirty="0" smtClean="0"/>
          </a:p>
          <a:p>
            <a:pPr lvl="1">
              <a:spcAft>
                <a:spcPts val="600"/>
              </a:spcAft>
            </a:pPr>
            <a:r>
              <a:rPr lang="pt-BR" sz="2000" dirty="0" smtClean="0"/>
              <a:t>Ml 3.6-12: o povo roubando a Deus nos dízimos e nas ofertas.</a:t>
            </a:r>
          </a:p>
        </p:txBody>
      </p:sp>
      <p:pic>
        <p:nvPicPr>
          <p:cNvPr id="5" name="Imagem 4" descr="O_Culto_segundo_Deus_detp.jpg"/>
          <p:cNvPicPr>
            <a:picLocks noChangeAspect="1"/>
          </p:cNvPicPr>
          <p:nvPr/>
        </p:nvPicPr>
        <p:blipFill>
          <a:blip r:embed="rId3" cstate="print"/>
          <a:stretch>
            <a:fillRect/>
          </a:stretch>
        </p:blipFill>
        <p:spPr>
          <a:xfrm>
            <a:off x="6695728" y="1480733"/>
            <a:ext cx="2448272" cy="2448272"/>
          </a:xfrm>
          <a:prstGeom prst="rect">
            <a:avLst/>
          </a:prstGeom>
        </p:spPr>
      </p:pic>
      <p:pic>
        <p:nvPicPr>
          <p:cNvPr id="6" name="Imagem 5" descr="Augustus nicodemus.jpg"/>
          <p:cNvPicPr>
            <a:picLocks noChangeAspect="1"/>
          </p:cNvPicPr>
          <p:nvPr/>
        </p:nvPicPr>
        <p:blipFill>
          <a:blip r:embed="rId4" cstate="print"/>
          <a:stretch>
            <a:fillRect/>
          </a:stretch>
        </p:blipFill>
        <p:spPr>
          <a:xfrm>
            <a:off x="7101339" y="4164037"/>
            <a:ext cx="1534443" cy="1956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subTnLst>
                                    <p:animClr>
                                      <p:cBhvr override="childStyle">
                                        <p:cTn dur="1" fill="hold" display="0" masterRel="nextClick" afterEffect="1"/>
                                        <p:tgtEl>
                                          <p:spTgt spid="3">
                                            <p:txEl>
                                              <p:pRg st="6" end="6"/>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p:cBhvr override="childStyle">
                                        <p:cTn dur="1" fill="hold" display="0" masterRel="nextClick" afterEffect="1"/>
                                        <p:tgtEl>
                                          <p:spTgt spid="3">
                                            <p:txEl>
                                              <p:pRg st="8" end="8"/>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strVal val="#ppt_w*0.70"/>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Effect transition="in" filter="fade">
                                      <p:cBhvr>
                                        <p:cTn id="39" dur="1000"/>
                                        <p:tgtEl>
                                          <p:spTgt spid="5"/>
                                        </p:tgtEl>
                                      </p:cBhvr>
                                    </p:animEffect>
                                  </p:childTnLst>
                                </p:cTn>
                              </p:par>
                              <p:par>
                                <p:cTn id="40" presetID="55"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Deus.jpg"/>
          <p:cNvPicPr>
            <a:picLocks noChangeAspect="1"/>
          </p:cNvPicPr>
          <p:nvPr/>
        </p:nvPicPr>
        <p:blipFill>
          <a:blip r:embed="rId2" cstate="print"/>
          <a:stretch>
            <a:fillRect/>
          </a:stretch>
        </p:blipFill>
        <p:spPr>
          <a:xfrm>
            <a:off x="-2355273" y="0"/>
            <a:ext cx="13854546" cy="6858000"/>
          </a:xfrm>
          <a:prstGeom prst="rect">
            <a:avLst/>
          </a:prstGeom>
        </p:spPr>
      </p:pic>
      <p:sp>
        <p:nvSpPr>
          <p:cNvPr id="4" name="Título 3"/>
          <p:cNvSpPr>
            <a:spLocks noGrp="1"/>
          </p:cNvSpPr>
          <p:nvPr>
            <p:ph type="ctrTitle"/>
          </p:nvPr>
        </p:nvSpPr>
        <p:spPr>
          <a:xfrm>
            <a:off x="685800" y="1916833"/>
            <a:ext cx="7772400" cy="1683618"/>
          </a:xfrm>
        </p:spPr>
        <p:txBody>
          <a:bodyPr>
            <a:noAutofit/>
          </a:bodyPr>
          <a:lstStyle/>
          <a:p>
            <a:r>
              <a:rPr lang="pt-BR" sz="5400" b="1" dirty="0" smtClean="0"/>
              <a:t>PRINCÍPIOS PARA UM CULTO ACEITÁVEL A DEUS </a:t>
            </a:r>
            <a:endParaRPr lang="pt-BR" sz="5400" dirty="0"/>
          </a:p>
        </p:txBody>
      </p:sp>
      <p:sp>
        <p:nvSpPr>
          <p:cNvPr id="5" name="Subtítulo 4"/>
          <p:cNvSpPr>
            <a:spLocks noGrp="1"/>
          </p:cNvSpPr>
          <p:nvPr>
            <p:ph type="subTitle" idx="1"/>
          </p:nvPr>
        </p:nvSpPr>
        <p:spPr/>
        <p:txBody>
          <a:bodyPr/>
          <a:lstStyle/>
          <a:p>
            <a:r>
              <a:rPr lang="pt-BR" b="1" dirty="0" smtClean="0">
                <a:solidFill>
                  <a:schemeClr val="tx1"/>
                </a:solidFill>
              </a:rPr>
              <a:t>(Ex. 20.1-11) </a:t>
            </a:r>
            <a:endParaRPr lang="pt-B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7058" y="-27384"/>
            <a:ext cx="9171058" cy="1678304"/>
          </a:xfrm>
          <a:prstGeom prst="rect">
            <a:avLst/>
          </a:prstGeom>
        </p:spPr>
      </p:pic>
      <p:sp>
        <p:nvSpPr>
          <p:cNvPr id="21" name="TextBox 20"/>
          <p:cNvSpPr txBox="1"/>
          <p:nvPr/>
        </p:nvSpPr>
        <p:spPr>
          <a:xfrm>
            <a:off x="414352" y="1702192"/>
            <a:ext cx="8343430" cy="4662815"/>
          </a:xfrm>
          <a:custGeom>
            <a:avLst/>
            <a:gdLst>
              <a:gd name="connsiteX0" fmla="*/ 0 w 3816424"/>
              <a:gd name="connsiteY0" fmla="*/ 0 h 14865608"/>
              <a:gd name="connsiteX1" fmla="*/ 3816424 w 3816424"/>
              <a:gd name="connsiteY1" fmla="*/ 0 h 14865608"/>
              <a:gd name="connsiteX2" fmla="*/ 3816424 w 3816424"/>
              <a:gd name="connsiteY2" fmla="*/ 14865608 h 14865608"/>
              <a:gd name="connsiteX3" fmla="*/ 0 w 3816424"/>
              <a:gd name="connsiteY3" fmla="*/ 14865608 h 14865608"/>
              <a:gd name="connsiteX4" fmla="*/ 0 w 3816424"/>
              <a:gd name="connsiteY4" fmla="*/ 0 h 14865608"/>
              <a:gd name="connsiteX0" fmla="*/ 0 w 8662744"/>
              <a:gd name="connsiteY0" fmla="*/ 0 h 14865608"/>
              <a:gd name="connsiteX1" fmla="*/ 3816424 w 8662744"/>
              <a:gd name="connsiteY1" fmla="*/ 0 h 14865608"/>
              <a:gd name="connsiteX2" fmla="*/ 8662744 w 8662744"/>
              <a:gd name="connsiteY2" fmla="*/ 3252728 h 14865608"/>
              <a:gd name="connsiteX3" fmla="*/ 0 w 8662744"/>
              <a:gd name="connsiteY3" fmla="*/ 14865608 h 14865608"/>
              <a:gd name="connsiteX4" fmla="*/ 0 w 8662744"/>
              <a:gd name="connsiteY4" fmla="*/ 0 h 14865608"/>
              <a:gd name="connsiteX0" fmla="*/ 0 w 8662744"/>
              <a:gd name="connsiteY0" fmla="*/ 0 h 4167128"/>
              <a:gd name="connsiteX1" fmla="*/ 3816424 w 8662744"/>
              <a:gd name="connsiteY1" fmla="*/ 0 h 4167128"/>
              <a:gd name="connsiteX2" fmla="*/ 8662744 w 8662744"/>
              <a:gd name="connsiteY2" fmla="*/ 3252728 h 4167128"/>
              <a:gd name="connsiteX3" fmla="*/ 182880 w 8662744"/>
              <a:gd name="connsiteY3" fmla="*/ 4167128 h 4167128"/>
              <a:gd name="connsiteX4" fmla="*/ 0 w 8662744"/>
              <a:gd name="connsiteY4" fmla="*/ 0 h 4167128"/>
              <a:gd name="connsiteX0" fmla="*/ 0 w 8662744"/>
              <a:gd name="connsiteY0" fmla="*/ 0 h 4094557"/>
              <a:gd name="connsiteX1" fmla="*/ 3816424 w 8662744"/>
              <a:gd name="connsiteY1" fmla="*/ 0 h 4094557"/>
              <a:gd name="connsiteX2" fmla="*/ 8662744 w 8662744"/>
              <a:gd name="connsiteY2" fmla="*/ 3252728 h 4094557"/>
              <a:gd name="connsiteX3" fmla="*/ 23223 w 8662744"/>
              <a:gd name="connsiteY3" fmla="*/ 4094557 h 4094557"/>
              <a:gd name="connsiteX4" fmla="*/ 0 w 8662744"/>
              <a:gd name="connsiteY4" fmla="*/ 0 h 4094557"/>
              <a:gd name="connsiteX0" fmla="*/ 0 w 8357944"/>
              <a:gd name="connsiteY0" fmla="*/ 0 h 4094557"/>
              <a:gd name="connsiteX1" fmla="*/ 3816424 w 8357944"/>
              <a:gd name="connsiteY1" fmla="*/ 0 h 4094557"/>
              <a:gd name="connsiteX2" fmla="*/ 8357944 w 8357944"/>
              <a:gd name="connsiteY2" fmla="*/ 4051013 h 4094557"/>
              <a:gd name="connsiteX3" fmla="*/ 23223 w 8357944"/>
              <a:gd name="connsiteY3" fmla="*/ 4094557 h 4094557"/>
              <a:gd name="connsiteX4" fmla="*/ 0 w 8357944"/>
              <a:gd name="connsiteY4" fmla="*/ 0 h 4094557"/>
              <a:gd name="connsiteX0" fmla="*/ 0 w 8357944"/>
              <a:gd name="connsiteY0" fmla="*/ 0 h 4094557"/>
              <a:gd name="connsiteX1" fmla="*/ 8315852 w 8357944"/>
              <a:gd name="connsiteY1" fmla="*/ 14514 h 4094557"/>
              <a:gd name="connsiteX2" fmla="*/ 8357944 w 8357944"/>
              <a:gd name="connsiteY2" fmla="*/ 4051013 h 4094557"/>
              <a:gd name="connsiteX3" fmla="*/ 23223 w 8357944"/>
              <a:gd name="connsiteY3" fmla="*/ 4094557 h 4094557"/>
              <a:gd name="connsiteX4" fmla="*/ 0 w 8357944"/>
              <a:gd name="connsiteY4" fmla="*/ 0 h 4094557"/>
              <a:gd name="connsiteX0" fmla="*/ 0 w 8357944"/>
              <a:gd name="connsiteY0" fmla="*/ 0 h 4051013"/>
              <a:gd name="connsiteX1" fmla="*/ 8315852 w 8357944"/>
              <a:gd name="connsiteY1" fmla="*/ 14514 h 4051013"/>
              <a:gd name="connsiteX2" fmla="*/ 8357944 w 8357944"/>
              <a:gd name="connsiteY2" fmla="*/ 4051013 h 4051013"/>
              <a:gd name="connsiteX3" fmla="*/ 8709 w 8357944"/>
              <a:gd name="connsiteY3" fmla="*/ 3404938 h 4051013"/>
              <a:gd name="connsiteX4" fmla="*/ 0 w 8357944"/>
              <a:gd name="connsiteY4" fmla="*/ 0 h 4051013"/>
              <a:gd name="connsiteX0" fmla="*/ 0 w 8343430"/>
              <a:gd name="connsiteY0" fmla="*/ 0 h 3407369"/>
              <a:gd name="connsiteX1" fmla="*/ 8315852 w 8343430"/>
              <a:gd name="connsiteY1" fmla="*/ 14514 h 3407369"/>
              <a:gd name="connsiteX2" fmla="*/ 8343430 w 8343430"/>
              <a:gd name="connsiteY2" fmla="*/ 3407369 h 3407369"/>
              <a:gd name="connsiteX3" fmla="*/ 8709 w 8343430"/>
              <a:gd name="connsiteY3" fmla="*/ 3404938 h 3407369"/>
              <a:gd name="connsiteX4" fmla="*/ 0 w 8343430"/>
              <a:gd name="connsiteY4" fmla="*/ 0 h 340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430" h="3407369">
                <a:moveTo>
                  <a:pt x="0" y="0"/>
                </a:moveTo>
                <a:lnTo>
                  <a:pt x="8315852" y="14514"/>
                </a:lnTo>
                <a:lnTo>
                  <a:pt x="8343430" y="3407369"/>
                </a:lnTo>
                <a:lnTo>
                  <a:pt x="8709" y="3404938"/>
                </a:lnTo>
                <a:lnTo>
                  <a:pt x="0" y="0"/>
                </a:lnTo>
                <a:close/>
              </a:path>
            </a:pathLst>
          </a:custGeom>
          <a:noFill/>
        </p:spPr>
        <p:txBody>
          <a:bodyPr wrap="square" numCol="2" spcCol="720000" rtlCol="0">
            <a:spAutoFit/>
          </a:bodyPr>
          <a:lstStyle/>
          <a:p>
            <a:pPr algn="just">
              <a:lnSpc>
                <a:spcPct val="150000"/>
              </a:lnSpc>
            </a:pPr>
            <a:r>
              <a:rPr lang="pt-BR" b="1" dirty="0" smtClean="0">
                <a:solidFill>
                  <a:srgbClr val="262262"/>
                </a:solidFill>
                <a:latin typeface="Arial" pitchFamily="34" charset="0"/>
                <a:ea typeface="Open Sans" pitchFamily="34" charset="0"/>
                <a:cs typeface="Arial" pitchFamily="34" charset="0"/>
              </a:rPr>
              <a:t>1</a:t>
            </a:r>
            <a:r>
              <a:rPr lang="pt-BR" dirty="0" smtClean="0">
                <a:latin typeface="Arial" pitchFamily="34" charset="0"/>
                <a:ea typeface="Open Sans" pitchFamily="34" charset="0"/>
                <a:cs typeface="Arial" pitchFamily="34" charset="0"/>
              </a:rPr>
              <a:t> </a:t>
            </a:r>
            <a:r>
              <a:rPr lang="pt-BR" dirty="0" smtClean="0"/>
              <a:t>Então, falou Deus todas estas palavras:</a:t>
            </a:r>
          </a:p>
          <a:p>
            <a:pPr algn="just">
              <a:lnSpc>
                <a:spcPct val="150000"/>
              </a:lnSpc>
            </a:pPr>
            <a:r>
              <a:rPr lang="pt-BR" b="1" dirty="0" smtClean="0"/>
              <a:t>2</a:t>
            </a:r>
            <a:r>
              <a:rPr lang="pt-BR" dirty="0" smtClean="0"/>
              <a:t>   Eu sou o SENHOR, teu Deus, que te tirei da terra do Egito, da casa da servidão.</a:t>
            </a:r>
          </a:p>
          <a:p>
            <a:pPr algn="just">
              <a:lnSpc>
                <a:spcPct val="150000"/>
              </a:lnSpc>
            </a:pPr>
            <a:r>
              <a:rPr lang="pt-BR" b="1" dirty="0" smtClean="0"/>
              <a:t>3</a:t>
            </a:r>
            <a:r>
              <a:rPr lang="pt-BR" dirty="0" smtClean="0"/>
              <a:t>   Não terás outros deuses diante de mim.</a:t>
            </a:r>
          </a:p>
          <a:p>
            <a:pPr algn="just">
              <a:lnSpc>
                <a:spcPct val="150000"/>
              </a:lnSpc>
            </a:pPr>
            <a:r>
              <a:rPr lang="pt-BR" b="1" dirty="0" smtClean="0"/>
              <a:t>4</a:t>
            </a:r>
            <a:r>
              <a:rPr lang="pt-BR" dirty="0" smtClean="0"/>
              <a:t>   Não farás para ti imagem de escultura, nem semelhança alguma do que há em cima nos céus, nem embaixo na terra, nem nas águas debaixo da terra.</a:t>
            </a:r>
          </a:p>
          <a:p>
            <a:pPr algn="just">
              <a:lnSpc>
                <a:spcPct val="150000"/>
              </a:lnSpc>
            </a:pPr>
            <a:r>
              <a:rPr lang="pt-BR" b="1" dirty="0" smtClean="0"/>
              <a:t>5</a:t>
            </a:r>
            <a:r>
              <a:rPr lang="pt-BR" dirty="0" smtClean="0"/>
              <a:t>   Não as adorarás, nem lhes darás culto; porque eu sou o SENHOR, teu Deus, Deus zeloso, que visito a iniquidade dos pais nos filhos até à terceira e quarta geração daqueles que me aborrecem</a:t>
            </a:r>
          </a:p>
          <a:p>
            <a:pPr algn="just">
              <a:lnSpc>
                <a:spcPct val="150000"/>
              </a:lnSpc>
            </a:pPr>
            <a:r>
              <a:rPr lang="pt-BR" b="1" dirty="0" smtClean="0"/>
              <a:t>6</a:t>
            </a:r>
            <a:r>
              <a:rPr lang="pt-BR" dirty="0" smtClean="0"/>
              <a:t>   e faço misericórdia até mil gerações daqueles que me amam e guardam os meus mandamentos.</a:t>
            </a:r>
          </a:p>
          <a:p>
            <a:pPr algn="just">
              <a:lnSpc>
                <a:spcPct val="150000"/>
              </a:lnSpc>
            </a:pPr>
            <a:endParaRPr lang="pt-BR" dirty="0" smtClean="0">
              <a:latin typeface="Arial" pitchFamily="34" charset="0"/>
              <a:ea typeface="Open Sans" pitchFamily="34" charset="0"/>
              <a:cs typeface="Arial" pitchFamily="34" charset="0"/>
            </a:endParaRPr>
          </a:p>
        </p:txBody>
      </p:sp>
      <p:sp>
        <p:nvSpPr>
          <p:cNvPr id="14" name="TextBox 13"/>
          <p:cNvSpPr txBox="1"/>
          <p:nvPr/>
        </p:nvSpPr>
        <p:spPr>
          <a:xfrm>
            <a:off x="663984" y="188640"/>
            <a:ext cx="2991525" cy="769441"/>
          </a:xfrm>
          <a:prstGeom prst="rect">
            <a:avLst/>
          </a:prstGeom>
          <a:noFill/>
        </p:spPr>
        <p:txBody>
          <a:bodyPr wrap="none" rtlCol="0">
            <a:spAutoFit/>
          </a:bodyPr>
          <a:lstStyle/>
          <a:p>
            <a:r>
              <a:rPr lang="pt-BR" sz="4400" dirty="0" smtClean="0">
                <a:solidFill>
                  <a:srgbClr val="2A92D0"/>
                </a:solidFill>
                <a:latin typeface="+mj-lt"/>
                <a:cs typeface="Arial" pitchFamily="34" charset="0"/>
              </a:rPr>
              <a:t>» </a:t>
            </a:r>
            <a:r>
              <a:rPr lang="pt-BR" sz="4400" dirty="0" smtClean="0">
                <a:solidFill>
                  <a:schemeClr val="bg1"/>
                </a:solidFill>
                <a:latin typeface="+mj-lt"/>
                <a:cs typeface="Arial" pitchFamily="34" charset="0"/>
              </a:rPr>
              <a:t>Ex 20.1-11</a:t>
            </a:r>
            <a:endParaRPr lang="pt-BR" sz="4400" dirty="0">
              <a:solidFill>
                <a:schemeClr val="bg1"/>
              </a:solidFill>
              <a:latin typeface="+mj-lt"/>
              <a:cs typeface="Arial" pitchFamily="34" charset="0"/>
            </a:endParaRPr>
          </a:p>
        </p:txBody>
      </p:sp>
      <p:sp>
        <p:nvSpPr>
          <p:cNvPr id="9" name="Rectangle 8"/>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583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wd">
                                    <p:tmPct val="10000"/>
                                  </p:iterate>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strVal val="#ppt_w*0.70"/>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animEffect transition="in" filter="fade">
                                      <p:cBhvr>
                                        <p:cTn id="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7058" y="-27384"/>
            <a:ext cx="9171058" cy="1678304"/>
          </a:xfrm>
          <a:prstGeom prst="rect">
            <a:avLst/>
          </a:prstGeom>
        </p:spPr>
      </p:pic>
      <p:sp>
        <p:nvSpPr>
          <p:cNvPr id="21" name="TextBox 20"/>
          <p:cNvSpPr txBox="1"/>
          <p:nvPr/>
        </p:nvSpPr>
        <p:spPr>
          <a:xfrm>
            <a:off x="414352" y="1674055"/>
            <a:ext cx="8343430" cy="4811151"/>
          </a:xfrm>
          <a:custGeom>
            <a:avLst/>
            <a:gdLst>
              <a:gd name="connsiteX0" fmla="*/ 0 w 3816424"/>
              <a:gd name="connsiteY0" fmla="*/ 0 h 14865608"/>
              <a:gd name="connsiteX1" fmla="*/ 3816424 w 3816424"/>
              <a:gd name="connsiteY1" fmla="*/ 0 h 14865608"/>
              <a:gd name="connsiteX2" fmla="*/ 3816424 w 3816424"/>
              <a:gd name="connsiteY2" fmla="*/ 14865608 h 14865608"/>
              <a:gd name="connsiteX3" fmla="*/ 0 w 3816424"/>
              <a:gd name="connsiteY3" fmla="*/ 14865608 h 14865608"/>
              <a:gd name="connsiteX4" fmla="*/ 0 w 3816424"/>
              <a:gd name="connsiteY4" fmla="*/ 0 h 14865608"/>
              <a:gd name="connsiteX0" fmla="*/ 0 w 8662744"/>
              <a:gd name="connsiteY0" fmla="*/ 0 h 14865608"/>
              <a:gd name="connsiteX1" fmla="*/ 3816424 w 8662744"/>
              <a:gd name="connsiteY1" fmla="*/ 0 h 14865608"/>
              <a:gd name="connsiteX2" fmla="*/ 8662744 w 8662744"/>
              <a:gd name="connsiteY2" fmla="*/ 3252728 h 14865608"/>
              <a:gd name="connsiteX3" fmla="*/ 0 w 8662744"/>
              <a:gd name="connsiteY3" fmla="*/ 14865608 h 14865608"/>
              <a:gd name="connsiteX4" fmla="*/ 0 w 8662744"/>
              <a:gd name="connsiteY4" fmla="*/ 0 h 14865608"/>
              <a:gd name="connsiteX0" fmla="*/ 0 w 8662744"/>
              <a:gd name="connsiteY0" fmla="*/ 0 h 4167128"/>
              <a:gd name="connsiteX1" fmla="*/ 3816424 w 8662744"/>
              <a:gd name="connsiteY1" fmla="*/ 0 h 4167128"/>
              <a:gd name="connsiteX2" fmla="*/ 8662744 w 8662744"/>
              <a:gd name="connsiteY2" fmla="*/ 3252728 h 4167128"/>
              <a:gd name="connsiteX3" fmla="*/ 182880 w 8662744"/>
              <a:gd name="connsiteY3" fmla="*/ 4167128 h 4167128"/>
              <a:gd name="connsiteX4" fmla="*/ 0 w 8662744"/>
              <a:gd name="connsiteY4" fmla="*/ 0 h 4167128"/>
              <a:gd name="connsiteX0" fmla="*/ 0 w 8662744"/>
              <a:gd name="connsiteY0" fmla="*/ 0 h 4094557"/>
              <a:gd name="connsiteX1" fmla="*/ 3816424 w 8662744"/>
              <a:gd name="connsiteY1" fmla="*/ 0 h 4094557"/>
              <a:gd name="connsiteX2" fmla="*/ 8662744 w 8662744"/>
              <a:gd name="connsiteY2" fmla="*/ 3252728 h 4094557"/>
              <a:gd name="connsiteX3" fmla="*/ 23223 w 8662744"/>
              <a:gd name="connsiteY3" fmla="*/ 4094557 h 4094557"/>
              <a:gd name="connsiteX4" fmla="*/ 0 w 8662744"/>
              <a:gd name="connsiteY4" fmla="*/ 0 h 4094557"/>
              <a:gd name="connsiteX0" fmla="*/ 0 w 8357944"/>
              <a:gd name="connsiteY0" fmla="*/ 0 h 4094557"/>
              <a:gd name="connsiteX1" fmla="*/ 3816424 w 8357944"/>
              <a:gd name="connsiteY1" fmla="*/ 0 h 4094557"/>
              <a:gd name="connsiteX2" fmla="*/ 8357944 w 8357944"/>
              <a:gd name="connsiteY2" fmla="*/ 4051013 h 4094557"/>
              <a:gd name="connsiteX3" fmla="*/ 23223 w 8357944"/>
              <a:gd name="connsiteY3" fmla="*/ 4094557 h 4094557"/>
              <a:gd name="connsiteX4" fmla="*/ 0 w 8357944"/>
              <a:gd name="connsiteY4" fmla="*/ 0 h 4094557"/>
              <a:gd name="connsiteX0" fmla="*/ 0 w 8357944"/>
              <a:gd name="connsiteY0" fmla="*/ 0 h 4094557"/>
              <a:gd name="connsiteX1" fmla="*/ 8315852 w 8357944"/>
              <a:gd name="connsiteY1" fmla="*/ 14514 h 4094557"/>
              <a:gd name="connsiteX2" fmla="*/ 8357944 w 8357944"/>
              <a:gd name="connsiteY2" fmla="*/ 4051013 h 4094557"/>
              <a:gd name="connsiteX3" fmla="*/ 23223 w 8357944"/>
              <a:gd name="connsiteY3" fmla="*/ 4094557 h 4094557"/>
              <a:gd name="connsiteX4" fmla="*/ 0 w 8357944"/>
              <a:gd name="connsiteY4" fmla="*/ 0 h 4094557"/>
              <a:gd name="connsiteX0" fmla="*/ 0 w 8357944"/>
              <a:gd name="connsiteY0" fmla="*/ 0 h 4051013"/>
              <a:gd name="connsiteX1" fmla="*/ 8315852 w 8357944"/>
              <a:gd name="connsiteY1" fmla="*/ 14514 h 4051013"/>
              <a:gd name="connsiteX2" fmla="*/ 8357944 w 8357944"/>
              <a:gd name="connsiteY2" fmla="*/ 4051013 h 4051013"/>
              <a:gd name="connsiteX3" fmla="*/ 8709 w 8357944"/>
              <a:gd name="connsiteY3" fmla="*/ 3404938 h 4051013"/>
              <a:gd name="connsiteX4" fmla="*/ 0 w 8357944"/>
              <a:gd name="connsiteY4" fmla="*/ 0 h 4051013"/>
              <a:gd name="connsiteX0" fmla="*/ 0 w 8343430"/>
              <a:gd name="connsiteY0" fmla="*/ 0 h 3407369"/>
              <a:gd name="connsiteX1" fmla="*/ 8315852 w 8343430"/>
              <a:gd name="connsiteY1" fmla="*/ 14514 h 3407369"/>
              <a:gd name="connsiteX2" fmla="*/ 8343430 w 8343430"/>
              <a:gd name="connsiteY2" fmla="*/ 3407369 h 3407369"/>
              <a:gd name="connsiteX3" fmla="*/ 8709 w 8343430"/>
              <a:gd name="connsiteY3" fmla="*/ 3404938 h 3407369"/>
              <a:gd name="connsiteX4" fmla="*/ 0 w 8343430"/>
              <a:gd name="connsiteY4" fmla="*/ 0 h 3407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3430" h="3407369">
                <a:moveTo>
                  <a:pt x="0" y="0"/>
                </a:moveTo>
                <a:lnTo>
                  <a:pt x="8315852" y="14514"/>
                </a:lnTo>
                <a:lnTo>
                  <a:pt x="8343430" y="3407369"/>
                </a:lnTo>
                <a:lnTo>
                  <a:pt x="8709" y="3404938"/>
                </a:lnTo>
                <a:lnTo>
                  <a:pt x="0" y="0"/>
                </a:lnTo>
                <a:close/>
              </a:path>
            </a:pathLst>
          </a:custGeom>
          <a:noFill/>
        </p:spPr>
        <p:txBody>
          <a:bodyPr wrap="square" numCol="2" spcCol="720000" rtlCol="0">
            <a:noAutofit/>
          </a:bodyPr>
          <a:lstStyle/>
          <a:p>
            <a:pPr algn="just">
              <a:lnSpc>
                <a:spcPct val="150000"/>
              </a:lnSpc>
            </a:pPr>
            <a:r>
              <a:rPr lang="pt-BR" b="1" dirty="0" smtClean="0"/>
              <a:t>7</a:t>
            </a:r>
            <a:r>
              <a:rPr lang="pt-BR" dirty="0" smtClean="0"/>
              <a:t>   Não tomarás o nome do SENHOR, teu Deus, em vão, porque o SENHOR não terá por inocente o que tomar o seu nome em vão.</a:t>
            </a:r>
          </a:p>
          <a:p>
            <a:pPr algn="just">
              <a:lnSpc>
                <a:spcPct val="150000"/>
              </a:lnSpc>
            </a:pPr>
            <a:r>
              <a:rPr lang="pt-BR" b="1" dirty="0" smtClean="0"/>
              <a:t>8</a:t>
            </a:r>
            <a:r>
              <a:rPr lang="pt-BR" dirty="0" smtClean="0"/>
              <a:t>   Lembra-te do dia de sábado, para o santificar.</a:t>
            </a:r>
          </a:p>
          <a:p>
            <a:pPr algn="just">
              <a:lnSpc>
                <a:spcPct val="150000"/>
              </a:lnSpc>
            </a:pPr>
            <a:r>
              <a:rPr lang="pt-BR" b="1" dirty="0" smtClean="0"/>
              <a:t>9</a:t>
            </a:r>
            <a:r>
              <a:rPr lang="pt-BR" dirty="0" smtClean="0"/>
              <a:t>   Seis dias trabalharás e farás toda a tua obra.</a:t>
            </a:r>
          </a:p>
          <a:p>
            <a:pPr algn="just">
              <a:lnSpc>
                <a:spcPct val="150000"/>
              </a:lnSpc>
            </a:pPr>
            <a:r>
              <a:rPr lang="pt-BR" b="1" dirty="0" smtClean="0"/>
              <a:t>10</a:t>
            </a:r>
            <a:r>
              <a:rPr lang="pt-BR" dirty="0" smtClean="0"/>
              <a:t>   Mas o sétimo dia é o sábado do SENHOR, teu Deus; não farás nenhum trabalho, nem tu, nem o teu filho, nem a tua filha, nem o teu servo, nem a tua serva, nem o teu animal, nem o forasteiro das tuas portas para dentro;</a:t>
            </a:r>
          </a:p>
          <a:p>
            <a:pPr algn="just">
              <a:lnSpc>
                <a:spcPct val="150000"/>
              </a:lnSpc>
            </a:pPr>
            <a:r>
              <a:rPr lang="pt-BR" b="1" dirty="0" smtClean="0"/>
              <a:t>11</a:t>
            </a:r>
            <a:r>
              <a:rPr lang="pt-BR" dirty="0" smtClean="0"/>
              <a:t>   porque, em seis dias, fez o SENHOR os céus e a terra, o mar e tudo o que neles há e, ao sétimo dia, descansou; por isso, o SENHOR abençoou o dia de sábado e o santificou.</a:t>
            </a:r>
            <a:endParaRPr lang="pt-BR" dirty="0" smtClean="0">
              <a:latin typeface="Arial" pitchFamily="34" charset="0"/>
              <a:ea typeface="Open Sans" pitchFamily="34" charset="0"/>
              <a:cs typeface="Arial" pitchFamily="34" charset="0"/>
            </a:endParaRPr>
          </a:p>
        </p:txBody>
      </p:sp>
      <p:sp>
        <p:nvSpPr>
          <p:cNvPr id="14" name="TextBox 13"/>
          <p:cNvSpPr txBox="1"/>
          <p:nvPr/>
        </p:nvSpPr>
        <p:spPr>
          <a:xfrm>
            <a:off x="663984" y="188640"/>
            <a:ext cx="2991525" cy="769441"/>
          </a:xfrm>
          <a:prstGeom prst="rect">
            <a:avLst/>
          </a:prstGeom>
          <a:noFill/>
        </p:spPr>
        <p:txBody>
          <a:bodyPr wrap="none" rtlCol="0">
            <a:spAutoFit/>
          </a:bodyPr>
          <a:lstStyle/>
          <a:p>
            <a:r>
              <a:rPr lang="pt-BR" sz="4400" dirty="0" smtClean="0">
                <a:solidFill>
                  <a:srgbClr val="2A92D0"/>
                </a:solidFill>
                <a:latin typeface="+mj-lt"/>
                <a:cs typeface="Arial" pitchFamily="34" charset="0"/>
              </a:rPr>
              <a:t>» </a:t>
            </a:r>
            <a:r>
              <a:rPr lang="pt-BR" sz="4400" dirty="0" smtClean="0">
                <a:solidFill>
                  <a:schemeClr val="bg1"/>
                </a:solidFill>
                <a:latin typeface="+mj-lt"/>
                <a:cs typeface="Arial" pitchFamily="34" charset="0"/>
              </a:rPr>
              <a:t>Ex 20.1-11</a:t>
            </a:r>
            <a:endParaRPr lang="pt-BR" sz="4400" dirty="0">
              <a:solidFill>
                <a:schemeClr val="bg1"/>
              </a:solidFill>
              <a:latin typeface="+mj-lt"/>
              <a:cs typeface="Arial" pitchFamily="34" charset="0"/>
            </a:endParaRPr>
          </a:p>
        </p:txBody>
      </p:sp>
      <p:sp>
        <p:nvSpPr>
          <p:cNvPr id="9" name="Rectangle 8"/>
          <p:cNvSpPr/>
          <p:nvPr/>
        </p:nvSpPr>
        <p:spPr>
          <a:xfrm>
            <a:off x="-27058" y="6746552"/>
            <a:ext cx="9171058" cy="111448"/>
          </a:xfrm>
          <a:prstGeom prst="rect">
            <a:avLst/>
          </a:prstGeom>
          <a:solidFill>
            <a:srgbClr val="2A9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58361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b="1" dirty="0" smtClean="0"/>
              <a:t>O Princípio da Motivação Correta </a:t>
            </a:r>
            <a:r>
              <a:rPr lang="pt-BR" b="1" i="1" dirty="0" smtClean="0"/>
              <a:t/>
            </a:r>
            <a:br>
              <a:rPr lang="pt-BR" b="1" i="1" dirty="0" smtClean="0"/>
            </a:br>
            <a:r>
              <a:rPr lang="pt-BR" sz="3600" i="1" dirty="0" smtClean="0"/>
              <a:t>Por quê adorar a Deus? </a:t>
            </a:r>
            <a:endParaRPr lang="pt-BR" sz="3600" dirty="0"/>
          </a:p>
        </p:txBody>
      </p:sp>
      <p:pic>
        <p:nvPicPr>
          <p:cNvPr id="4" name="Espaço Reservado para Conteúdo 3" descr="adoração 2.jpg"/>
          <p:cNvPicPr>
            <a:picLocks noGrp="1" noChangeAspect="1"/>
          </p:cNvPicPr>
          <p:nvPr>
            <p:ph idx="1"/>
          </p:nvPr>
        </p:nvPicPr>
        <p:blipFill>
          <a:blip r:embed="rId2" cstate="print"/>
          <a:stretch>
            <a:fillRect/>
          </a:stretch>
        </p:blipFill>
        <p:spPr>
          <a:xfrm>
            <a:off x="0" y="3273996"/>
            <a:ext cx="9175052" cy="3584004"/>
          </a:xfrm>
        </p:spPr>
      </p:pic>
      <p:sp>
        <p:nvSpPr>
          <p:cNvPr id="5" name="Retângulo 4"/>
          <p:cNvSpPr/>
          <p:nvPr/>
        </p:nvSpPr>
        <p:spPr>
          <a:xfrm>
            <a:off x="539552" y="2060848"/>
            <a:ext cx="8352928" cy="830997"/>
          </a:xfrm>
          <a:prstGeom prst="rect">
            <a:avLst/>
          </a:prstGeom>
        </p:spPr>
        <p:txBody>
          <a:bodyPr wrap="square">
            <a:spAutoFit/>
          </a:bodyPr>
          <a:lstStyle/>
          <a:p>
            <a:pPr algn="ctr">
              <a:buNone/>
            </a:pPr>
            <a:r>
              <a:rPr lang="pt-BR" sz="2400" i="1" dirty="0" smtClean="0"/>
              <a:t>“Então, falou Deus todas estas palavras: Eu sou o Senhor, teu Deus, que te tirei da terra do Egito, da casa da servidão.” (vs.1 e 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4482</TotalTime>
  <Words>1449</Words>
  <Application>Microsoft Office PowerPoint</Application>
  <PresentationFormat>Apresentação na tela (4:3)</PresentationFormat>
  <Paragraphs>177</Paragraphs>
  <Slides>45</Slides>
  <Notes>3</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Tema do Office</vt:lpstr>
      <vt:lpstr>Slide 1</vt:lpstr>
      <vt:lpstr>Slide 2</vt:lpstr>
      <vt:lpstr>INTRODUÇÃO</vt:lpstr>
      <vt:lpstr>POR QUAIS MOTIVOS DEUS PODE NÃO SE AGRADAR DE UM CULTO?</vt:lpstr>
      <vt:lpstr>MOTIVOS PELOS QUAIS DEUS PODE REJEITAR UM CULTO</vt:lpstr>
      <vt:lpstr>PRINCÍPIOS PARA UM CULTO ACEITÁVEL A DEUS </vt:lpstr>
      <vt:lpstr>Slide 7</vt:lpstr>
      <vt:lpstr>Slide 8</vt:lpstr>
      <vt:lpstr>O Princípio da Motivação Correta  Por quê adorar a Deus? </vt:lpstr>
      <vt:lpstr>Slide 10</vt:lpstr>
      <vt:lpstr>Por quais motivos as pessoas buscam a Deus?</vt:lpstr>
      <vt:lpstr>Slide 12</vt:lpstr>
      <vt:lpstr>O Princípio da Teocentricidade do Culto   A quem adorar? </vt:lpstr>
      <vt:lpstr>Slide 14</vt:lpstr>
      <vt:lpstr>O que temos visto nas igrejas da atualidade?</vt:lpstr>
      <vt:lpstr>Culto a personalidades???</vt:lpstr>
      <vt:lpstr>Culto ou “show gospel”?</vt:lpstr>
      <vt:lpstr>Slide 18</vt:lpstr>
      <vt:lpstr>Slide 19</vt:lpstr>
      <vt:lpstr>Slide 20</vt:lpstr>
      <vt:lpstr>Slide 21</vt:lpstr>
      <vt:lpstr>O Princípio Regulador do Culto   Como adorar? (1ª. Parte)</vt:lpstr>
      <vt:lpstr>Slide 23</vt:lpstr>
      <vt:lpstr>Slide 24</vt:lpstr>
      <vt:lpstr>Slide 25</vt:lpstr>
      <vt:lpstr>E na atualidade? Deus ordenou esses elementos?</vt:lpstr>
      <vt:lpstr> </vt:lpstr>
      <vt:lpstr>O Princípio da Adoração em Verdade Como adorar? (2ª. Parte)</vt:lpstr>
      <vt:lpstr>Slide 29</vt:lpstr>
      <vt:lpstr>Slide 30</vt:lpstr>
      <vt:lpstr>Slide 31</vt:lpstr>
      <vt:lpstr>Slide 32</vt:lpstr>
      <vt:lpstr>O Princípio da Exclusividade  Quando adorar? </vt:lpstr>
      <vt:lpstr>Slide 34</vt:lpstr>
      <vt:lpstr>Slide 35</vt:lpstr>
      <vt:lpstr>Slide 36</vt:lpstr>
      <vt:lpstr>Temos guardado o “Dia do Senhor”?</vt:lpstr>
      <vt:lpstr>E onde adorar?</vt:lpstr>
      <vt:lpstr>Slide 39</vt:lpstr>
      <vt:lpstr>CONCLUSÃO</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OFERECER UM CULTO AGRADÁVEL A DEUS?</dc:title>
  <dc:creator>Casa</dc:creator>
  <cp:lastModifiedBy>Casa</cp:lastModifiedBy>
  <cp:revision>423</cp:revision>
  <dcterms:created xsi:type="dcterms:W3CDTF">2015-01-22T12:24:39Z</dcterms:created>
  <dcterms:modified xsi:type="dcterms:W3CDTF">2015-02-22T02:34:32Z</dcterms:modified>
</cp:coreProperties>
</file>