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sldIdLst>
    <p:sldId id="286" r:id="rId2"/>
    <p:sldId id="267" r:id="rId3"/>
    <p:sldId id="302" r:id="rId4"/>
    <p:sldId id="303" r:id="rId5"/>
    <p:sldId id="317" r:id="rId6"/>
    <p:sldId id="318" r:id="rId7"/>
    <p:sldId id="319" r:id="rId8"/>
    <p:sldId id="320" r:id="rId9"/>
    <p:sldId id="321" r:id="rId10"/>
    <p:sldId id="322" r:id="rId11"/>
    <p:sldId id="323" r:id="rId12"/>
    <p:sldId id="324" r:id="rId13"/>
    <p:sldId id="325" r:id="rId14"/>
    <p:sldId id="326" r:id="rId15"/>
    <p:sldId id="327" r:id="rId16"/>
    <p:sldId id="328" r:id="rId17"/>
    <p:sldId id="329" r:id="rId18"/>
    <p:sldId id="330" r:id="rId19"/>
    <p:sldId id="331" r:id="rId20"/>
    <p:sldId id="304" r:id="rId21"/>
    <p:sldId id="305" r:id="rId22"/>
    <p:sldId id="306" r:id="rId23"/>
    <p:sldId id="307" r:id="rId24"/>
    <p:sldId id="308" r:id="rId25"/>
    <p:sldId id="309" r:id="rId26"/>
    <p:sldId id="310" r:id="rId27"/>
    <p:sldId id="311" r:id="rId28"/>
    <p:sldId id="312" r:id="rId29"/>
    <p:sldId id="313" r:id="rId30"/>
    <p:sldId id="314" r:id="rId31"/>
    <p:sldId id="315" r:id="rId32"/>
    <p:sldId id="316" r:id="rId33"/>
    <p:sldId id="288" r:id="rId34"/>
    <p:sldId id="279" r:id="rId35"/>
    <p:sldId id="280" r:id="rId36"/>
    <p:sldId id="295" r:id="rId37"/>
    <p:sldId id="293" r:id="rId38"/>
    <p:sldId id="294" r:id="rId39"/>
    <p:sldId id="284" r:id="rId40"/>
    <p:sldId id="272" r:id="rId41"/>
    <p:sldId id="301" r:id="rId42"/>
    <p:sldId id="276" r:id="rId43"/>
    <p:sldId id="281" r:id="rId44"/>
    <p:sldId id="277" r:id="rId45"/>
    <p:sldId id="275" r:id="rId46"/>
    <p:sldId id="257" r:id="rId47"/>
    <p:sldId id="258" r:id="rId48"/>
    <p:sldId id="256" r:id="rId49"/>
    <p:sldId id="259" r:id="rId50"/>
    <p:sldId id="260" r:id="rId51"/>
    <p:sldId id="297" r:id="rId52"/>
    <p:sldId id="298" r:id="rId53"/>
    <p:sldId id="300" r:id="rId54"/>
    <p:sldId id="292" r:id="rId5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65D2303-3A03-4162-AFB9-512C684AB638}" v="9" dt="2024-08-23T14:47:40.40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71" autoAdjust="0"/>
    <p:restoredTop sz="93692" autoAdjust="0"/>
  </p:normalViewPr>
  <p:slideViewPr>
    <p:cSldViewPr snapToGrid="0">
      <p:cViewPr varScale="1">
        <p:scale>
          <a:sx n="62" d="100"/>
          <a:sy n="62" d="100"/>
        </p:scale>
        <p:origin x="1122" y="60"/>
      </p:cViewPr>
      <p:guideLst/>
    </p:cSldViewPr>
  </p:slideViewPr>
  <p:notesTextViewPr>
    <p:cViewPr>
      <p:scale>
        <a:sx n="1" d="1"/>
        <a:sy n="1" d="1"/>
      </p:scale>
      <p:origin x="0" y="-96"/>
    </p:cViewPr>
  </p:notesTextViewPr>
  <p:sorterViewPr>
    <p:cViewPr>
      <p:scale>
        <a:sx n="100" d="100"/>
        <a:sy n="100" d="100"/>
      </p:scale>
      <p:origin x="0" y="-247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61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é Buarque" userId="b3693939048b7a5b" providerId="LiveId" clId="{465D2303-3A03-4162-AFB9-512C684AB638}"/>
    <pc:docChg chg="custSel addSld modSld">
      <pc:chgData name="André Buarque" userId="b3693939048b7a5b" providerId="LiveId" clId="{465D2303-3A03-4162-AFB9-512C684AB638}" dt="2024-08-23T14:50:28.701" v="124" actId="20577"/>
      <pc:docMkLst>
        <pc:docMk/>
      </pc:docMkLst>
      <pc:sldChg chg="modSp mod modNotesTx">
        <pc:chgData name="André Buarque" userId="b3693939048b7a5b" providerId="LiveId" clId="{465D2303-3A03-4162-AFB9-512C684AB638}" dt="2024-08-23T14:50:28.701" v="124" actId="20577"/>
        <pc:sldMkLst>
          <pc:docMk/>
          <pc:sldMk cId="0" sldId="267"/>
        </pc:sldMkLst>
        <pc:graphicFrameChg chg="mod modGraphic">
          <ac:chgData name="André Buarque" userId="b3693939048b7a5b" providerId="LiveId" clId="{465D2303-3A03-4162-AFB9-512C684AB638}" dt="2024-08-23T14:49:19.221" v="87" actId="207"/>
          <ac:graphicFrameMkLst>
            <pc:docMk/>
            <pc:sldMk cId="0" sldId="267"/>
            <ac:graphicFrameMk id="3" creationId="{B130E063-DFC2-A5C9-199F-A1806ACBC09D}"/>
          </ac:graphicFrameMkLst>
        </pc:graphicFrameChg>
      </pc:sldChg>
      <pc:sldChg chg="add">
        <pc:chgData name="André Buarque" userId="b3693939048b7a5b" providerId="LiveId" clId="{465D2303-3A03-4162-AFB9-512C684AB638}" dt="2024-08-23T14:41:48.133" v="0"/>
        <pc:sldMkLst>
          <pc:docMk/>
          <pc:sldMk cId="2168175670" sldId="302"/>
        </pc:sldMkLst>
      </pc:sldChg>
      <pc:sldChg chg="add">
        <pc:chgData name="André Buarque" userId="b3693939048b7a5b" providerId="LiveId" clId="{465D2303-3A03-4162-AFB9-512C684AB638}" dt="2024-08-23T14:41:48.133" v="0"/>
        <pc:sldMkLst>
          <pc:docMk/>
          <pc:sldMk cId="2586851415" sldId="303"/>
        </pc:sldMkLst>
      </pc:sldChg>
      <pc:sldChg chg="add">
        <pc:chgData name="André Buarque" userId="b3693939048b7a5b" providerId="LiveId" clId="{465D2303-3A03-4162-AFB9-512C684AB638}" dt="2024-08-23T14:41:48.133" v="0"/>
        <pc:sldMkLst>
          <pc:docMk/>
          <pc:sldMk cId="3216182286" sldId="304"/>
        </pc:sldMkLst>
      </pc:sldChg>
      <pc:sldChg chg="add">
        <pc:chgData name="André Buarque" userId="b3693939048b7a5b" providerId="LiveId" clId="{465D2303-3A03-4162-AFB9-512C684AB638}" dt="2024-08-23T14:41:48.133" v="0"/>
        <pc:sldMkLst>
          <pc:docMk/>
          <pc:sldMk cId="2982530699" sldId="305"/>
        </pc:sldMkLst>
      </pc:sldChg>
      <pc:sldChg chg="add">
        <pc:chgData name="André Buarque" userId="b3693939048b7a5b" providerId="LiveId" clId="{465D2303-3A03-4162-AFB9-512C684AB638}" dt="2024-08-23T14:41:48.133" v="0"/>
        <pc:sldMkLst>
          <pc:docMk/>
          <pc:sldMk cId="816234564" sldId="306"/>
        </pc:sldMkLst>
      </pc:sldChg>
      <pc:sldChg chg="add">
        <pc:chgData name="André Buarque" userId="b3693939048b7a5b" providerId="LiveId" clId="{465D2303-3A03-4162-AFB9-512C684AB638}" dt="2024-08-23T14:41:48.133" v="0"/>
        <pc:sldMkLst>
          <pc:docMk/>
          <pc:sldMk cId="2937427655" sldId="307"/>
        </pc:sldMkLst>
      </pc:sldChg>
      <pc:sldChg chg="add">
        <pc:chgData name="André Buarque" userId="b3693939048b7a5b" providerId="LiveId" clId="{465D2303-3A03-4162-AFB9-512C684AB638}" dt="2024-08-23T14:41:48.133" v="0"/>
        <pc:sldMkLst>
          <pc:docMk/>
          <pc:sldMk cId="4005496802" sldId="308"/>
        </pc:sldMkLst>
      </pc:sldChg>
      <pc:sldChg chg="add">
        <pc:chgData name="André Buarque" userId="b3693939048b7a5b" providerId="LiveId" clId="{465D2303-3A03-4162-AFB9-512C684AB638}" dt="2024-08-23T14:41:48.133" v="0"/>
        <pc:sldMkLst>
          <pc:docMk/>
          <pc:sldMk cId="3801208441" sldId="309"/>
        </pc:sldMkLst>
      </pc:sldChg>
      <pc:sldChg chg="add">
        <pc:chgData name="André Buarque" userId="b3693939048b7a5b" providerId="LiveId" clId="{465D2303-3A03-4162-AFB9-512C684AB638}" dt="2024-08-23T14:41:48.133" v="0"/>
        <pc:sldMkLst>
          <pc:docMk/>
          <pc:sldMk cId="3337441355" sldId="310"/>
        </pc:sldMkLst>
      </pc:sldChg>
      <pc:sldChg chg="add setBg">
        <pc:chgData name="André Buarque" userId="b3693939048b7a5b" providerId="LiveId" clId="{465D2303-3A03-4162-AFB9-512C684AB638}" dt="2024-08-23T14:41:48.133" v="0"/>
        <pc:sldMkLst>
          <pc:docMk/>
          <pc:sldMk cId="1966669462" sldId="311"/>
        </pc:sldMkLst>
      </pc:sldChg>
      <pc:sldChg chg="add">
        <pc:chgData name="André Buarque" userId="b3693939048b7a5b" providerId="LiveId" clId="{465D2303-3A03-4162-AFB9-512C684AB638}" dt="2024-08-23T14:41:48.133" v="0"/>
        <pc:sldMkLst>
          <pc:docMk/>
          <pc:sldMk cId="2590932159" sldId="312"/>
        </pc:sldMkLst>
      </pc:sldChg>
      <pc:sldChg chg="add">
        <pc:chgData name="André Buarque" userId="b3693939048b7a5b" providerId="LiveId" clId="{465D2303-3A03-4162-AFB9-512C684AB638}" dt="2024-08-23T14:41:48.133" v="0"/>
        <pc:sldMkLst>
          <pc:docMk/>
          <pc:sldMk cId="4152078614" sldId="313"/>
        </pc:sldMkLst>
      </pc:sldChg>
      <pc:sldChg chg="add">
        <pc:chgData name="André Buarque" userId="b3693939048b7a5b" providerId="LiveId" clId="{465D2303-3A03-4162-AFB9-512C684AB638}" dt="2024-08-23T14:41:48.133" v="0"/>
        <pc:sldMkLst>
          <pc:docMk/>
          <pc:sldMk cId="1312640825" sldId="314"/>
        </pc:sldMkLst>
      </pc:sldChg>
      <pc:sldChg chg="add">
        <pc:chgData name="André Buarque" userId="b3693939048b7a5b" providerId="LiveId" clId="{465D2303-3A03-4162-AFB9-512C684AB638}" dt="2024-08-23T14:41:48.133" v="0"/>
        <pc:sldMkLst>
          <pc:docMk/>
          <pc:sldMk cId="162891382" sldId="315"/>
        </pc:sldMkLst>
      </pc:sldChg>
      <pc:sldChg chg="add">
        <pc:chgData name="André Buarque" userId="b3693939048b7a5b" providerId="LiveId" clId="{465D2303-3A03-4162-AFB9-512C684AB638}" dt="2024-08-23T14:41:48.133" v="0"/>
        <pc:sldMkLst>
          <pc:docMk/>
          <pc:sldMk cId="1110378712" sldId="316"/>
        </pc:sldMkLst>
      </pc:sldChg>
    </pc:docChg>
  </pc:docChgLst>
  <pc:docChgLst>
    <pc:chgData name="André Buarque" userId="b3693939048b7a5b" providerId="LiveId" clId="{A0A79E8E-C1CD-4815-A852-67FDE2594F40}"/>
    <pc:docChg chg="custSel delSld modSld">
      <pc:chgData name="André Buarque" userId="b3693939048b7a5b" providerId="LiveId" clId="{A0A79E8E-C1CD-4815-A852-67FDE2594F40}" dt="2024-03-12T17:03:08.370" v="1045" actId="122"/>
      <pc:docMkLst>
        <pc:docMk/>
      </pc:docMkLst>
      <pc:sldChg chg="addSp delSp modSp mod delAnim modAnim modNotesTx">
        <pc:chgData name="André Buarque" userId="b3693939048b7a5b" providerId="LiveId" clId="{A0A79E8E-C1CD-4815-A852-67FDE2594F40}" dt="2024-03-12T17:03:08.370" v="1045" actId="122"/>
        <pc:sldMkLst>
          <pc:docMk/>
          <pc:sldMk cId="2250047783" sldId="272"/>
        </pc:sldMkLst>
        <pc:spChg chg="del">
          <ac:chgData name="André Buarque" userId="b3693939048b7a5b" providerId="LiveId" clId="{A0A79E8E-C1CD-4815-A852-67FDE2594F40}" dt="2024-03-12T16:25:50.509" v="83" actId="478"/>
          <ac:spMkLst>
            <pc:docMk/>
            <pc:sldMk cId="2250047783" sldId="272"/>
            <ac:spMk id="3" creationId="{1B9DF4F3-8FF3-663A-025E-3C74BF77528C}"/>
          </ac:spMkLst>
        </pc:spChg>
        <pc:spChg chg="add mod">
          <ac:chgData name="André Buarque" userId="b3693939048b7a5b" providerId="LiveId" clId="{A0A79E8E-C1CD-4815-A852-67FDE2594F40}" dt="2024-03-12T16:36:55.900" v="417" actId="14100"/>
          <ac:spMkLst>
            <pc:docMk/>
            <pc:sldMk cId="2250047783" sldId="272"/>
            <ac:spMk id="4" creationId="{E15DDC5D-5717-945B-CF35-A5810EE4DF3D}"/>
          </ac:spMkLst>
        </pc:spChg>
        <pc:spChg chg="del">
          <ac:chgData name="André Buarque" userId="b3693939048b7a5b" providerId="LiveId" clId="{A0A79E8E-C1CD-4815-A852-67FDE2594F40}" dt="2024-03-12T16:23:11.632" v="0" actId="478"/>
          <ac:spMkLst>
            <pc:docMk/>
            <pc:sldMk cId="2250047783" sldId="272"/>
            <ac:spMk id="5" creationId="{C3A085E9-1081-941C-A0AE-05CE5309546B}"/>
          </ac:spMkLst>
        </pc:spChg>
        <pc:spChg chg="mod">
          <ac:chgData name="André Buarque" userId="b3693939048b7a5b" providerId="LiveId" clId="{A0A79E8E-C1CD-4815-A852-67FDE2594F40}" dt="2024-03-12T17:02:48.298" v="1043" actId="122"/>
          <ac:spMkLst>
            <pc:docMk/>
            <pc:sldMk cId="2250047783" sldId="272"/>
            <ac:spMk id="7" creationId="{41FB7140-40AF-9B1E-E68C-F1F2BA7F0653}"/>
          </ac:spMkLst>
        </pc:spChg>
        <pc:spChg chg="del">
          <ac:chgData name="André Buarque" userId="b3693939048b7a5b" providerId="LiveId" clId="{A0A79E8E-C1CD-4815-A852-67FDE2594F40}" dt="2024-03-12T16:24:43.033" v="53" actId="478"/>
          <ac:spMkLst>
            <pc:docMk/>
            <pc:sldMk cId="2250047783" sldId="272"/>
            <ac:spMk id="8" creationId="{675460F9-8877-7108-3B6D-02694AACCD73}"/>
          </ac:spMkLst>
        </pc:spChg>
        <pc:spChg chg="add mod">
          <ac:chgData name="André Buarque" userId="b3693939048b7a5b" providerId="LiveId" clId="{A0A79E8E-C1CD-4815-A852-67FDE2594F40}" dt="2024-03-12T16:36:49.950" v="416" actId="14100"/>
          <ac:spMkLst>
            <pc:docMk/>
            <pc:sldMk cId="2250047783" sldId="272"/>
            <ac:spMk id="10" creationId="{755B6E84-A5B0-CC25-AAE4-591904FA82BC}"/>
          </ac:spMkLst>
        </pc:spChg>
        <pc:spChg chg="add mod">
          <ac:chgData name="André Buarque" userId="b3693939048b7a5b" providerId="LiveId" clId="{A0A79E8E-C1CD-4815-A852-67FDE2594F40}" dt="2024-03-12T16:29:20.978" v="217"/>
          <ac:spMkLst>
            <pc:docMk/>
            <pc:sldMk cId="2250047783" sldId="272"/>
            <ac:spMk id="11" creationId="{60DCB789-3A34-50AB-9032-AD397A58A23D}"/>
          </ac:spMkLst>
        </pc:spChg>
        <pc:spChg chg="add mod">
          <ac:chgData name="André Buarque" userId="b3693939048b7a5b" providerId="LiveId" clId="{A0A79E8E-C1CD-4815-A852-67FDE2594F40}" dt="2024-03-12T17:02:53.322" v="1044" actId="122"/>
          <ac:spMkLst>
            <pc:docMk/>
            <pc:sldMk cId="2250047783" sldId="272"/>
            <ac:spMk id="12" creationId="{7F7A6A97-AE12-DEF9-703B-A2D13760C20B}"/>
          </ac:spMkLst>
        </pc:spChg>
        <pc:spChg chg="add mod">
          <ac:chgData name="André Buarque" userId="b3693939048b7a5b" providerId="LiveId" clId="{A0A79E8E-C1CD-4815-A852-67FDE2594F40}" dt="2024-03-12T16:37:50.456" v="430" actId="1035"/>
          <ac:spMkLst>
            <pc:docMk/>
            <pc:sldMk cId="2250047783" sldId="272"/>
            <ac:spMk id="14" creationId="{49CBA62A-953C-6056-49F7-9B4A359A41D4}"/>
          </ac:spMkLst>
        </pc:spChg>
        <pc:spChg chg="add mod">
          <ac:chgData name="André Buarque" userId="b3693939048b7a5b" providerId="LiveId" clId="{A0A79E8E-C1CD-4815-A852-67FDE2594F40}" dt="2024-03-12T17:03:08.370" v="1045" actId="122"/>
          <ac:spMkLst>
            <pc:docMk/>
            <pc:sldMk cId="2250047783" sldId="272"/>
            <ac:spMk id="15" creationId="{9422A1DA-DF17-1E75-E3FE-9D86EFA3C395}"/>
          </ac:spMkLst>
        </pc:spChg>
        <pc:picChg chg="add mod">
          <ac:chgData name="André Buarque" userId="b3693939048b7a5b" providerId="LiveId" clId="{A0A79E8E-C1CD-4815-A852-67FDE2594F40}" dt="2024-03-12T16:36:41.502" v="415" actId="1076"/>
          <ac:picMkLst>
            <pc:docMk/>
            <pc:sldMk cId="2250047783" sldId="272"/>
            <ac:picMk id="9" creationId="{326452D7-8ABC-1E69-F49D-58C7A747AC5F}"/>
          </ac:picMkLst>
        </pc:picChg>
        <pc:picChg chg="add mod">
          <ac:chgData name="André Buarque" userId="b3693939048b7a5b" providerId="LiveId" clId="{A0A79E8E-C1CD-4815-A852-67FDE2594F40}" dt="2024-03-12T16:37:46.855" v="426" actId="1035"/>
          <ac:picMkLst>
            <pc:docMk/>
            <pc:sldMk cId="2250047783" sldId="272"/>
            <ac:picMk id="13" creationId="{30805A2F-4AC6-4C26-42DB-E657B81A60CE}"/>
          </ac:picMkLst>
        </pc:picChg>
        <pc:picChg chg="mod">
          <ac:chgData name="André Buarque" userId="b3693939048b7a5b" providerId="LiveId" clId="{A0A79E8E-C1CD-4815-A852-67FDE2594F40}" dt="2024-03-12T16:33:54.404" v="376" actId="14100"/>
          <ac:picMkLst>
            <pc:docMk/>
            <pc:sldMk cId="2250047783" sldId="272"/>
            <ac:picMk id="1026" creationId="{F049527D-70C2-8DF3-F6EA-8C243AB8B5BC}"/>
          </ac:picMkLst>
        </pc:picChg>
      </pc:sldChg>
      <pc:sldChg chg="modSp del mod">
        <pc:chgData name="André Buarque" userId="b3693939048b7a5b" providerId="LiveId" clId="{A0A79E8E-C1CD-4815-A852-67FDE2594F40}" dt="2024-03-12T16:48:12.804" v="851" actId="47"/>
        <pc:sldMkLst>
          <pc:docMk/>
          <pc:sldMk cId="46225725" sldId="273"/>
        </pc:sldMkLst>
        <pc:spChg chg="mod">
          <ac:chgData name="André Buarque" userId="b3693939048b7a5b" providerId="LiveId" clId="{A0A79E8E-C1CD-4815-A852-67FDE2594F40}" dt="2024-03-12T16:36:14.463" v="412" actId="14100"/>
          <ac:spMkLst>
            <pc:docMk/>
            <pc:sldMk cId="46225725" sldId="273"/>
            <ac:spMk id="6" creationId="{70650DED-652E-0008-5593-31C374EAB147}"/>
          </ac:spMkLst>
        </pc:spChg>
      </pc:sldChg>
      <pc:sldChg chg="addSp delSp modSp mod delAnim modAnim modNotesTx">
        <pc:chgData name="André Buarque" userId="b3693939048b7a5b" providerId="LiveId" clId="{A0A79E8E-C1CD-4815-A852-67FDE2594F40}" dt="2024-03-12T16:59:13.031" v="1034" actId="113"/>
        <pc:sldMkLst>
          <pc:docMk/>
          <pc:sldMk cId="118201359" sldId="284"/>
        </pc:sldMkLst>
        <pc:spChg chg="del">
          <ac:chgData name="André Buarque" userId="b3693939048b7a5b" providerId="LiveId" clId="{A0A79E8E-C1CD-4815-A852-67FDE2594F40}" dt="2024-03-12T16:51:21.033" v="916" actId="478"/>
          <ac:spMkLst>
            <pc:docMk/>
            <pc:sldMk cId="118201359" sldId="284"/>
            <ac:spMk id="2" creationId="{A2437DE9-18AB-A6B4-C836-DFEC2F03EAB4}"/>
          </ac:spMkLst>
        </pc:spChg>
        <pc:spChg chg="del">
          <ac:chgData name="André Buarque" userId="b3693939048b7a5b" providerId="LiveId" clId="{A0A79E8E-C1CD-4815-A852-67FDE2594F40}" dt="2024-03-12T16:50:08.462" v="855" actId="478"/>
          <ac:spMkLst>
            <pc:docMk/>
            <pc:sldMk cId="118201359" sldId="284"/>
            <ac:spMk id="3" creationId="{93D1AFF8-A251-770F-5F01-C3AA00921D8B}"/>
          </ac:spMkLst>
        </pc:spChg>
        <pc:spChg chg="mod">
          <ac:chgData name="André Buarque" userId="b3693939048b7a5b" providerId="LiveId" clId="{A0A79E8E-C1CD-4815-A852-67FDE2594F40}" dt="2024-03-12T16:54:23.615" v="998" actId="1076"/>
          <ac:spMkLst>
            <pc:docMk/>
            <pc:sldMk cId="118201359" sldId="284"/>
            <ac:spMk id="4" creationId="{240C1190-7B15-98AB-FD72-EDD92260EDF8}"/>
          </ac:spMkLst>
        </pc:spChg>
        <pc:spChg chg="add del mod">
          <ac:chgData name="André Buarque" userId="b3693939048b7a5b" providerId="LiveId" clId="{A0A79E8E-C1CD-4815-A852-67FDE2594F40}" dt="2024-03-12T16:54:04.883" v="994" actId="478"/>
          <ac:spMkLst>
            <pc:docMk/>
            <pc:sldMk cId="118201359" sldId="284"/>
            <ac:spMk id="5" creationId="{AC5969CF-D069-1C6C-B052-AF21F76703BE}"/>
          </ac:spMkLst>
        </pc:spChg>
        <pc:spChg chg="mod">
          <ac:chgData name="André Buarque" userId="b3693939048b7a5b" providerId="LiveId" clId="{A0A79E8E-C1CD-4815-A852-67FDE2594F40}" dt="2024-03-12T16:56:59.920" v="1013" actId="1036"/>
          <ac:spMkLst>
            <pc:docMk/>
            <pc:sldMk cId="118201359" sldId="284"/>
            <ac:spMk id="6" creationId="{65348893-790D-5F8B-512C-F5AADD17E578}"/>
          </ac:spMkLst>
        </pc:spChg>
        <pc:spChg chg="mod">
          <ac:chgData name="André Buarque" userId="b3693939048b7a5b" providerId="LiveId" clId="{A0A79E8E-C1CD-4815-A852-67FDE2594F40}" dt="2024-03-12T16:50:21.028" v="895" actId="1035"/>
          <ac:spMkLst>
            <pc:docMk/>
            <pc:sldMk cId="118201359" sldId="284"/>
            <ac:spMk id="7" creationId="{2DB95873-EA95-8833-F1D0-421455AD4C60}"/>
          </ac:spMkLst>
        </pc:spChg>
        <pc:spChg chg="mod">
          <ac:chgData name="André Buarque" userId="b3693939048b7a5b" providerId="LiveId" clId="{A0A79E8E-C1CD-4815-A852-67FDE2594F40}" dt="2024-03-12T16:57:04.419" v="1020" actId="1035"/>
          <ac:spMkLst>
            <pc:docMk/>
            <pc:sldMk cId="118201359" sldId="284"/>
            <ac:spMk id="8" creationId="{2AE7B6B0-022A-7978-87A7-4E8DFDF4374F}"/>
          </ac:spMkLst>
        </pc:spChg>
        <pc:spChg chg="del">
          <ac:chgData name="André Buarque" userId="b3693939048b7a5b" providerId="LiveId" clId="{A0A79E8E-C1CD-4815-A852-67FDE2594F40}" dt="2024-03-12T16:52:44.635" v="925" actId="478"/>
          <ac:spMkLst>
            <pc:docMk/>
            <pc:sldMk cId="118201359" sldId="284"/>
            <ac:spMk id="9" creationId="{350E7F5D-205D-02B5-36EE-239D74DBD788}"/>
          </ac:spMkLst>
        </pc:spChg>
        <pc:spChg chg="add mod">
          <ac:chgData name="André Buarque" userId="b3693939048b7a5b" providerId="LiveId" clId="{A0A79E8E-C1CD-4815-A852-67FDE2594F40}" dt="2024-03-12T16:59:13.031" v="1034" actId="113"/>
          <ac:spMkLst>
            <pc:docMk/>
            <pc:sldMk cId="118201359" sldId="284"/>
            <ac:spMk id="10" creationId="{A83B17D9-E0A0-6E7D-6C02-09BC8F82A225}"/>
          </ac:spMkLst>
        </pc:spChg>
        <pc:spChg chg="mod">
          <ac:chgData name="André Buarque" userId="b3693939048b7a5b" providerId="LiveId" clId="{A0A79E8E-C1CD-4815-A852-67FDE2594F40}" dt="2024-03-12T16:50:16.244" v="873" actId="1035"/>
          <ac:spMkLst>
            <pc:docMk/>
            <pc:sldMk cId="118201359" sldId="284"/>
            <ac:spMk id="11" creationId="{49E62496-43E5-D6E2-CF62-AFE7D93281E5}"/>
          </ac:spMkLst>
        </pc:spChg>
        <pc:spChg chg="del">
          <ac:chgData name="André Buarque" userId="b3693939048b7a5b" providerId="LiveId" clId="{A0A79E8E-C1CD-4815-A852-67FDE2594F40}" dt="2024-03-12T16:52:39.597" v="924" actId="478"/>
          <ac:spMkLst>
            <pc:docMk/>
            <pc:sldMk cId="118201359" sldId="284"/>
            <ac:spMk id="13" creationId="{8149ECEF-7C03-1C3B-AEC7-0C9B0A26882D}"/>
          </ac:spMkLst>
        </pc:spChg>
      </pc:sldChg>
      <pc:sldChg chg="delSp modSp mod modAnim">
        <pc:chgData name="André Buarque" userId="b3693939048b7a5b" providerId="LiveId" clId="{A0A79E8E-C1CD-4815-A852-67FDE2594F40}" dt="2024-03-12T17:01:34.326" v="1042" actId="1076"/>
        <pc:sldMkLst>
          <pc:docMk/>
          <pc:sldMk cId="491466395" sldId="293"/>
        </pc:sldMkLst>
        <pc:grpChg chg="del">
          <ac:chgData name="André Buarque" userId="b3693939048b7a5b" providerId="LiveId" clId="{A0A79E8E-C1CD-4815-A852-67FDE2594F40}" dt="2024-03-12T16:58:12.060" v="1033" actId="478"/>
          <ac:grpSpMkLst>
            <pc:docMk/>
            <pc:sldMk cId="491466395" sldId="293"/>
            <ac:grpSpMk id="107" creationId="{49277838-ADE7-C842-C912-09FB0CB83427}"/>
          </ac:grpSpMkLst>
        </pc:grpChg>
        <pc:picChg chg="mod">
          <ac:chgData name="André Buarque" userId="b3693939048b7a5b" providerId="LiveId" clId="{A0A79E8E-C1CD-4815-A852-67FDE2594F40}" dt="2024-03-12T17:01:34.326" v="1042" actId="1076"/>
          <ac:picMkLst>
            <pc:docMk/>
            <pc:sldMk cId="491466395" sldId="293"/>
            <ac:picMk id="29" creationId="{6741DA21-8C90-11BE-93F2-9AB430A7E289}"/>
          </ac:picMkLst>
        </pc:picChg>
      </pc:sldChg>
      <pc:sldChg chg="del">
        <pc:chgData name="André Buarque" userId="b3693939048b7a5b" providerId="LiveId" clId="{A0A79E8E-C1CD-4815-A852-67FDE2594F40}" dt="2024-03-12T16:32:35.478" v="368" actId="47"/>
        <pc:sldMkLst>
          <pc:docMk/>
          <pc:sldMk cId="3673133665" sldId="299"/>
        </pc:sldMkLst>
      </pc:sldChg>
    </pc:docChg>
  </pc:docChgLst>
  <pc:docChgLst>
    <pc:chgData name="André Buarque" userId="b3693939048b7a5b" providerId="LiveId" clId="{BCA90B94-4009-4D82-A924-66F35B3290E0}"/>
    <pc:docChg chg="undo custSel addSld delSld modSld">
      <pc:chgData name="André Buarque" userId="b3693939048b7a5b" providerId="LiveId" clId="{BCA90B94-4009-4D82-A924-66F35B3290E0}" dt="2024-04-24T09:45:23.342" v="1377" actId="1036"/>
      <pc:docMkLst>
        <pc:docMk/>
      </pc:docMkLst>
      <pc:sldChg chg="modSp mod">
        <pc:chgData name="André Buarque" userId="b3693939048b7a5b" providerId="LiveId" clId="{BCA90B94-4009-4D82-A924-66F35B3290E0}" dt="2024-04-09T23:22:45.722" v="688" actId="123"/>
        <pc:sldMkLst>
          <pc:docMk/>
          <pc:sldMk cId="1161434917" sldId="257"/>
        </pc:sldMkLst>
        <pc:spChg chg="mod">
          <ac:chgData name="André Buarque" userId="b3693939048b7a5b" providerId="LiveId" clId="{BCA90B94-4009-4D82-A924-66F35B3290E0}" dt="2024-04-09T23:22:45.722" v="688" actId="123"/>
          <ac:spMkLst>
            <pc:docMk/>
            <pc:sldMk cId="1161434917" sldId="257"/>
            <ac:spMk id="15" creationId="{91E8A585-51CE-0D3B-BF3C-AA77B264BF39}"/>
          </ac:spMkLst>
        </pc:spChg>
        <pc:graphicFrameChg chg="mod modGraphic">
          <ac:chgData name="André Buarque" userId="b3693939048b7a5b" providerId="LiveId" clId="{BCA90B94-4009-4D82-A924-66F35B3290E0}" dt="2024-04-09T23:22:23.024" v="687" actId="14100"/>
          <ac:graphicFrameMkLst>
            <pc:docMk/>
            <pc:sldMk cId="1161434917" sldId="257"/>
            <ac:graphicFrameMk id="10" creationId="{4ED42B2B-542B-AC56-4BFE-B727C3E39F88}"/>
          </ac:graphicFrameMkLst>
        </pc:graphicFrameChg>
      </pc:sldChg>
      <pc:sldChg chg="modSp mod">
        <pc:chgData name="André Buarque" userId="b3693939048b7a5b" providerId="LiveId" clId="{BCA90B94-4009-4D82-A924-66F35B3290E0}" dt="2024-04-09T23:24:13.404" v="691" actId="123"/>
        <pc:sldMkLst>
          <pc:docMk/>
          <pc:sldMk cId="1561301944" sldId="258"/>
        </pc:sldMkLst>
        <pc:spChg chg="mod">
          <ac:chgData name="André Buarque" userId="b3693939048b7a5b" providerId="LiveId" clId="{BCA90B94-4009-4D82-A924-66F35B3290E0}" dt="2024-04-09T23:24:13.404" v="691" actId="123"/>
          <ac:spMkLst>
            <pc:docMk/>
            <pc:sldMk cId="1561301944" sldId="258"/>
            <ac:spMk id="3" creationId="{6684177A-F12A-4A8D-2649-88D06971BFED}"/>
          </ac:spMkLst>
        </pc:spChg>
        <pc:graphicFrameChg chg="mod modGraphic">
          <ac:chgData name="André Buarque" userId="b3693939048b7a5b" providerId="LiveId" clId="{BCA90B94-4009-4D82-A924-66F35B3290E0}" dt="2024-04-09T23:24:00.282" v="690" actId="14100"/>
          <ac:graphicFrameMkLst>
            <pc:docMk/>
            <pc:sldMk cId="1561301944" sldId="258"/>
            <ac:graphicFrameMk id="13" creationId="{570A7BB8-8B8B-7FE7-E9B7-4F9BB86CF7F4}"/>
          </ac:graphicFrameMkLst>
        </pc:graphicFrameChg>
      </pc:sldChg>
      <pc:sldChg chg="delSp modSp mod delAnim modNotesTx">
        <pc:chgData name="André Buarque" userId="b3693939048b7a5b" providerId="LiveId" clId="{BCA90B94-4009-4D82-A924-66F35B3290E0}" dt="2024-04-09T23:33:23.187" v="775" actId="1036"/>
        <pc:sldMkLst>
          <pc:docMk/>
          <pc:sldMk cId="1099740251" sldId="259"/>
        </pc:sldMkLst>
        <pc:spChg chg="del">
          <ac:chgData name="André Buarque" userId="b3693939048b7a5b" providerId="LiveId" clId="{BCA90B94-4009-4D82-A924-66F35B3290E0}" dt="2024-04-09T23:33:19.079" v="760" actId="478"/>
          <ac:spMkLst>
            <pc:docMk/>
            <pc:sldMk cId="1099740251" sldId="259"/>
            <ac:spMk id="3" creationId="{D27CB805-BD1A-8914-FA5E-6FE312501C75}"/>
          </ac:spMkLst>
        </pc:spChg>
        <pc:spChg chg="mod">
          <ac:chgData name="André Buarque" userId="b3693939048b7a5b" providerId="LiveId" clId="{BCA90B94-4009-4D82-A924-66F35B3290E0}" dt="2024-04-09T23:33:23.187" v="775" actId="1036"/>
          <ac:spMkLst>
            <pc:docMk/>
            <pc:sldMk cId="1099740251" sldId="259"/>
            <ac:spMk id="6" creationId="{079D2665-4198-9C7E-9084-D9B4FF01E8AB}"/>
          </ac:spMkLst>
        </pc:spChg>
      </pc:sldChg>
      <pc:sldChg chg="modSp mod modNotesTx">
        <pc:chgData name="André Buarque" userId="b3693939048b7a5b" providerId="LiveId" clId="{BCA90B94-4009-4D82-A924-66F35B3290E0}" dt="2024-04-09T23:36:59.096" v="844" actId="20577"/>
        <pc:sldMkLst>
          <pc:docMk/>
          <pc:sldMk cId="0" sldId="267"/>
        </pc:sldMkLst>
        <pc:graphicFrameChg chg="modGraphic">
          <ac:chgData name="André Buarque" userId="b3693939048b7a5b" providerId="LiveId" clId="{BCA90B94-4009-4D82-A924-66F35B3290E0}" dt="2024-04-09T23:30:13.419" v="753" actId="20577"/>
          <ac:graphicFrameMkLst>
            <pc:docMk/>
            <pc:sldMk cId="0" sldId="267"/>
            <ac:graphicFrameMk id="3" creationId="{B130E063-DFC2-A5C9-199F-A1806ACBC09D}"/>
          </ac:graphicFrameMkLst>
        </pc:graphicFrameChg>
      </pc:sldChg>
      <pc:sldChg chg="modSp">
        <pc:chgData name="André Buarque" userId="b3693939048b7a5b" providerId="LiveId" clId="{BCA90B94-4009-4D82-A924-66F35B3290E0}" dt="2024-04-15T13:56:05.777" v="942" actId="1076"/>
        <pc:sldMkLst>
          <pc:docMk/>
          <pc:sldMk cId="2250047783" sldId="272"/>
        </pc:sldMkLst>
        <pc:picChg chg="mod">
          <ac:chgData name="André Buarque" userId="b3693939048b7a5b" providerId="LiveId" clId="{BCA90B94-4009-4D82-A924-66F35B3290E0}" dt="2024-04-15T13:56:05.777" v="942" actId="1076"/>
          <ac:picMkLst>
            <pc:docMk/>
            <pc:sldMk cId="2250047783" sldId="272"/>
            <ac:picMk id="13" creationId="{30805A2F-4AC6-4C26-42DB-E657B81A60CE}"/>
          </ac:picMkLst>
        </pc:picChg>
      </pc:sldChg>
      <pc:sldChg chg="modSp mod">
        <pc:chgData name="André Buarque" userId="b3693939048b7a5b" providerId="LiveId" clId="{BCA90B94-4009-4D82-A924-66F35B3290E0}" dt="2024-04-09T23:03:46.749" v="293" actId="113"/>
        <pc:sldMkLst>
          <pc:docMk/>
          <pc:sldMk cId="1309121418" sldId="274"/>
        </pc:sldMkLst>
        <pc:spChg chg="mod">
          <ac:chgData name="André Buarque" userId="b3693939048b7a5b" providerId="LiveId" clId="{BCA90B94-4009-4D82-A924-66F35B3290E0}" dt="2024-04-09T23:03:46.749" v="293" actId="113"/>
          <ac:spMkLst>
            <pc:docMk/>
            <pc:sldMk cId="1309121418" sldId="274"/>
            <ac:spMk id="2" creationId="{C0E94904-D136-E00C-27C2-FE98C6238879}"/>
          </ac:spMkLst>
        </pc:spChg>
      </pc:sldChg>
      <pc:sldChg chg="modSp mod">
        <pc:chgData name="André Buarque" userId="b3693939048b7a5b" providerId="LiveId" clId="{BCA90B94-4009-4D82-A924-66F35B3290E0}" dt="2024-04-15T13:58:52.813" v="957" actId="1036"/>
        <pc:sldMkLst>
          <pc:docMk/>
          <pc:sldMk cId="231382595" sldId="276"/>
        </pc:sldMkLst>
        <pc:spChg chg="mod">
          <ac:chgData name="André Buarque" userId="b3693939048b7a5b" providerId="LiveId" clId="{BCA90B94-4009-4D82-A924-66F35B3290E0}" dt="2024-04-09T23:18:40.510" v="618" actId="1076"/>
          <ac:spMkLst>
            <pc:docMk/>
            <pc:sldMk cId="231382595" sldId="276"/>
            <ac:spMk id="4" creationId="{BB309504-C092-F612-8873-52D95AFCBF62}"/>
          </ac:spMkLst>
        </pc:spChg>
        <pc:spChg chg="mod">
          <ac:chgData name="André Buarque" userId="b3693939048b7a5b" providerId="LiveId" clId="{BCA90B94-4009-4D82-A924-66F35B3290E0}" dt="2024-04-15T13:58:52.813" v="957" actId="1036"/>
          <ac:spMkLst>
            <pc:docMk/>
            <pc:sldMk cId="231382595" sldId="276"/>
            <ac:spMk id="5" creationId="{C92F5E56-8EA2-60F1-0214-3973DABDFF0E}"/>
          </ac:spMkLst>
        </pc:spChg>
      </pc:sldChg>
      <pc:sldChg chg="modSp mod">
        <pc:chgData name="André Buarque" userId="b3693939048b7a5b" providerId="LiveId" clId="{BCA90B94-4009-4D82-A924-66F35B3290E0}" dt="2024-04-21T16:47:27.077" v="1112" actId="20577"/>
        <pc:sldMkLst>
          <pc:docMk/>
          <pc:sldMk cId="325472490" sldId="279"/>
        </pc:sldMkLst>
        <pc:spChg chg="mod">
          <ac:chgData name="André Buarque" userId="b3693939048b7a5b" providerId="LiveId" clId="{BCA90B94-4009-4D82-A924-66F35B3290E0}" dt="2024-04-21T16:46:32.044" v="1017" actId="20577"/>
          <ac:spMkLst>
            <pc:docMk/>
            <pc:sldMk cId="325472490" sldId="279"/>
            <ac:spMk id="11" creationId="{84EE0D31-7A7C-6D46-1A35-591B2E9858FE}"/>
          </ac:spMkLst>
        </pc:spChg>
        <pc:spChg chg="mod">
          <ac:chgData name="André Buarque" userId="b3693939048b7a5b" providerId="LiveId" clId="{BCA90B94-4009-4D82-A924-66F35B3290E0}" dt="2024-04-21T16:47:27.077" v="1112" actId="20577"/>
          <ac:spMkLst>
            <pc:docMk/>
            <pc:sldMk cId="325472490" sldId="279"/>
            <ac:spMk id="14" creationId="{5058A32D-75E7-B3FC-7218-827DCDC7B899}"/>
          </ac:spMkLst>
        </pc:spChg>
        <pc:spChg chg="mod">
          <ac:chgData name="André Buarque" userId="b3693939048b7a5b" providerId="LiveId" clId="{BCA90B94-4009-4D82-A924-66F35B3290E0}" dt="2024-04-21T16:47:00.375" v="1060" actId="20577"/>
          <ac:spMkLst>
            <pc:docMk/>
            <pc:sldMk cId="325472490" sldId="279"/>
            <ac:spMk id="16" creationId="{0076F3D3-048C-A584-8AF5-EA765598AF0B}"/>
          </ac:spMkLst>
        </pc:spChg>
      </pc:sldChg>
      <pc:sldChg chg="modSp mod">
        <pc:chgData name="André Buarque" userId="b3693939048b7a5b" providerId="LiveId" clId="{BCA90B94-4009-4D82-A924-66F35B3290E0}" dt="2024-04-21T16:50:04.334" v="1168" actId="20577"/>
        <pc:sldMkLst>
          <pc:docMk/>
          <pc:sldMk cId="1161014032" sldId="280"/>
        </pc:sldMkLst>
        <pc:spChg chg="mod">
          <ac:chgData name="André Buarque" userId="b3693939048b7a5b" providerId="LiveId" clId="{BCA90B94-4009-4D82-A924-66F35B3290E0}" dt="2024-04-21T16:48:27.044" v="1134" actId="20577"/>
          <ac:spMkLst>
            <pc:docMk/>
            <pc:sldMk cId="1161014032" sldId="280"/>
            <ac:spMk id="9" creationId="{42E1854F-B830-24D9-00AF-15406C04BA7E}"/>
          </ac:spMkLst>
        </pc:spChg>
        <pc:spChg chg="mod">
          <ac:chgData name="André Buarque" userId="b3693939048b7a5b" providerId="LiveId" clId="{BCA90B94-4009-4D82-A924-66F35B3290E0}" dt="2024-04-21T16:50:04.334" v="1168" actId="20577"/>
          <ac:spMkLst>
            <pc:docMk/>
            <pc:sldMk cId="1161014032" sldId="280"/>
            <ac:spMk id="16" creationId="{342D3A02-EF7C-633A-6B49-831E78A35C98}"/>
          </ac:spMkLst>
        </pc:spChg>
      </pc:sldChg>
      <pc:sldChg chg="modSp mod modNotesTx">
        <pc:chgData name="André Buarque" userId="b3693939048b7a5b" providerId="LiveId" clId="{BCA90B94-4009-4D82-A924-66F35B3290E0}" dt="2024-04-15T13:53:52.661" v="939" actId="207"/>
        <pc:sldMkLst>
          <pc:docMk/>
          <pc:sldMk cId="118201359" sldId="284"/>
        </pc:sldMkLst>
        <pc:spChg chg="mod">
          <ac:chgData name="André Buarque" userId="b3693939048b7a5b" providerId="LiveId" clId="{BCA90B94-4009-4D82-A924-66F35B3290E0}" dt="2024-04-15T13:49:53.023" v="935" actId="20577"/>
          <ac:spMkLst>
            <pc:docMk/>
            <pc:sldMk cId="118201359" sldId="284"/>
            <ac:spMk id="4" creationId="{240C1190-7B15-98AB-FD72-EDD92260EDF8}"/>
          </ac:spMkLst>
        </pc:spChg>
        <pc:spChg chg="mod">
          <ac:chgData name="André Buarque" userId="b3693939048b7a5b" providerId="LiveId" clId="{BCA90B94-4009-4D82-A924-66F35B3290E0}" dt="2024-04-15T13:46:34.754" v="878" actId="207"/>
          <ac:spMkLst>
            <pc:docMk/>
            <pc:sldMk cId="118201359" sldId="284"/>
            <ac:spMk id="7" creationId="{2DB95873-EA95-8833-F1D0-421455AD4C60}"/>
          </ac:spMkLst>
        </pc:spChg>
        <pc:spChg chg="mod">
          <ac:chgData name="André Buarque" userId="b3693939048b7a5b" providerId="LiveId" clId="{BCA90B94-4009-4D82-A924-66F35B3290E0}" dt="2024-04-15T13:46:39.598" v="879" actId="207"/>
          <ac:spMkLst>
            <pc:docMk/>
            <pc:sldMk cId="118201359" sldId="284"/>
            <ac:spMk id="8" creationId="{2AE7B6B0-022A-7978-87A7-4E8DFDF4374F}"/>
          </ac:spMkLst>
        </pc:spChg>
        <pc:spChg chg="mod">
          <ac:chgData name="André Buarque" userId="b3693939048b7a5b" providerId="LiveId" clId="{BCA90B94-4009-4D82-A924-66F35B3290E0}" dt="2024-04-15T13:53:52.661" v="939" actId="207"/>
          <ac:spMkLst>
            <pc:docMk/>
            <pc:sldMk cId="118201359" sldId="284"/>
            <ac:spMk id="10" creationId="{A83B17D9-E0A0-6E7D-6C02-09BC8F82A225}"/>
          </ac:spMkLst>
        </pc:spChg>
        <pc:spChg chg="mod">
          <ac:chgData name="André Buarque" userId="b3693939048b7a5b" providerId="LiveId" clId="{BCA90B94-4009-4D82-A924-66F35B3290E0}" dt="2024-04-15T13:46:30.052" v="877" actId="207"/>
          <ac:spMkLst>
            <pc:docMk/>
            <pc:sldMk cId="118201359" sldId="284"/>
            <ac:spMk id="11" creationId="{49E62496-43E5-D6E2-CF62-AFE7D93281E5}"/>
          </ac:spMkLst>
        </pc:spChg>
      </pc:sldChg>
      <pc:sldChg chg="addSp modSp add del mod">
        <pc:chgData name="André Buarque" userId="b3693939048b7a5b" providerId="LiveId" clId="{BCA90B94-4009-4D82-A924-66F35B3290E0}" dt="2024-04-15T14:09:42.410" v="970" actId="1076"/>
        <pc:sldMkLst>
          <pc:docMk/>
          <pc:sldMk cId="3062946084" sldId="292"/>
        </pc:sldMkLst>
        <pc:picChg chg="add mod">
          <ac:chgData name="André Buarque" userId="b3693939048b7a5b" providerId="LiveId" clId="{BCA90B94-4009-4D82-A924-66F35B3290E0}" dt="2024-04-15T14:09:42.410" v="970" actId="1076"/>
          <ac:picMkLst>
            <pc:docMk/>
            <pc:sldMk cId="3062946084" sldId="292"/>
            <ac:picMk id="2" creationId="{4488E1CE-4A29-8A18-E18A-DC405BEDE89D}"/>
          </ac:picMkLst>
        </pc:picChg>
        <pc:picChg chg="mod">
          <ac:chgData name="André Buarque" userId="b3693939048b7a5b" providerId="LiveId" clId="{BCA90B94-4009-4D82-A924-66F35B3290E0}" dt="2024-04-15T14:09:34.410" v="969" actId="1076"/>
          <ac:picMkLst>
            <pc:docMk/>
            <pc:sldMk cId="3062946084" sldId="292"/>
            <ac:picMk id="5" creationId="{61D381CD-EBE2-A0D9-D31E-409FE68BCA96}"/>
          </ac:picMkLst>
        </pc:picChg>
      </pc:sldChg>
      <pc:sldChg chg="addSp modSp mod modAnim modNotesTx">
        <pc:chgData name="André Buarque" userId="b3693939048b7a5b" providerId="LiveId" clId="{BCA90B94-4009-4D82-A924-66F35B3290E0}" dt="2024-04-15T13:39:33.877" v="873"/>
        <pc:sldMkLst>
          <pc:docMk/>
          <pc:sldMk cId="491466395" sldId="293"/>
        </pc:sldMkLst>
        <pc:spChg chg="add mod">
          <ac:chgData name="André Buarque" userId="b3693939048b7a5b" providerId="LiveId" clId="{BCA90B94-4009-4D82-A924-66F35B3290E0}" dt="2024-04-09T22:56:35.210" v="288" actId="1036"/>
          <ac:spMkLst>
            <pc:docMk/>
            <pc:sldMk cId="491466395" sldId="293"/>
            <ac:spMk id="7" creationId="{D7A69898-65FF-8BFF-A7E9-B863089DC062}"/>
          </ac:spMkLst>
        </pc:spChg>
        <pc:spChg chg="add mod">
          <ac:chgData name="André Buarque" userId="b3693939048b7a5b" providerId="LiveId" clId="{BCA90B94-4009-4D82-A924-66F35B3290E0}" dt="2024-04-15T13:38:53.895" v="871" actId="207"/>
          <ac:spMkLst>
            <pc:docMk/>
            <pc:sldMk cId="491466395" sldId="293"/>
            <ac:spMk id="9" creationId="{5C650D1E-8862-B359-2879-869074355746}"/>
          </ac:spMkLst>
        </pc:spChg>
        <pc:picChg chg="mod">
          <ac:chgData name="André Buarque" userId="b3693939048b7a5b" providerId="LiveId" clId="{BCA90B94-4009-4D82-A924-66F35B3290E0}" dt="2024-04-09T22:55:59.915" v="273" actId="1076"/>
          <ac:picMkLst>
            <pc:docMk/>
            <pc:sldMk cId="491466395" sldId="293"/>
            <ac:picMk id="29" creationId="{6741DA21-8C90-11BE-93F2-9AB430A7E289}"/>
          </ac:picMkLst>
        </pc:picChg>
      </pc:sldChg>
      <pc:sldChg chg="modSp mod">
        <pc:chgData name="André Buarque" userId="b3693939048b7a5b" providerId="LiveId" clId="{BCA90B94-4009-4D82-A924-66F35B3290E0}" dt="2024-04-24T09:45:23.342" v="1377" actId="1036"/>
        <pc:sldMkLst>
          <pc:docMk/>
          <pc:sldMk cId="1557792978" sldId="295"/>
        </pc:sldMkLst>
        <pc:spChg chg="mod">
          <ac:chgData name="André Buarque" userId="b3693939048b7a5b" providerId="LiveId" clId="{BCA90B94-4009-4D82-A924-66F35B3290E0}" dt="2024-04-24T09:43:47.983" v="1329" actId="1076"/>
          <ac:spMkLst>
            <pc:docMk/>
            <pc:sldMk cId="1557792978" sldId="295"/>
            <ac:spMk id="9" creationId="{B4FA0B5F-F169-2590-0C6D-43BB898FB896}"/>
          </ac:spMkLst>
        </pc:spChg>
        <pc:spChg chg="mod">
          <ac:chgData name="André Buarque" userId="b3693939048b7a5b" providerId="LiveId" clId="{BCA90B94-4009-4D82-A924-66F35B3290E0}" dt="2024-04-24T09:43:28.329" v="1313" actId="1035"/>
          <ac:spMkLst>
            <pc:docMk/>
            <pc:sldMk cId="1557792978" sldId="295"/>
            <ac:spMk id="10" creationId="{8B3E3283-1F94-8B03-2654-8AADD43AE487}"/>
          </ac:spMkLst>
        </pc:spChg>
        <pc:spChg chg="mod">
          <ac:chgData name="André Buarque" userId="b3693939048b7a5b" providerId="LiveId" clId="{BCA90B94-4009-4D82-A924-66F35B3290E0}" dt="2024-04-24T09:44:10.078" v="1332" actId="20577"/>
          <ac:spMkLst>
            <pc:docMk/>
            <pc:sldMk cId="1557792978" sldId="295"/>
            <ac:spMk id="11" creationId="{82018004-C6F6-2402-BE5A-DC068446C6ED}"/>
          </ac:spMkLst>
        </pc:spChg>
        <pc:spChg chg="mod">
          <ac:chgData name="André Buarque" userId="b3693939048b7a5b" providerId="LiveId" clId="{BCA90B94-4009-4D82-A924-66F35B3290E0}" dt="2024-04-24T09:43:47.983" v="1329" actId="1076"/>
          <ac:spMkLst>
            <pc:docMk/>
            <pc:sldMk cId="1557792978" sldId="295"/>
            <ac:spMk id="12" creationId="{7321AF94-AFF1-8062-6855-E3A38C6C58F9}"/>
          </ac:spMkLst>
        </pc:spChg>
        <pc:spChg chg="mod">
          <ac:chgData name="André Buarque" userId="b3693939048b7a5b" providerId="LiveId" clId="{BCA90B94-4009-4D82-A924-66F35B3290E0}" dt="2024-04-24T09:43:28.329" v="1313" actId="1035"/>
          <ac:spMkLst>
            <pc:docMk/>
            <pc:sldMk cId="1557792978" sldId="295"/>
            <ac:spMk id="13" creationId="{3C28307A-EC68-AEE5-2878-C860E5296939}"/>
          </ac:spMkLst>
        </pc:spChg>
        <pc:spChg chg="mod">
          <ac:chgData name="André Buarque" userId="b3693939048b7a5b" providerId="LiveId" clId="{BCA90B94-4009-4D82-A924-66F35B3290E0}" dt="2024-04-24T09:45:23.342" v="1377" actId="1036"/>
          <ac:spMkLst>
            <pc:docMk/>
            <pc:sldMk cId="1557792978" sldId="295"/>
            <ac:spMk id="14" creationId="{4A938A6E-0946-165E-F26A-24D2602691D9}"/>
          </ac:spMkLst>
        </pc:spChg>
        <pc:grpChg chg="mod">
          <ac:chgData name="André Buarque" userId="b3693939048b7a5b" providerId="LiveId" clId="{BCA90B94-4009-4D82-A924-66F35B3290E0}" dt="2024-04-24T09:43:47.983" v="1329" actId="1076"/>
          <ac:grpSpMkLst>
            <pc:docMk/>
            <pc:sldMk cId="1557792978" sldId="295"/>
            <ac:grpSpMk id="4" creationId="{FA4FBDD8-1367-0E2A-4238-47F7A8AD40A1}"/>
          </ac:grpSpMkLst>
        </pc:grpChg>
        <pc:grpChg chg="mod">
          <ac:chgData name="André Buarque" userId="b3693939048b7a5b" providerId="LiveId" clId="{BCA90B94-4009-4D82-A924-66F35B3290E0}" dt="2024-04-24T09:43:28.329" v="1313" actId="1035"/>
          <ac:grpSpMkLst>
            <pc:docMk/>
            <pc:sldMk cId="1557792978" sldId="295"/>
            <ac:grpSpMk id="6" creationId="{D9BC2020-7711-AE22-F441-8E38204F07F5}"/>
          </ac:grpSpMkLst>
        </pc:grpChg>
        <pc:grpChg chg="mod">
          <ac:chgData name="André Buarque" userId="b3693939048b7a5b" providerId="LiveId" clId="{BCA90B94-4009-4D82-A924-66F35B3290E0}" dt="2024-04-24T09:43:58.796" v="1330" actId="1076"/>
          <ac:grpSpMkLst>
            <pc:docMk/>
            <pc:sldMk cId="1557792978" sldId="295"/>
            <ac:grpSpMk id="8" creationId="{C9971897-BCBB-CBA3-DCBF-B3C7C74FA2BC}"/>
          </ac:grpSpMkLst>
        </pc:grpChg>
        <pc:picChg chg="mod">
          <ac:chgData name="André Buarque" userId="b3693939048b7a5b" providerId="LiveId" clId="{BCA90B94-4009-4D82-A924-66F35B3290E0}" dt="2024-04-24T09:43:47.983" v="1329" actId="1076"/>
          <ac:picMkLst>
            <pc:docMk/>
            <pc:sldMk cId="1557792978" sldId="295"/>
            <ac:picMk id="1026" creationId="{BB48EFC2-5640-9C94-6EFC-3E233F2AAC0A}"/>
          </ac:picMkLst>
        </pc:picChg>
        <pc:picChg chg="mod">
          <ac:chgData name="André Buarque" userId="b3693939048b7a5b" providerId="LiveId" clId="{BCA90B94-4009-4D82-A924-66F35B3290E0}" dt="2024-04-24T09:43:28.329" v="1313" actId="1035"/>
          <ac:picMkLst>
            <pc:docMk/>
            <pc:sldMk cId="1557792978" sldId="295"/>
            <ac:picMk id="1029" creationId="{0DAFAD93-A236-2C86-71B1-82E4A113B04A}"/>
          </ac:picMkLst>
        </pc:picChg>
        <pc:picChg chg="mod">
          <ac:chgData name="André Buarque" userId="b3693939048b7a5b" providerId="LiveId" clId="{BCA90B94-4009-4D82-A924-66F35B3290E0}" dt="2024-04-24T09:43:58.796" v="1330" actId="1076"/>
          <ac:picMkLst>
            <pc:docMk/>
            <pc:sldMk cId="1557792978" sldId="295"/>
            <ac:picMk id="1032" creationId="{AD51E63B-5861-AEDB-E226-704F2CA912A9}"/>
          </ac:picMkLst>
        </pc:picChg>
      </pc:sldChg>
      <pc:sldChg chg="delSp new del mod">
        <pc:chgData name="André Buarque" userId="b3693939048b7a5b" providerId="LiveId" clId="{BCA90B94-4009-4D82-A924-66F35B3290E0}" dt="2024-04-15T14:06:10.033" v="963" actId="47"/>
        <pc:sldMkLst>
          <pc:docMk/>
          <pc:sldMk cId="786060131" sldId="299"/>
        </pc:sldMkLst>
        <pc:spChg chg="del">
          <ac:chgData name="André Buarque" userId="b3693939048b7a5b" providerId="LiveId" clId="{BCA90B94-4009-4D82-A924-66F35B3290E0}" dt="2024-04-15T14:05:54.799" v="959" actId="478"/>
          <ac:spMkLst>
            <pc:docMk/>
            <pc:sldMk cId="786060131" sldId="299"/>
            <ac:spMk id="2" creationId="{38C49A6B-AA13-622A-4069-D327ABD8DBF8}"/>
          </ac:spMkLst>
        </pc:spChg>
        <pc:spChg chg="del">
          <ac:chgData name="André Buarque" userId="b3693939048b7a5b" providerId="LiveId" clId="{BCA90B94-4009-4D82-A924-66F35B3290E0}" dt="2024-04-15T14:05:57.393" v="960" actId="478"/>
          <ac:spMkLst>
            <pc:docMk/>
            <pc:sldMk cId="786060131" sldId="299"/>
            <ac:spMk id="3" creationId="{711F17FD-6C17-4845-61BA-F89E20F07FF8}"/>
          </ac:spMkLst>
        </pc:spChg>
      </pc:sldChg>
      <pc:sldChg chg="add del">
        <pc:chgData name="André Buarque" userId="b3693939048b7a5b" providerId="LiveId" clId="{BCA90B94-4009-4D82-A924-66F35B3290E0}" dt="2024-04-15T14:09:54.471" v="972" actId="47"/>
        <pc:sldMkLst>
          <pc:docMk/>
          <pc:sldMk cId="863030527" sldId="413"/>
        </pc:sldMkLst>
      </pc:sldChg>
      <pc:sldChg chg="delSp new del mod">
        <pc:chgData name="André Buarque" userId="b3693939048b7a5b" providerId="LiveId" clId="{BCA90B94-4009-4D82-A924-66F35B3290E0}" dt="2024-04-15T14:09:50.394" v="971" actId="47"/>
        <pc:sldMkLst>
          <pc:docMk/>
          <pc:sldMk cId="1751345038" sldId="414"/>
        </pc:sldMkLst>
        <pc:spChg chg="del">
          <ac:chgData name="André Buarque" userId="b3693939048b7a5b" providerId="LiveId" clId="{BCA90B94-4009-4D82-A924-66F35B3290E0}" dt="2024-04-15T14:09:12.271" v="965" actId="478"/>
          <ac:spMkLst>
            <pc:docMk/>
            <pc:sldMk cId="1751345038" sldId="414"/>
            <ac:spMk id="2" creationId="{BDC8A488-9824-899F-4D60-7BED18CAA2CF}"/>
          </ac:spMkLst>
        </pc:spChg>
        <pc:spChg chg="del">
          <ac:chgData name="André Buarque" userId="b3693939048b7a5b" providerId="LiveId" clId="{BCA90B94-4009-4D82-A924-66F35B3290E0}" dt="2024-04-15T14:09:16.521" v="966" actId="478"/>
          <ac:spMkLst>
            <pc:docMk/>
            <pc:sldMk cId="1751345038" sldId="414"/>
            <ac:spMk id="3" creationId="{C621205B-5FD9-060C-E422-3E67AB65368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D8D7A0-3C85-44CB-9C0D-50F13762F65C}" type="datetimeFigureOut">
              <a:rPr lang="pt-BR" smtClean="0"/>
              <a:t>23/08/2024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E7D10D-D9B3-4450-A071-A5EB1D287B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22599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estiloadoracao.com/quem-foi-o-rei-salomao/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estiloadoracao.com/quem-foi-o-rei-salomao/" TargetMode="External"/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estiloadoracao.com/quem-foi-o-rei-salomao/" TargetMode="External"/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adeestudo.org/category/biblical-themes/the-work-of-God" TargetMode="External"/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0" name="Google Shape;7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04/08 – aula inaugural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11/08 – Dia </a:t>
            </a:r>
            <a:r>
              <a:rPr lang="pt-BR"/>
              <a:t>das mães</a:t>
            </a:r>
            <a:endParaRPr lang="pt-BR" dirty="0"/>
          </a:p>
        </p:txBody>
      </p:sp>
      <p:sp>
        <p:nvSpPr>
          <p:cNvPr id="132" name="Google Shape;13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b="1" dirty="0">
                <a:solidFill>
                  <a:srgbClr val="C00000"/>
                </a:solidFill>
              </a:rPr>
              <a:t>J. </a:t>
            </a:r>
            <a:r>
              <a:rPr lang="pt-BR" b="1" dirty="0" err="1">
                <a:solidFill>
                  <a:srgbClr val="C00000"/>
                </a:solidFill>
              </a:rPr>
              <a:t>MacAhthur</a:t>
            </a:r>
            <a:r>
              <a:rPr lang="pt-BR" b="1" dirty="0">
                <a:solidFill>
                  <a:srgbClr val="C00000"/>
                </a:solidFill>
              </a:rPr>
              <a:t> – EUA. </a:t>
            </a:r>
            <a:r>
              <a:rPr lang="pt-BR" b="0" dirty="0">
                <a:solidFill>
                  <a:srgbClr val="C00000"/>
                </a:solidFill>
              </a:rPr>
              <a:t>Um dos mais influentes líderes cristão da atualidade.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b="1" dirty="0">
                <a:solidFill>
                  <a:srgbClr val="C00000"/>
                </a:solidFill>
              </a:rPr>
              <a:t>Charles H. Dodd – País de Gales. </a:t>
            </a:r>
            <a:r>
              <a:rPr lang="pt-BR" b="0" dirty="0">
                <a:solidFill>
                  <a:srgbClr val="C00000"/>
                </a:solidFill>
              </a:rPr>
              <a:t>Estabelece o ensino das parábolas do Reino como </a:t>
            </a:r>
            <a:r>
              <a:rPr lang="pt-BR" b="1" dirty="0">
                <a:solidFill>
                  <a:srgbClr val="C00000"/>
                </a:solidFill>
              </a:rPr>
              <a:t>um evento presente </a:t>
            </a:r>
            <a:r>
              <a:rPr lang="pt-BR" b="0" dirty="0">
                <a:solidFill>
                  <a:srgbClr val="C00000"/>
                </a:solidFill>
              </a:rPr>
              <a:t>e não como um reinado escatológico</a:t>
            </a:r>
            <a:r>
              <a:rPr lang="pt-BR" b="1" dirty="0">
                <a:solidFill>
                  <a:srgbClr val="C00000"/>
                </a:solidFill>
              </a:rPr>
              <a:t>.</a:t>
            </a:r>
          </a:p>
          <a:p>
            <a:pPr algn="l"/>
            <a:r>
              <a:rPr lang="pt-BR" b="1" dirty="0">
                <a:solidFill>
                  <a:srgbClr val="C00000"/>
                </a:solidFill>
              </a:rPr>
              <a:t>Craig L. </a:t>
            </a:r>
            <a:r>
              <a:rPr lang="pt-BR" b="1" dirty="0" err="1">
                <a:solidFill>
                  <a:srgbClr val="C00000"/>
                </a:solidFill>
              </a:rPr>
              <a:t>Blomberg</a:t>
            </a:r>
            <a:r>
              <a:rPr lang="pt-BR" b="1" dirty="0">
                <a:solidFill>
                  <a:srgbClr val="C00000"/>
                </a:solidFill>
              </a:rPr>
              <a:t> – EUA. </a:t>
            </a:r>
            <a:r>
              <a:rPr lang="pt-BR" b="0" dirty="0">
                <a:solidFill>
                  <a:srgbClr val="C00000"/>
                </a:solidFill>
              </a:rPr>
              <a:t>Defender o método alegórico de interpretação; sua posição é minoritária. </a:t>
            </a:r>
          </a:p>
          <a:p>
            <a:pPr algn="ctr"/>
            <a:endParaRPr lang="pt-BR" b="0" dirty="0">
              <a:solidFill>
                <a:srgbClr val="C00000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b="1" dirty="0">
              <a:solidFill>
                <a:srgbClr val="C00000"/>
              </a:solidFill>
            </a:endParaRP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E7D10D-D9B3-4450-A071-A5EB1D287B06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23581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b="1" dirty="0" err="1">
                <a:solidFill>
                  <a:srgbClr val="C00000"/>
                </a:solidFill>
              </a:rPr>
              <a:t>Klyne</a:t>
            </a:r>
            <a:r>
              <a:rPr lang="pt-BR" b="1" dirty="0">
                <a:solidFill>
                  <a:srgbClr val="C00000"/>
                </a:solidFill>
              </a:rPr>
              <a:t> </a:t>
            </a:r>
            <a:r>
              <a:rPr lang="pt-BR" b="1" dirty="0" err="1">
                <a:solidFill>
                  <a:srgbClr val="C00000"/>
                </a:solidFill>
              </a:rPr>
              <a:t>Snodgrass</a:t>
            </a:r>
            <a:r>
              <a:rPr lang="pt-BR" b="1" dirty="0">
                <a:solidFill>
                  <a:srgbClr val="C00000"/>
                </a:solidFill>
              </a:rPr>
              <a:t> – EUA</a:t>
            </a:r>
            <a:r>
              <a:rPr lang="pt-BR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. Apresenta a abordagem de diversos </a:t>
            </a:r>
            <a:r>
              <a:rPr lang="pt-BR" b="1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teólogos renomados de épocas diferentes.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b="1" dirty="0">
                <a:solidFill>
                  <a:srgbClr val="C00000"/>
                </a:solidFill>
              </a:rPr>
              <a:t>Kenneth E. </a:t>
            </a:r>
            <a:r>
              <a:rPr lang="pt-BR" b="1" dirty="0" err="1">
                <a:solidFill>
                  <a:srgbClr val="C00000"/>
                </a:solidFill>
              </a:rPr>
              <a:t>Bailey</a:t>
            </a:r>
            <a:r>
              <a:rPr lang="pt-BR" b="1" dirty="0">
                <a:solidFill>
                  <a:srgbClr val="C00000"/>
                </a:solidFill>
              </a:rPr>
              <a:t> – EUA. </a:t>
            </a:r>
            <a:r>
              <a:rPr lang="pt-BR" b="0" dirty="0">
                <a:solidFill>
                  <a:srgbClr val="C00000"/>
                </a:solidFill>
              </a:rPr>
              <a:t>Prof. de Teologia e Linguística, </a:t>
            </a:r>
            <a:r>
              <a:rPr lang="pt-BR" b="1" dirty="0">
                <a:solidFill>
                  <a:srgbClr val="C00000"/>
                </a:solidFill>
              </a:rPr>
              <a:t>ensinou, por 40 anos, no Egito, Líbano, Palestina, Israel e Chipre.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b="1" dirty="0">
              <a:solidFill>
                <a:srgbClr val="C00000"/>
              </a:solidFill>
            </a:endParaRP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E7D10D-D9B3-4450-A071-A5EB1D287B06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73641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b="1" dirty="0">
                <a:solidFill>
                  <a:srgbClr val="C00000"/>
                </a:solidFill>
              </a:rPr>
              <a:t>J. </a:t>
            </a:r>
            <a:r>
              <a:rPr lang="pt-BR" b="1" dirty="0" err="1">
                <a:solidFill>
                  <a:srgbClr val="C00000"/>
                </a:solidFill>
              </a:rPr>
              <a:t>MacAhthur</a:t>
            </a:r>
            <a:r>
              <a:rPr lang="pt-BR" b="1" dirty="0">
                <a:solidFill>
                  <a:srgbClr val="C00000"/>
                </a:solidFill>
              </a:rPr>
              <a:t> – EUA. </a:t>
            </a:r>
            <a:r>
              <a:rPr lang="pt-BR" b="0" dirty="0">
                <a:solidFill>
                  <a:srgbClr val="C00000"/>
                </a:solidFill>
              </a:rPr>
              <a:t>Um dos mais influentes líderes cristão da atualidade.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b="1" dirty="0">
                <a:solidFill>
                  <a:srgbClr val="C00000"/>
                </a:solidFill>
              </a:rPr>
              <a:t>Charles H. Dodd – País de Gales. </a:t>
            </a:r>
            <a:r>
              <a:rPr lang="pt-BR" b="0" dirty="0">
                <a:solidFill>
                  <a:srgbClr val="C00000"/>
                </a:solidFill>
              </a:rPr>
              <a:t>Estabelece o ensino das parábolas do Reino como </a:t>
            </a:r>
            <a:r>
              <a:rPr lang="pt-BR" b="1" dirty="0">
                <a:solidFill>
                  <a:srgbClr val="C00000"/>
                </a:solidFill>
              </a:rPr>
              <a:t>um evento presente </a:t>
            </a:r>
            <a:r>
              <a:rPr lang="pt-BR" b="0" dirty="0">
                <a:solidFill>
                  <a:srgbClr val="C00000"/>
                </a:solidFill>
              </a:rPr>
              <a:t>e não como um reinado escatológico</a:t>
            </a:r>
            <a:r>
              <a:rPr lang="pt-BR" b="1" dirty="0">
                <a:solidFill>
                  <a:srgbClr val="C00000"/>
                </a:solidFill>
              </a:rPr>
              <a:t>.</a:t>
            </a:r>
          </a:p>
          <a:p>
            <a:pPr algn="l"/>
            <a:r>
              <a:rPr lang="pt-BR" b="1" dirty="0">
                <a:solidFill>
                  <a:srgbClr val="C00000"/>
                </a:solidFill>
              </a:rPr>
              <a:t>Craig L. </a:t>
            </a:r>
            <a:r>
              <a:rPr lang="pt-BR" b="1" dirty="0" err="1">
                <a:solidFill>
                  <a:srgbClr val="C00000"/>
                </a:solidFill>
              </a:rPr>
              <a:t>Blomberg</a:t>
            </a:r>
            <a:r>
              <a:rPr lang="pt-BR" b="1" dirty="0">
                <a:solidFill>
                  <a:srgbClr val="C00000"/>
                </a:solidFill>
              </a:rPr>
              <a:t> – EUA. </a:t>
            </a:r>
            <a:r>
              <a:rPr lang="pt-BR" b="0" dirty="0">
                <a:solidFill>
                  <a:srgbClr val="C00000"/>
                </a:solidFill>
              </a:rPr>
              <a:t>Defender o método alegórico de interpretação; sua posição é minoritária. </a:t>
            </a:r>
          </a:p>
          <a:p>
            <a:pPr algn="ctr"/>
            <a:endParaRPr lang="pt-BR" b="0" dirty="0">
              <a:solidFill>
                <a:srgbClr val="C00000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b="1" dirty="0">
              <a:solidFill>
                <a:srgbClr val="C00000"/>
              </a:solidFill>
            </a:endParaRP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E7D10D-D9B3-4450-A071-A5EB1D287B0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23581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b="1" dirty="0" err="1">
                <a:solidFill>
                  <a:srgbClr val="C00000"/>
                </a:solidFill>
              </a:rPr>
              <a:t>Klyne</a:t>
            </a:r>
            <a:r>
              <a:rPr lang="pt-BR" b="1" dirty="0">
                <a:solidFill>
                  <a:srgbClr val="C00000"/>
                </a:solidFill>
              </a:rPr>
              <a:t> </a:t>
            </a:r>
            <a:r>
              <a:rPr lang="pt-BR" b="1" dirty="0" err="1">
                <a:solidFill>
                  <a:srgbClr val="C00000"/>
                </a:solidFill>
              </a:rPr>
              <a:t>Snodgrass</a:t>
            </a:r>
            <a:r>
              <a:rPr lang="pt-BR" b="1" dirty="0">
                <a:solidFill>
                  <a:srgbClr val="C00000"/>
                </a:solidFill>
              </a:rPr>
              <a:t> – EUA</a:t>
            </a:r>
            <a:r>
              <a:rPr lang="pt-BR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. Apresenta a abordagem de diversos </a:t>
            </a:r>
            <a:r>
              <a:rPr lang="pt-BR" b="1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teólogos renomados de épocas diferentes.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b="1" dirty="0">
                <a:solidFill>
                  <a:srgbClr val="C00000"/>
                </a:solidFill>
              </a:rPr>
              <a:t>Kenneth E. </a:t>
            </a:r>
            <a:r>
              <a:rPr lang="pt-BR" b="1" dirty="0" err="1">
                <a:solidFill>
                  <a:srgbClr val="C00000"/>
                </a:solidFill>
              </a:rPr>
              <a:t>Bailey</a:t>
            </a:r>
            <a:r>
              <a:rPr lang="pt-BR" b="1" dirty="0">
                <a:solidFill>
                  <a:srgbClr val="C00000"/>
                </a:solidFill>
              </a:rPr>
              <a:t> – EUA. </a:t>
            </a:r>
            <a:r>
              <a:rPr lang="pt-BR" b="0" dirty="0">
                <a:solidFill>
                  <a:srgbClr val="C00000"/>
                </a:solidFill>
              </a:rPr>
              <a:t>Prof. de Teologia e Linguística, </a:t>
            </a:r>
            <a:r>
              <a:rPr lang="pt-BR" b="1" dirty="0">
                <a:solidFill>
                  <a:srgbClr val="C00000"/>
                </a:solidFill>
              </a:rPr>
              <a:t>ensinou, por 40 anos, no Egito, Líbano, Palestina, Israel e Chipre.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b="1" dirty="0">
              <a:solidFill>
                <a:srgbClr val="C00000"/>
              </a:solidFill>
            </a:endParaRP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E7D10D-D9B3-4450-A071-A5EB1D287B0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73641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Apresentar o </a:t>
            </a:r>
            <a:r>
              <a:rPr lang="pt-BR" b="1" dirty="0"/>
              <a:t>contexto em que Jesus vivia</a:t>
            </a:r>
            <a:r>
              <a:rPr lang="pt-BR" dirty="0"/>
              <a:t>: local, relacionamento e o objetivo de suas mensagens.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E7D10D-D9B3-4450-A071-A5EB1D287B0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48244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pt-BR" sz="1200" b="1" i="0" dirty="0">
                <a:effectLst/>
              </a:rPr>
              <a:t>3,5X Lago Paranoá; 44m (profundidade)</a:t>
            </a:r>
            <a:r>
              <a:rPr lang="pt-BR" sz="1200" b="0" i="0" dirty="0">
                <a:effectLst/>
              </a:rPr>
              <a:t>; </a:t>
            </a:r>
            <a:r>
              <a:rPr lang="pt-BR" sz="1200" b="1" i="0" dirty="0">
                <a:effectLst/>
              </a:rPr>
              <a:t>(-219</a:t>
            </a:r>
            <a:r>
              <a:rPr lang="pt-BR" sz="1200" b="1" dirty="0"/>
              <a:t>m ANM)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pt-BR" sz="1200" b="1" i="0" dirty="0">
                <a:effectLst/>
              </a:rPr>
              <a:t>Discípulos pescadores (Pedro, Tiago, João, André e Filipe).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pt-BR" sz="1200" b="1" i="0" dirty="0">
                <a:effectLst/>
              </a:rPr>
              <a:t>3 eventos marcantes. Acalmou...; caminhou por sobre as águas; multiplicação dos pães e peixes.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pt-BR" sz="1200" b="1" i="0" dirty="0">
                <a:effectLst/>
              </a:rPr>
              <a:t>Jesus ensina 4 parábolas de um barco.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pt-BR" sz="1200" b="1" i="0" dirty="0">
                <a:effectLst/>
              </a:rPr>
              <a:t>.................................................................................................................................</a:t>
            </a:r>
          </a:p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pt-BR" sz="1200" b="1" i="0" dirty="0">
                <a:effectLst/>
              </a:rPr>
              <a:t>3,5X Lago Paranoá </a:t>
            </a:r>
            <a:r>
              <a:rPr lang="pt-BR" sz="1200" b="0" i="0" dirty="0">
                <a:effectLst/>
              </a:rPr>
              <a:t>19km x 13km x 44m. (-219</a:t>
            </a:r>
            <a:r>
              <a:rPr lang="pt-BR" sz="1200" b="0" dirty="0"/>
              <a:t>m ANM)</a:t>
            </a:r>
          </a:p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pt-BR" sz="1200" b="1" dirty="0">
                <a:solidFill>
                  <a:srgbClr val="C00000"/>
                </a:solidFill>
              </a:rPr>
              <a:t>Na época de Jesus</a:t>
            </a:r>
            <a:r>
              <a:rPr lang="pt-BR" sz="1200" b="1" dirty="0"/>
              <a:t>, </a:t>
            </a:r>
            <a:r>
              <a:rPr lang="pt-BR" sz="1200" dirty="0"/>
              <a:t>o</a:t>
            </a:r>
            <a:r>
              <a:rPr lang="pt-BR" sz="1200" b="0" i="0" dirty="0">
                <a:effectLst/>
              </a:rPr>
              <a:t> lago era </a:t>
            </a:r>
            <a:r>
              <a:rPr lang="pt-BR" sz="1200" b="1" i="0" dirty="0">
                <a:effectLst/>
              </a:rPr>
              <a:t>muito piscoso </a:t>
            </a:r>
            <a:r>
              <a:rPr lang="pt-BR" sz="1200" b="0" i="0" dirty="0">
                <a:effectLst/>
              </a:rPr>
              <a:t>e intensamente utilizado pelos pescadores. </a:t>
            </a:r>
            <a:r>
              <a:rPr lang="pt-BR" sz="1200" b="1" i="0" dirty="0">
                <a:effectLst/>
              </a:rPr>
              <a:t>(Pedro, Tiago, João, André e Filipe).</a:t>
            </a:r>
          </a:p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pt-BR" sz="1200" b="1" i="0" dirty="0">
                <a:effectLst/>
              </a:rPr>
              <a:t>3 eventos marcaram este lago: </a:t>
            </a:r>
            <a:r>
              <a:rPr lang="pt-BR" sz="1200" b="0" i="0" dirty="0">
                <a:effectLst/>
              </a:rPr>
              <a:t>Jesus acalmou a tempestade; Jesus caminhou sobre as águas; realizou a multiplicação dos peixes e dos pães.</a:t>
            </a:r>
            <a:endParaRPr lang="pt-BR" b="0" dirty="0"/>
          </a:p>
          <a:p>
            <a:r>
              <a:rPr lang="pt-BR" b="1" dirty="0"/>
              <a:t>Galileia: </a:t>
            </a:r>
            <a:r>
              <a:rPr lang="pt-BR" b="0" i="0" dirty="0">
                <a:solidFill>
                  <a:srgbClr val="000000"/>
                </a:solidFill>
                <a:effectLst/>
                <a:latin typeface="Montserrat" panose="020F0502020204030204" pitchFamily="2" charset="0"/>
              </a:rPr>
              <a:t>fama de </a:t>
            </a:r>
            <a:r>
              <a:rPr lang="pt-BR" b="1" i="0" dirty="0">
                <a:solidFill>
                  <a:srgbClr val="000000"/>
                </a:solidFill>
                <a:effectLst/>
                <a:latin typeface="Montserrat" panose="020F0502020204030204" pitchFamily="2" charset="0"/>
              </a:rPr>
              <a:t>terra rude e de onde nada vinha de bom</a:t>
            </a:r>
            <a:r>
              <a:rPr lang="pt-BR" b="0" i="0" dirty="0">
                <a:solidFill>
                  <a:srgbClr val="000000"/>
                </a:solidFill>
                <a:effectLst/>
                <a:latin typeface="Montserrat" panose="020F0502020204030204" pitchFamily="2" charset="0"/>
              </a:rPr>
              <a:t>. (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Montserrat" panose="020F0502020204030204" pitchFamily="2" charset="0"/>
              </a:rPr>
              <a:t>Jo</a:t>
            </a:r>
            <a:r>
              <a:rPr lang="pt-BR" b="0" i="0" dirty="0">
                <a:solidFill>
                  <a:srgbClr val="000000"/>
                </a:solidFill>
                <a:effectLst/>
                <a:latin typeface="Montserrat" panose="020F0502020204030204" pitchFamily="2" charset="0"/>
              </a:rPr>
              <a:t> 1.46).</a:t>
            </a:r>
            <a:endParaRPr lang="pt-BR" b="0" dirty="0"/>
          </a:p>
          <a:p>
            <a:r>
              <a:rPr lang="pt-BR" b="1" dirty="0"/>
              <a:t>Samaria: </a:t>
            </a:r>
            <a:r>
              <a:rPr lang="pt-BR" b="1" i="0" dirty="0">
                <a:solidFill>
                  <a:srgbClr val="2C2F34"/>
                </a:solidFill>
                <a:effectLst/>
                <a:latin typeface="-apple-system"/>
              </a:rPr>
              <a:t> </a:t>
            </a:r>
            <a:r>
              <a:rPr lang="pt-BR" b="0" i="0" dirty="0">
                <a:solidFill>
                  <a:srgbClr val="2C2F34"/>
                </a:solidFill>
                <a:effectLst/>
                <a:latin typeface="-apple-system"/>
              </a:rPr>
              <a:t>Após a morte do </a:t>
            </a:r>
            <a:r>
              <a:rPr lang="pt-BR" b="0" i="0" u="none" strike="noStrike" dirty="0">
                <a:solidFill>
                  <a:srgbClr val="0088FF"/>
                </a:solidFill>
                <a:effectLst/>
                <a:latin typeface="-apple-system"/>
                <a:hlinkClick r:id="rId3"/>
              </a:rPr>
              <a:t>rei Salomão</a:t>
            </a:r>
            <a:r>
              <a:rPr lang="pt-BR" b="0" i="0" dirty="0">
                <a:solidFill>
                  <a:srgbClr val="2C2F34"/>
                </a:solidFill>
                <a:effectLst/>
                <a:latin typeface="-apple-system"/>
              </a:rPr>
              <a:t>, o reino de Israel (12 tribos) foi dividido em 2 reinos (930 </a:t>
            </a:r>
            <a:r>
              <a:rPr lang="pt-BR" b="0" i="0" dirty="0" err="1">
                <a:solidFill>
                  <a:srgbClr val="2C2F34"/>
                </a:solidFill>
                <a:effectLst/>
                <a:latin typeface="-apple-system"/>
              </a:rPr>
              <a:t>a.C</a:t>
            </a:r>
            <a:r>
              <a:rPr lang="pt-BR" b="0" i="0" dirty="0">
                <a:solidFill>
                  <a:srgbClr val="2C2F34"/>
                </a:solidFill>
                <a:effectLst/>
                <a:latin typeface="-apple-system"/>
              </a:rPr>
              <a:t>). A parte norte fixou sua capital em Samaria, com </a:t>
            </a:r>
            <a:r>
              <a:rPr lang="pt-BR" b="0" i="0" dirty="0" err="1">
                <a:solidFill>
                  <a:srgbClr val="2C2F34"/>
                </a:solidFill>
                <a:effectLst/>
                <a:latin typeface="-apple-system"/>
              </a:rPr>
              <a:t>Jeroboão</a:t>
            </a:r>
            <a:r>
              <a:rPr lang="pt-BR" b="0" i="0" dirty="0">
                <a:solidFill>
                  <a:srgbClr val="2C2F34"/>
                </a:solidFill>
                <a:effectLst/>
                <a:latin typeface="-apple-system"/>
              </a:rPr>
              <a:t> I, que deslocou o culto oficial de Jerusalém para dois santuários em </a:t>
            </a:r>
            <a:r>
              <a:rPr lang="pt-BR" b="1" i="0" dirty="0">
                <a:solidFill>
                  <a:srgbClr val="2C2F34"/>
                </a:solidFill>
                <a:effectLst/>
                <a:latin typeface="-apple-system"/>
              </a:rPr>
              <a:t>Betel e Dan</a:t>
            </a:r>
            <a:r>
              <a:rPr lang="pt-BR" b="0" i="0" dirty="0">
                <a:solidFill>
                  <a:srgbClr val="2C2F34"/>
                </a:solidFill>
                <a:effectLst/>
                <a:latin typeface="-apple-system"/>
              </a:rPr>
              <a:t>, estabelecendo sacerdotes que não eram levitas.(I Re 12.25-33). Enquanto que a parte sul, com </a:t>
            </a:r>
            <a:r>
              <a:rPr lang="pt-BR" b="0" i="0" dirty="0" err="1">
                <a:solidFill>
                  <a:srgbClr val="2C2F34"/>
                </a:solidFill>
                <a:effectLst/>
                <a:latin typeface="-apple-system"/>
              </a:rPr>
              <a:t>Roboão</a:t>
            </a:r>
            <a:r>
              <a:rPr lang="pt-BR" b="0" i="0" dirty="0">
                <a:solidFill>
                  <a:srgbClr val="2C2F34"/>
                </a:solidFill>
                <a:effectLst/>
                <a:latin typeface="-apple-system"/>
              </a:rPr>
              <a:t>, continuou tendo Jerusalém como sua capital política e religiosa.</a:t>
            </a:r>
            <a:r>
              <a:rPr lang="pt-BR" dirty="0"/>
              <a:t> </a:t>
            </a:r>
          </a:p>
          <a:p>
            <a:r>
              <a:rPr lang="pt-BR" b="1" i="0" dirty="0">
                <a:solidFill>
                  <a:srgbClr val="2C2F34"/>
                </a:solidFill>
                <a:effectLst/>
                <a:latin typeface="-apple-system"/>
              </a:rPr>
              <a:t>Miscigenação e sincretismo religioso: </a:t>
            </a:r>
            <a:r>
              <a:rPr lang="pt-BR" b="0" i="0" dirty="0">
                <a:solidFill>
                  <a:srgbClr val="2C2F34"/>
                </a:solidFill>
                <a:effectLst/>
                <a:latin typeface="-apple-system"/>
              </a:rPr>
              <a:t>Quando a Assíria tomou Samaria (722 </a:t>
            </a:r>
            <a:r>
              <a:rPr lang="pt-BR" b="0" i="0" dirty="0" err="1">
                <a:solidFill>
                  <a:srgbClr val="2C2F34"/>
                </a:solidFill>
                <a:effectLst/>
                <a:latin typeface="-apple-system"/>
              </a:rPr>
              <a:t>a.C</a:t>
            </a:r>
            <a:r>
              <a:rPr lang="pt-BR" b="0" i="0" dirty="0">
                <a:solidFill>
                  <a:srgbClr val="2C2F34"/>
                </a:solidFill>
                <a:effectLst/>
                <a:latin typeface="-apple-system"/>
              </a:rPr>
              <a:t>), o rei assírio </a:t>
            </a:r>
            <a:r>
              <a:rPr lang="pt-BR" b="1" i="0" dirty="0">
                <a:solidFill>
                  <a:srgbClr val="2C2F34"/>
                </a:solidFill>
                <a:effectLst/>
                <a:latin typeface="-apple-system"/>
              </a:rPr>
              <a:t>deportou muitos israelitas </a:t>
            </a:r>
            <a:r>
              <a:rPr lang="pt-BR" b="0" i="0" dirty="0">
                <a:solidFill>
                  <a:srgbClr val="2C2F34"/>
                </a:solidFill>
                <a:effectLst/>
                <a:latin typeface="-apple-system"/>
              </a:rPr>
              <a:t>para outras terras de seu império; e </a:t>
            </a:r>
            <a:r>
              <a:rPr lang="pt-BR" b="1" i="0" dirty="0">
                <a:solidFill>
                  <a:srgbClr val="2C2F34"/>
                </a:solidFill>
                <a:effectLst/>
                <a:latin typeface="-apple-system"/>
              </a:rPr>
              <a:t>também importou pessoas de outros povos </a:t>
            </a:r>
            <a:r>
              <a:rPr lang="pt-BR" b="0" i="0" dirty="0">
                <a:solidFill>
                  <a:srgbClr val="2C2F34"/>
                </a:solidFill>
                <a:effectLst/>
                <a:latin typeface="-apple-system"/>
              </a:rPr>
              <a:t>subjugados pela Assíria para viver em Samaria. Casamentos se realizaram e o </a:t>
            </a:r>
            <a:r>
              <a:rPr lang="pt-BR" b="1" i="0" dirty="0">
                <a:solidFill>
                  <a:srgbClr val="2C2F34"/>
                </a:solidFill>
                <a:effectLst/>
                <a:latin typeface="-apple-system"/>
              </a:rPr>
              <a:t>paganismo</a:t>
            </a:r>
            <a:r>
              <a:rPr lang="pt-BR" b="0" i="0" dirty="0">
                <a:solidFill>
                  <a:srgbClr val="2C2F34"/>
                </a:solidFill>
                <a:effectLst/>
                <a:latin typeface="-apple-system"/>
              </a:rPr>
              <a:t> entrou em Samaria.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b="1" i="0" dirty="0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Duras palavras de condenação: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Corazim</a:t>
            </a:r>
            <a:r>
              <a:rPr lang="pt-BR" b="0" i="0" dirty="0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,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Betsaida</a:t>
            </a:r>
            <a:r>
              <a:rPr lang="pt-BR" b="0" i="0" dirty="0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 e Cafarnaum (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Lc</a:t>
            </a:r>
            <a:r>
              <a:rPr lang="pt-BR" b="0" i="0" dirty="0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 10.10-12). </a:t>
            </a:r>
            <a:r>
              <a:rPr lang="pt-BR" sz="1200" b="0" i="0" dirty="0">
                <a:solidFill>
                  <a:srgbClr val="202124"/>
                </a:solidFill>
                <a:effectLst/>
                <a:latin typeface="Google Sans"/>
              </a:rPr>
              <a:t>C</a:t>
            </a:r>
            <a:r>
              <a:rPr lang="pt-BR" sz="1200" dirty="0">
                <a:solidFill>
                  <a:srgbClr val="202124"/>
                </a:solidFill>
                <a:latin typeface="Google Sans"/>
              </a:rPr>
              <a:t>idades </a:t>
            </a:r>
            <a:r>
              <a:rPr lang="pt-BR" sz="1200" b="1" dirty="0">
                <a:solidFill>
                  <a:srgbClr val="202124"/>
                </a:solidFill>
                <a:latin typeface="Google Sans"/>
              </a:rPr>
              <a:t>amaldiçoadas</a:t>
            </a:r>
            <a:r>
              <a:rPr lang="pt-BR" sz="1200" dirty="0">
                <a:solidFill>
                  <a:srgbClr val="202124"/>
                </a:solidFill>
                <a:latin typeface="Google Sans"/>
              </a:rPr>
              <a:t> por Jesus, por serem </a:t>
            </a:r>
            <a:r>
              <a:rPr lang="pt-BR" sz="1200" b="1" dirty="0">
                <a:solidFill>
                  <a:srgbClr val="202124"/>
                </a:solidFill>
                <a:latin typeface="Google Sans"/>
              </a:rPr>
              <a:t>impenitentes! (que não se arrepende)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1" i="0" dirty="0">
                <a:solidFill>
                  <a:srgbClr val="202124"/>
                </a:solidFill>
                <a:effectLst/>
                <a:latin typeface="Google Sans"/>
              </a:rPr>
              <a:t>IDUMEA (Terra dos Edomitas): </a:t>
            </a:r>
            <a:r>
              <a:rPr lang="pt-BR" b="0" i="0" dirty="0">
                <a:solidFill>
                  <a:srgbClr val="4D5156"/>
                </a:solidFill>
                <a:effectLst/>
                <a:highlight>
                  <a:srgbClr val="FFFFFF"/>
                </a:highlight>
                <a:latin typeface="Google Sans"/>
              </a:rPr>
              <a:t>era uma região localizada no território que havia sido das </a:t>
            </a:r>
            <a:r>
              <a:rPr lang="pt-BR" b="1" i="0" dirty="0">
                <a:solidFill>
                  <a:srgbClr val="4D5156"/>
                </a:solidFill>
                <a:effectLst/>
                <a:highlight>
                  <a:srgbClr val="FFFFFF"/>
                </a:highlight>
                <a:latin typeface="Google Sans"/>
              </a:rPr>
              <a:t>tribos israelitas de Simeão e Judá.</a:t>
            </a:r>
            <a:endParaRPr lang="pt-BR" sz="1200" b="1" i="0" dirty="0">
              <a:effectLst/>
            </a:endParaRPr>
          </a:p>
          <a:p>
            <a:endParaRPr lang="pt-BR" b="1" i="0" dirty="0">
              <a:solidFill>
                <a:srgbClr val="2C2F34"/>
              </a:solidFill>
              <a:effectLst/>
              <a:latin typeface="-apple-system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lang="pt-BR" sz="1200" b="1" i="0" dirty="0">
              <a:effectLst/>
            </a:endParaRP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E7D10D-D9B3-4450-A071-A5EB1D287B0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56546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 algn="just">
              <a:spcAft>
                <a:spcPts val="1200"/>
              </a:spcAft>
              <a:buAutoNum type="arabicPeriod"/>
            </a:pPr>
            <a:r>
              <a:rPr lang="pt-BR" b="1" dirty="0">
                <a:solidFill>
                  <a:srgbClr val="C00000"/>
                </a:solidFill>
              </a:rPr>
              <a:t>Romanos: </a:t>
            </a:r>
            <a:r>
              <a:rPr lang="pt-BR" b="0" dirty="0"/>
              <a:t>César Augusto (imperador), Herodes (</a:t>
            </a:r>
            <a:r>
              <a:rPr lang="pt-BR" b="0" dirty="0" err="1"/>
              <a:t>Gov</a:t>
            </a:r>
            <a:r>
              <a:rPr lang="pt-BR" b="0" dirty="0"/>
              <a:t> Palestina) e Pilatos (</a:t>
            </a:r>
            <a:r>
              <a:rPr lang="pt-BR" b="0" dirty="0" err="1"/>
              <a:t>Gov</a:t>
            </a:r>
            <a:r>
              <a:rPr lang="pt-BR" b="0" dirty="0"/>
              <a:t> Judeia). (</a:t>
            </a:r>
            <a:r>
              <a:rPr lang="pt-BR" b="0" dirty="0" err="1"/>
              <a:t>Lc</a:t>
            </a:r>
            <a:r>
              <a:rPr lang="pt-BR" b="0" dirty="0"/>
              <a:t> 2.1)</a:t>
            </a:r>
          </a:p>
          <a:p>
            <a:pPr marL="342900" indent="-342900" algn="just">
              <a:spcAft>
                <a:spcPts val="1200"/>
              </a:spcAft>
              <a:buAutoNum type="arabicPeriod"/>
            </a:pPr>
            <a:r>
              <a:rPr lang="pt-BR" b="1" dirty="0" err="1">
                <a:solidFill>
                  <a:srgbClr val="C00000"/>
                </a:solidFill>
              </a:rPr>
              <a:t>Herodianos</a:t>
            </a:r>
            <a:r>
              <a:rPr lang="pt-BR" b="1" dirty="0">
                <a:solidFill>
                  <a:srgbClr val="C00000"/>
                </a:solidFill>
              </a:rPr>
              <a:t>: </a:t>
            </a:r>
            <a:r>
              <a:rPr lang="pt-BR" b="0" dirty="0"/>
              <a:t>defensores de Herodes e da dominação romana. </a:t>
            </a:r>
            <a:r>
              <a:rPr lang="pt-BR" b="0" u="sng" dirty="0"/>
              <a:t>Faziam oposição a Jesus</a:t>
            </a:r>
            <a:r>
              <a:rPr lang="pt-BR" b="0" dirty="0"/>
              <a:t>. (Mc 3.6)</a:t>
            </a:r>
          </a:p>
          <a:p>
            <a:pPr marL="342900" indent="-342900" algn="just">
              <a:spcAft>
                <a:spcPts val="1200"/>
              </a:spcAft>
              <a:buAutoNum type="arabicPeriod"/>
            </a:pPr>
            <a:r>
              <a:rPr lang="pt-BR" b="1" dirty="0">
                <a:solidFill>
                  <a:srgbClr val="C00000"/>
                </a:solidFill>
                <a:highlight>
                  <a:srgbClr val="00FF00"/>
                </a:highlight>
              </a:rPr>
              <a:t>Publicanos</a:t>
            </a:r>
            <a:r>
              <a:rPr lang="pt-BR" b="0" dirty="0">
                <a:solidFill>
                  <a:srgbClr val="C00000"/>
                </a:solidFill>
                <a:highlight>
                  <a:srgbClr val="00FF00"/>
                </a:highlight>
              </a:rPr>
              <a:t>:</a:t>
            </a:r>
            <a:r>
              <a:rPr lang="pt-BR" b="0" dirty="0">
                <a:highlight>
                  <a:srgbClr val="00FF00"/>
                </a:highlight>
              </a:rPr>
              <a:t> </a:t>
            </a:r>
            <a:r>
              <a:rPr lang="pt-BR" b="0" dirty="0"/>
              <a:t>cobradores de impostos. </a:t>
            </a:r>
            <a:r>
              <a:rPr lang="pt-BR" b="1" u="sng" dirty="0"/>
              <a:t>Odiados</a:t>
            </a:r>
            <a:r>
              <a:rPr lang="pt-BR" b="0" u="sng" dirty="0"/>
              <a:t> pelo povo</a:t>
            </a:r>
            <a:r>
              <a:rPr lang="pt-BR" b="0" dirty="0"/>
              <a:t> e </a:t>
            </a:r>
            <a:r>
              <a:rPr lang="pt-BR" b="0" u="sng" dirty="0"/>
              <a:t>considerados </a:t>
            </a:r>
            <a:r>
              <a:rPr lang="pt-BR" b="1" u="sng" dirty="0"/>
              <a:t>pecadores</a:t>
            </a:r>
            <a:r>
              <a:rPr lang="pt-BR" b="0" dirty="0"/>
              <a:t> da pior espécie.    (Mc 2.16)</a:t>
            </a:r>
          </a:p>
          <a:p>
            <a:pPr marL="342900" indent="-342900" algn="just">
              <a:spcAft>
                <a:spcPts val="1200"/>
              </a:spcAft>
              <a:buAutoNum type="arabicPeriod"/>
            </a:pPr>
            <a:r>
              <a:rPr lang="pt-BR" b="1" dirty="0">
                <a:solidFill>
                  <a:srgbClr val="C00000"/>
                </a:solidFill>
              </a:rPr>
              <a:t>Saduceus e sacerdotes</a:t>
            </a:r>
            <a:r>
              <a:rPr lang="pt-BR" b="1" dirty="0"/>
              <a:t>: </a:t>
            </a:r>
            <a:r>
              <a:rPr lang="pt-BR" b="0" dirty="0"/>
              <a:t>partido dominante</a:t>
            </a:r>
            <a:r>
              <a:rPr lang="pt-BR" b="1" dirty="0"/>
              <a:t>. </a:t>
            </a:r>
            <a:r>
              <a:rPr lang="pt-BR" b="0" dirty="0"/>
              <a:t>A ele pertencia a maioria dos sacerdotes.</a:t>
            </a:r>
            <a:r>
              <a:rPr lang="pt-BR" b="1" dirty="0"/>
              <a:t> </a:t>
            </a:r>
            <a:r>
              <a:rPr lang="pt-BR" b="0" dirty="0"/>
              <a:t>Compunham o </a:t>
            </a:r>
            <a:r>
              <a:rPr lang="pt-BR" b="1" dirty="0"/>
              <a:t>Sinédrio. </a:t>
            </a:r>
            <a:r>
              <a:rPr lang="pt-BR" b="0" dirty="0"/>
              <a:t>Declaravam não haver </a:t>
            </a:r>
            <a:r>
              <a:rPr lang="pt-BR" b="1" dirty="0"/>
              <a:t>ressurreição, nem anjos e nem espírito. (At 23.8)</a:t>
            </a:r>
            <a:endParaRPr lang="pt-BR" b="1" dirty="0">
              <a:solidFill>
                <a:srgbClr val="C00000"/>
              </a:solidFill>
            </a:endParaRPr>
          </a:p>
          <a:p>
            <a:pPr marL="342900" indent="-342900" algn="just">
              <a:spcAft>
                <a:spcPts val="1200"/>
              </a:spcAft>
              <a:buAutoNum type="arabicPeriod"/>
            </a:pPr>
            <a:r>
              <a:rPr lang="pt-BR" b="1" dirty="0">
                <a:solidFill>
                  <a:srgbClr val="C00000"/>
                </a:solidFill>
              </a:rPr>
              <a:t>Fariseus e escribas: </a:t>
            </a:r>
            <a:r>
              <a:rPr lang="pt-BR" b="0" dirty="0"/>
              <a:t>exerciam rígida observância da lei. Eram admirados pelo povo.</a:t>
            </a:r>
            <a:r>
              <a:rPr lang="pt-BR" b="1" dirty="0"/>
              <a:t> </a:t>
            </a:r>
            <a:r>
              <a:rPr lang="pt-BR" b="1" u="sng" dirty="0"/>
              <a:t>Perseguiam Jesus</a:t>
            </a:r>
            <a:r>
              <a:rPr lang="pt-BR" b="1" dirty="0"/>
              <a:t>.</a:t>
            </a:r>
            <a:r>
              <a:rPr lang="pt-BR" b="1" dirty="0">
                <a:solidFill>
                  <a:srgbClr val="0070C0"/>
                </a:solidFill>
              </a:rPr>
              <a:t> </a:t>
            </a:r>
            <a:r>
              <a:rPr lang="pt-BR" b="1" dirty="0">
                <a:solidFill>
                  <a:srgbClr val="C00000"/>
                </a:solidFill>
              </a:rPr>
              <a:t> </a:t>
            </a:r>
            <a:r>
              <a:rPr lang="pt-BR" b="1" dirty="0"/>
              <a:t>(At 23.8, </a:t>
            </a:r>
            <a:r>
              <a:rPr lang="pt-BR" b="1" dirty="0" err="1"/>
              <a:t>Mt</a:t>
            </a:r>
            <a:r>
              <a:rPr lang="pt-BR" b="1" dirty="0"/>
              <a:t> 23.27)</a:t>
            </a:r>
          </a:p>
          <a:p>
            <a:pPr marL="342900" indent="-342900" algn="just">
              <a:spcAft>
                <a:spcPts val="1200"/>
              </a:spcAft>
              <a:buAutoNum type="arabicPeriod"/>
            </a:pPr>
            <a:r>
              <a:rPr lang="pt-BR" b="1" dirty="0">
                <a:solidFill>
                  <a:srgbClr val="C00000"/>
                </a:solidFill>
                <a:highlight>
                  <a:srgbClr val="00FF00"/>
                </a:highlight>
              </a:rPr>
              <a:t>Samaritanos</a:t>
            </a:r>
            <a:r>
              <a:rPr lang="pt-BR" b="0" dirty="0">
                <a:solidFill>
                  <a:srgbClr val="C00000"/>
                </a:solidFill>
                <a:highlight>
                  <a:srgbClr val="00FF00"/>
                </a:highlight>
              </a:rPr>
              <a:t>:</a:t>
            </a:r>
            <a:r>
              <a:rPr lang="pt-BR" b="0" dirty="0">
                <a:solidFill>
                  <a:srgbClr val="C00000"/>
                </a:solidFill>
              </a:rPr>
              <a:t> </a:t>
            </a:r>
            <a:r>
              <a:rPr lang="pt-BR" b="0" dirty="0"/>
              <a:t>rejeitados pelos judeus</a:t>
            </a:r>
            <a:r>
              <a:rPr lang="pt-BR" b="1" dirty="0"/>
              <a:t>.</a:t>
            </a:r>
          </a:p>
          <a:p>
            <a:pPr marL="342900" indent="-342900" algn="just">
              <a:spcAft>
                <a:spcPts val="1200"/>
              </a:spcAft>
              <a:buAutoNum type="arabicPeriod"/>
            </a:pPr>
            <a:r>
              <a:rPr lang="pt-BR" b="1" dirty="0">
                <a:solidFill>
                  <a:srgbClr val="C00000"/>
                </a:solidFill>
              </a:rPr>
              <a:t>Essênios: </a:t>
            </a:r>
            <a:r>
              <a:rPr lang="pt-BR" b="0" dirty="0"/>
              <a:t>viviam separados do judaísmo. Não são mencionados nos evangelhos.</a:t>
            </a:r>
          </a:p>
          <a:p>
            <a:pPr marL="342900" indent="-342900" algn="just">
              <a:spcAft>
                <a:spcPts val="1200"/>
              </a:spcAft>
              <a:buAutoNum type="arabicPeriod"/>
            </a:pPr>
            <a:r>
              <a:rPr lang="pt-BR" b="1" dirty="0" err="1">
                <a:solidFill>
                  <a:srgbClr val="C00000"/>
                </a:solidFill>
              </a:rPr>
              <a:t>Zelotas</a:t>
            </a:r>
            <a:r>
              <a:rPr lang="pt-BR" b="1" dirty="0">
                <a:solidFill>
                  <a:srgbClr val="C00000"/>
                </a:solidFill>
              </a:rPr>
              <a:t>:</a:t>
            </a:r>
            <a:r>
              <a:rPr lang="pt-BR" b="1" dirty="0"/>
              <a:t> </a:t>
            </a:r>
            <a:r>
              <a:rPr lang="pt-BR" b="0" dirty="0"/>
              <a:t>formavam um grupo de judeus extremista.</a:t>
            </a:r>
            <a:endParaRPr lang="pt-BR" b="1" dirty="0"/>
          </a:p>
          <a:p>
            <a:r>
              <a:rPr lang="pt-BR" b="1" dirty="0"/>
              <a:t>Grupo dos saduceus: </a:t>
            </a:r>
            <a:r>
              <a:rPr lang="pt-BR" b="0" dirty="0"/>
              <a:t>não acreditavam na ressurreição, nem nos anjos. Eram responsáveis pela manutenção do culto no Templo. Dirigiam os sacrifícios. Aceitavam apenas a Torá.</a:t>
            </a:r>
          </a:p>
          <a:p>
            <a:r>
              <a:rPr lang="pt-BR" b="1" dirty="0"/>
              <a:t>Samaritanos</a:t>
            </a:r>
            <a:r>
              <a:rPr lang="pt-BR" b="0" dirty="0"/>
              <a:t>: Miscigenação étnica e sincretismo religioso.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E7D10D-D9B3-4450-A071-A5EB1D287B0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66995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1" dirty="0">
                <a:solidFill>
                  <a:schemeClr val="bg1"/>
                </a:solidFill>
              </a:rPr>
              <a:t>João Batista  (</a:t>
            </a:r>
            <a:r>
              <a:rPr lang="pt-BR" sz="1200" b="1" dirty="0" err="1">
                <a:solidFill>
                  <a:schemeClr val="bg1"/>
                </a:solidFill>
              </a:rPr>
              <a:t>Mt</a:t>
            </a:r>
            <a:r>
              <a:rPr lang="pt-BR" sz="1200" b="1" dirty="0">
                <a:solidFill>
                  <a:schemeClr val="bg1"/>
                </a:solidFill>
              </a:rPr>
              <a:t> 3.1-2); Jesus Cristo  (</a:t>
            </a:r>
            <a:r>
              <a:rPr lang="pt-BR" sz="1200" b="1" dirty="0" err="1">
                <a:solidFill>
                  <a:schemeClr val="bg1"/>
                </a:solidFill>
              </a:rPr>
              <a:t>Mt</a:t>
            </a:r>
            <a:r>
              <a:rPr lang="pt-BR" sz="1200" b="1" dirty="0">
                <a:solidFill>
                  <a:schemeClr val="bg1"/>
                </a:solidFill>
              </a:rPr>
              <a:t> 4.17)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1" dirty="0">
                <a:solidFill>
                  <a:schemeClr val="bg1"/>
                </a:solidFill>
              </a:rPr>
              <a:t>O reino de Deus </a:t>
            </a:r>
            <a:r>
              <a:rPr lang="pt-BR" sz="1200" b="0" dirty="0">
                <a:solidFill>
                  <a:schemeClr val="bg1"/>
                </a:solidFill>
              </a:rPr>
              <a:t>não é a igreja, não é um local, não é um partido político e não é regido por leis humanas.</a:t>
            </a:r>
          </a:p>
          <a:p>
            <a:pPr algn="l"/>
            <a:r>
              <a:rPr lang="pt-BR" sz="1200" b="1" dirty="0">
                <a:solidFill>
                  <a:schemeClr val="bg1"/>
                </a:solidFill>
              </a:rPr>
              <a:t>O reino de Deus </a:t>
            </a:r>
            <a:r>
              <a:rPr lang="pt-BR" sz="1200" b="0" dirty="0">
                <a:solidFill>
                  <a:schemeClr val="bg1"/>
                </a:solidFill>
              </a:rPr>
              <a:t>está presente, mas será consumado no futuro.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b="1" dirty="0">
              <a:solidFill>
                <a:schemeClr val="bg1"/>
              </a:solidFill>
            </a:endParaRPr>
          </a:p>
          <a:p>
            <a:endParaRPr lang="pt-BR" dirty="0"/>
          </a:p>
          <a:p>
            <a:r>
              <a:rPr lang="pt-BR" dirty="0"/>
              <a:t>Mateus - </a:t>
            </a:r>
            <a:r>
              <a:rPr lang="pt-BR" b="0" i="0" dirty="0">
                <a:solidFill>
                  <a:srgbClr val="040C28"/>
                </a:solidFill>
                <a:effectLst/>
                <a:latin typeface="Google Sans"/>
              </a:rPr>
              <a:t>Mateus escreveu para o </a:t>
            </a:r>
            <a:r>
              <a:rPr lang="pt-BR" b="1" i="0" dirty="0">
                <a:solidFill>
                  <a:srgbClr val="040C28"/>
                </a:solidFill>
                <a:effectLst/>
                <a:latin typeface="Google Sans"/>
              </a:rPr>
              <a:t>público judeu</a:t>
            </a:r>
            <a:r>
              <a:rPr lang="pt-BR" b="0" i="0" dirty="0">
                <a:solidFill>
                  <a:srgbClr val="040C28"/>
                </a:solidFill>
                <a:effectLst/>
                <a:latin typeface="Google Sans"/>
              </a:rPr>
              <a:t>, para mostrar que Jesus Cristo cumpriu as profecias do Velho Testamento a respeito do Messias.</a:t>
            </a:r>
            <a:endParaRPr lang="pt-BR" dirty="0"/>
          </a:p>
          <a:p>
            <a:endParaRPr lang="pt-BR" dirty="0"/>
          </a:p>
          <a:p>
            <a:r>
              <a:rPr lang="pt-BR" dirty="0"/>
              <a:t>Marcus - </a:t>
            </a:r>
            <a:r>
              <a:rPr lang="pt-BR" b="0" i="0" dirty="0">
                <a:solidFill>
                  <a:srgbClr val="040C28"/>
                </a:solidFill>
                <a:effectLst/>
                <a:latin typeface="Google Sans"/>
              </a:rPr>
              <a:t>Marcos foi provavelmente escrito para apresentar a vida de Jesus </a:t>
            </a:r>
            <a:r>
              <a:rPr lang="pt-BR" b="1" i="0" dirty="0">
                <a:solidFill>
                  <a:srgbClr val="040C28"/>
                </a:solidFill>
                <a:effectLst/>
                <a:latin typeface="Google Sans"/>
              </a:rPr>
              <a:t>a cristãos que não eram judeus</a:t>
            </a:r>
            <a:r>
              <a:rPr lang="pt-BR" b="1" i="0" dirty="0">
                <a:solidFill>
                  <a:srgbClr val="202124"/>
                </a:solidFill>
                <a:effectLst/>
                <a:latin typeface="Google Sans"/>
              </a:rPr>
              <a:t>.</a:t>
            </a:r>
            <a:endParaRPr lang="pt-BR" b="1" dirty="0"/>
          </a:p>
          <a:p>
            <a:r>
              <a:rPr lang="pt-BR" dirty="0"/>
              <a:t>Lucas - </a:t>
            </a:r>
            <a:r>
              <a:rPr lang="pt-BR" b="0" i="0" dirty="0">
                <a:solidFill>
                  <a:srgbClr val="202124"/>
                </a:solidFill>
                <a:effectLst/>
                <a:latin typeface="Google Sans"/>
              </a:rPr>
              <a:t>Como Marcos (e ao contrário de Mateus), o público-alvo do Evangelho de Lucas </a:t>
            </a:r>
            <a:r>
              <a:rPr lang="pt-BR" b="1" i="0" dirty="0">
                <a:solidFill>
                  <a:srgbClr val="202124"/>
                </a:solidFill>
                <a:effectLst/>
                <a:latin typeface="Google Sans"/>
              </a:rPr>
              <a:t>são </a:t>
            </a:r>
            <a:r>
              <a:rPr lang="pt-BR" b="1" i="0" dirty="0">
                <a:solidFill>
                  <a:srgbClr val="040C28"/>
                </a:solidFill>
                <a:effectLst/>
                <a:latin typeface="Google Sans"/>
              </a:rPr>
              <a:t>os gentios</a:t>
            </a:r>
            <a:r>
              <a:rPr lang="pt-BR" b="1" i="0" dirty="0">
                <a:solidFill>
                  <a:srgbClr val="202124"/>
                </a:solidFill>
                <a:effectLst/>
                <a:latin typeface="Google Sans"/>
              </a:rPr>
              <a:t>. </a:t>
            </a:r>
            <a:endParaRPr lang="pt-BR" b="1" dirty="0"/>
          </a:p>
          <a:p>
            <a:r>
              <a:rPr lang="pt-BR" b="0" i="0" dirty="0">
                <a:solidFill>
                  <a:srgbClr val="4D5156"/>
                </a:solidFill>
                <a:effectLst/>
                <a:latin typeface="Google Sans"/>
              </a:rPr>
              <a:t>João - “O evangelho de João é um </a:t>
            </a:r>
            <a:r>
              <a:rPr lang="pt-BR" b="1" i="0" dirty="0">
                <a:solidFill>
                  <a:srgbClr val="4D5156"/>
                </a:solidFill>
                <a:effectLst/>
                <a:latin typeface="Google Sans"/>
              </a:rPr>
              <a:t>relato escrito </a:t>
            </a:r>
            <a:r>
              <a:rPr lang="pt-BR" b="1" i="0" dirty="0">
                <a:solidFill>
                  <a:srgbClr val="040C28"/>
                </a:solidFill>
                <a:effectLst/>
                <a:latin typeface="Google Sans"/>
              </a:rPr>
              <a:t>para os santos</a:t>
            </a:r>
            <a:r>
              <a:rPr lang="pt-BR" b="0" i="0" dirty="0">
                <a:solidFill>
                  <a:srgbClr val="4D5156"/>
                </a:solidFill>
                <a:effectLst/>
                <a:latin typeface="Google Sans"/>
              </a:rPr>
              <a:t>; é um evangelho especificamente para </a:t>
            </a:r>
            <a:r>
              <a:rPr lang="pt-BR" b="1" i="0" dirty="0">
                <a:solidFill>
                  <a:srgbClr val="4D5156"/>
                </a:solidFill>
                <a:effectLst/>
                <a:latin typeface="Google Sans"/>
              </a:rPr>
              <a:t>a Igreja” </a:t>
            </a:r>
            <a:endParaRPr lang="pt-BR" b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E7D10D-D9B3-4450-A071-A5EB1D287B0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3173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b="0" dirty="0"/>
              <a:t>O</a:t>
            </a:r>
            <a:r>
              <a:rPr lang="pt-BR" dirty="0"/>
              <a:t>s profetas (</a:t>
            </a:r>
            <a:r>
              <a:rPr lang="pt-BR" b="1" dirty="0"/>
              <a:t>Miquéias 5; Jeremias 23.5; </a:t>
            </a:r>
            <a:r>
              <a:rPr lang="pt-BR" dirty="0"/>
              <a:t>Daniel 9; Zacarias 12; Isaías 9 e 53) anunciaram a vinda do Messias.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b="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6A304D-5134-4D93-BDDE-B525CD984DD3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86825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b="1" dirty="0">
                <a:solidFill>
                  <a:srgbClr val="202124"/>
                </a:solidFill>
              </a:rPr>
              <a:t>Questionamentos: </a:t>
            </a:r>
            <a:r>
              <a:rPr lang="pt-BR" b="0" dirty="0">
                <a:solidFill>
                  <a:srgbClr val="202124"/>
                </a:solidFill>
              </a:rPr>
              <a:t>onde estão as promessas? Cadê o messias triunfante?</a:t>
            </a:r>
            <a:endParaRPr lang="pt-BR" b="1" dirty="0">
              <a:solidFill>
                <a:srgbClr val="202124"/>
              </a:solidFill>
            </a:endParaRPr>
          </a:p>
          <a:p>
            <a:r>
              <a:rPr lang="pt-BR" b="1" dirty="0">
                <a:solidFill>
                  <a:srgbClr val="202124"/>
                </a:solidFill>
              </a:rPr>
              <a:t>Jesus</a:t>
            </a:r>
            <a:r>
              <a:rPr lang="pt-BR" b="0" dirty="0">
                <a:solidFill>
                  <a:srgbClr val="202124"/>
                </a:solidFill>
              </a:rPr>
              <a:t> pregava entre os </a:t>
            </a:r>
            <a:r>
              <a:rPr lang="pt-BR" b="1" dirty="0">
                <a:solidFill>
                  <a:srgbClr val="202124"/>
                </a:solidFill>
              </a:rPr>
              <a:t>gentios</a:t>
            </a:r>
            <a:r>
              <a:rPr lang="pt-BR" b="0" dirty="0">
                <a:solidFill>
                  <a:srgbClr val="202124"/>
                </a:solidFill>
              </a:rPr>
              <a:t> e </a:t>
            </a:r>
            <a:r>
              <a:rPr lang="pt-BR" b="1" dirty="0">
                <a:solidFill>
                  <a:srgbClr val="202124"/>
                </a:solidFill>
              </a:rPr>
              <a:t>samaritanos</a:t>
            </a:r>
            <a:r>
              <a:rPr lang="pt-BR" b="0" dirty="0">
                <a:solidFill>
                  <a:srgbClr val="202124"/>
                </a:solidFill>
              </a:rPr>
              <a:t>, recebia </a:t>
            </a:r>
            <a:r>
              <a:rPr lang="pt-BR" b="1" dirty="0">
                <a:solidFill>
                  <a:srgbClr val="202124"/>
                </a:solidFill>
              </a:rPr>
              <a:t>mulheres, </a:t>
            </a:r>
            <a:r>
              <a:rPr lang="pt-BR" b="0" dirty="0">
                <a:solidFill>
                  <a:srgbClr val="202124"/>
                </a:solidFill>
              </a:rPr>
              <a:t>andava com </a:t>
            </a:r>
            <a:r>
              <a:rPr lang="pt-BR" b="1" dirty="0">
                <a:solidFill>
                  <a:srgbClr val="202124"/>
                </a:solidFill>
              </a:rPr>
              <a:t>publicanos.</a:t>
            </a:r>
          </a:p>
          <a:p>
            <a:r>
              <a:rPr lang="pt-BR" b="1" dirty="0">
                <a:solidFill>
                  <a:srgbClr val="202124"/>
                </a:solidFill>
              </a:rPr>
              <a:t>João Batista: </a:t>
            </a:r>
            <a:r>
              <a:rPr lang="pt-BR" b="0" dirty="0" err="1">
                <a:solidFill>
                  <a:srgbClr val="202124"/>
                </a:solidFill>
              </a:rPr>
              <a:t>Mt</a:t>
            </a:r>
            <a:r>
              <a:rPr lang="pt-BR" b="0" dirty="0">
                <a:solidFill>
                  <a:srgbClr val="202124"/>
                </a:solidFill>
              </a:rPr>
              <a:t> 11.3.</a:t>
            </a:r>
          </a:p>
          <a:p>
            <a:r>
              <a:rPr lang="pt-BR" b="1" dirty="0">
                <a:solidFill>
                  <a:srgbClr val="202124"/>
                </a:solidFill>
              </a:rPr>
              <a:t>Parábolas:</a:t>
            </a:r>
            <a:r>
              <a:rPr lang="pt-BR" b="0" dirty="0">
                <a:solidFill>
                  <a:srgbClr val="202124"/>
                </a:solidFill>
              </a:rPr>
              <a:t> A</a:t>
            </a:r>
            <a:r>
              <a:rPr lang="pt-BR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s parábolas de Jesus </a:t>
            </a:r>
            <a:r>
              <a:rPr lang="pt-BR" b="1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são narrativas da vida diária</a:t>
            </a:r>
            <a:r>
              <a:rPr lang="pt-BR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, usadas para </a:t>
            </a:r>
            <a:r>
              <a:rPr lang="pt-BR" b="1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fazer comparação com a realidade divina. </a:t>
            </a:r>
            <a:endParaRPr lang="pt-BR" b="0" dirty="0"/>
          </a:p>
          <a:p>
            <a:r>
              <a:rPr lang="pt-BR" b="1" i="0" dirty="0">
                <a:solidFill>
                  <a:srgbClr val="404040"/>
                </a:solidFill>
                <a:effectLst/>
              </a:rPr>
              <a:t>Confundir seus opositores: </a:t>
            </a:r>
            <a:r>
              <a:rPr lang="pt-BR" b="0" i="0" dirty="0">
                <a:solidFill>
                  <a:srgbClr val="404040"/>
                </a:solidFill>
                <a:effectLst/>
              </a:rPr>
              <a:t>os líderes religiosos (escribas, fariseus) e o próprio povo.</a:t>
            </a:r>
          </a:p>
          <a:p>
            <a:r>
              <a:rPr lang="pt-BR" b="1" i="0" dirty="0">
                <a:solidFill>
                  <a:srgbClr val="404040"/>
                </a:solidFill>
                <a:effectLst/>
              </a:rPr>
              <a:t>Explicação aos seus discípulos</a:t>
            </a:r>
            <a:r>
              <a:rPr lang="pt-BR" b="0" i="0" dirty="0">
                <a:solidFill>
                  <a:srgbClr val="404040"/>
                </a:solidFill>
                <a:effectLst/>
              </a:rPr>
              <a:t>: </a:t>
            </a:r>
            <a:r>
              <a:rPr lang="pt-BR" b="0" i="0" dirty="0" err="1">
                <a:solidFill>
                  <a:srgbClr val="404040"/>
                </a:solidFill>
                <a:effectLst/>
              </a:rPr>
              <a:t>Mt</a:t>
            </a:r>
            <a:r>
              <a:rPr lang="pt-BR" b="0" i="0" dirty="0">
                <a:solidFill>
                  <a:srgbClr val="404040"/>
                </a:solidFill>
                <a:effectLst/>
              </a:rPr>
              <a:t> 13.10-14. Animá-los diante do desânimo.</a:t>
            </a:r>
            <a:endParaRPr lang="pt-BR" b="1" i="0" dirty="0">
              <a:solidFill>
                <a:srgbClr val="404040"/>
              </a:solidFill>
              <a:effectLst/>
            </a:endParaRP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E7D10D-D9B3-4450-A071-A5EB1D287B0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98800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1" dirty="0"/>
              <a:t>O evangelho de João não registra uma única parábola.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1" dirty="0"/>
              <a:t>Os evangelhos sinóticos </a:t>
            </a:r>
            <a:r>
              <a:rPr lang="pt-BR" sz="1200" dirty="0"/>
              <a:t>apresentam a </a:t>
            </a:r>
            <a:r>
              <a:rPr lang="pt-BR" sz="1200" b="1" dirty="0"/>
              <a:t>mesma visão (perspectiva) e estruturas semelhantes.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dirty="0"/>
              <a:t>A expressão </a:t>
            </a:r>
            <a:r>
              <a:rPr lang="pt-BR" sz="1200" b="1" dirty="0">
                <a:solidFill>
                  <a:srgbClr val="C00000"/>
                </a:solidFill>
              </a:rPr>
              <a:t>“reino presente” </a:t>
            </a:r>
            <a:r>
              <a:rPr lang="pt-BR" sz="1200" dirty="0"/>
              <a:t>não significa que </a:t>
            </a:r>
            <a:r>
              <a:rPr lang="pt-BR" sz="1200" b="1" dirty="0"/>
              <a:t>o fim do mundo </a:t>
            </a:r>
            <a:r>
              <a:rPr lang="pt-BR" sz="1200" dirty="0"/>
              <a:t>estivesse presente, </a:t>
            </a:r>
            <a:r>
              <a:rPr lang="pt-BR" sz="1200" b="1" dirty="0"/>
              <a:t>mas que as promessas das Escrituras </a:t>
            </a:r>
            <a:r>
              <a:rPr lang="pt-BR" sz="1200" dirty="0"/>
              <a:t>haviam iniciado com </a:t>
            </a:r>
            <a:r>
              <a:rPr lang="pt-BR" sz="1200" b="1" dirty="0"/>
              <a:t>as palavras e ações de Jesus.</a:t>
            </a:r>
            <a:endParaRPr lang="pt-BR" b="1" dirty="0"/>
          </a:p>
          <a:p>
            <a:r>
              <a:rPr lang="pt-BR" dirty="0"/>
              <a:t>Será que as </a:t>
            </a:r>
            <a:r>
              <a:rPr lang="pt-BR" b="1" dirty="0"/>
              <a:t>palavras gregas </a:t>
            </a:r>
            <a:r>
              <a:rPr lang="pt-BR" dirty="0"/>
              <a:t>transmitiram o </a:t>
            </a:r>
            <a:r>
              <a:rPr lang="pt-BR" b="1" dirty="0"/>
              <a:t>propósito comunicativo de Jesus?</a:t>
            </a:r>
          </a:p>
          <a:p>
            <a:endParaRPr lang="pt-BR" b="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E7D10D-D9B3-4450-A071-A5EB1D287B0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40552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/>
              <a:t>Alegorizar</a:t>
            </a:r>
            <a:r>
              <a:rPr lang="pt-BR" b="0" dirty="0"/>
              <a:t>: atribui uma interpretação além do significado da palavra ou do texto.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b="1" dirty="0"/>
              <a:t>Alegorizar: </a:t>
            </a:r>
            <a:r>
              <a:rPr lang="pt-BR" sz="1200" dirty="0"/>
              <a:t>considerada a</a:t>
            </a:r>
            <a:r>
              <a:rPr lang="pt-BR" sz="1200" b="1" dirty="0"/>
              <a:t> chave para a interpretação </a:t>
            </a:r>
            <a:r>
              <a:rPr lang="pt-BR" sz="1200" dirty="0"/>
              <a:t>das parábolas; atribuíam </a:t>
            </a:r>
            <a:r>
              <a:rPr lang="pt-BR" sz="1200" b="1" dirty="0"/>
              <a:t>elementos da teologia da igreja </a:t>
            </a:r>
            <a:r>
              <a:rPr lang="pt-BR" sz="1200" b="0" dirty="0"/>
              <a:t>que guardavam pouca relação com a intenção de Jesus ao transmitir a parábola.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t-BR" sz="1200" b="0" dirty="0"/>
              <a:t>ML (Alemanha-1483), JC (França-1509), JE (EUA-1703) e CS (Inglaterra-1834) </a:t>
            </a:r>
            <a:r>
              <a:rPr lang="pt-BR" sz="1200" dirty="0"/>
              <a:t>fizeram uso do </a:t>
            </a:r>
            <a:r>
              <a:rPr lang="pt-BR" sz="1200" b="1" dirty="0"/>
              <a:t>método alegórico</a:t>
            </a:r>
            <a:r>
              <a:rPr lang="pt-BR" sz="1200" dirty="0"/>
              <a:t>.</a:t>
            </a:r>
          </a:p>
          <a:p>
            <a:endParaRPr lang="pt-BR" sz="1200" b="0" dirty="0"/>
          </a:p>
          <a:p>
            <a:r>
              <a:rPr lang="pt-BR" sz="1200" b="0" dirty="0"/>
              <a:t>Onde aparecem traços alegóricos </a:t>
            </a:r>
            <a:r>
              <a:rPr lang="pt-BR" sz="1200" b="1" dirty="0"/>
              <a:t>a culpa recai sobre os evangelistas</a:t>
            </a:r>
            <a:r>
              <a:rPr lang="pt-BR" sz="1200" b="0" dirty="0"/>
              <a:t>.</a:t>
            </a:r>
          </a:p>
          <a:p>
            <a:r>
              <a:rPr lang="pt-BR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A diferença entre </a:t>
            </a:r>
            <a:r>
              <a:rPr lang="pt-BR" b="1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a parábola </a:t>
            </a:r>
            <a:r>
              <a:rPr lang="pt-BR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e </a:t>
            </a:r>
            <a:r>
              <a:rPr lang="pt-BR" b="1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a alegoria </a:t>
            </a:r>
            <a:r>
              <a:rPr lang="pt-BR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é que no caso da primeira, </a:t>
            </a:r>
            <a:r>
              <a:rPr lang="pt-BR" b="1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a história e sua interpretação seguem-se uma à outra </a:t>
            </a:r>
            <a:r>
              <a:rPr lang="pt-BR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(Mateus 13:1 a 9, e 18 a 23), ao passo que na segunda, </a:t>
            </a:r>
            <a:r>
              <a:rPr lang="pt-BR" b="1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história e significado estão entrelaçados </a:t>
            </a:r>
            <a:r>
              <a:rPr lang="pt-BR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(Efésios 6).</a:t>
            </a:r>
            <a:endParaRPr lang="pt-BR" sz="1200" b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dirty="0"/>
              <a:t>As alegorias, para os estudiosos contemporâneos, não é uma </a:t>
            </a:r>
            <a:r>
              <a:rPr lang="pt-BR" sz="1200" b="1" dirty="0"/>
              <a:t>forma legítima </a:t>
            </a:r>
            <a:r>
              <a:rPr lang="pt-BR" sz="1200" dirty="0"/>
              <a:t>de interpretação, pois </a:t>
            </a:r>
            <a:r>
              <a:rPr lang="pt-BR" sz="1200" b="1" dirty="0"/>
              <a:t>obscurece a mensagem de Jesus</a:t>
            </a:r>
            <a:r>
              <a:rPr lang="pt-BR" sz="1200" dirty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Os tipos, parábolas e alegorias das Escrituras nos brindam com uma fascinante incursão </a:t>
            </a:r>
            <a:r>
              <a:rPr lang="pt-BR" b="1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no pensamento teológico imaginativo </a:t>
            </a:r>
            <a:r>
              <a:rPr lang="pt-BR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e, ao mesmo tempo, apresentam </a:t>
            </a:r>
            <a:r>
              <a:rPr lang="pt-BR" b="1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o perigo de diferentes interpretações </a:t>
            </a:r>
            <a:r>
              <a:rPr lang="pt-BR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que podem </a:t>
            </a:r>
            <a:r>
              <a:rPr lang="pt-BR" b="1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contradizer mesmo as verdades </a:t>
            </a:r>
            <a:r>
              <a:rPr lang="pt-BR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mais fundamentais das Escrituras.</a:t>
            </a:r>
            <a:endParaRPr lang="pt-BR" sz="1200" dirty="0"/>
          </a:p>
          <a:p>
            <a:endParaRPr lang="pt-BR" b="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E7D10D-D9B3-4450-A071-A5EB1D287B0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57834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pt-BR" sz="1200" b="1" dirty="0"/>
              <a:t>Abundância (entendimento, discernimento)</a:t>
            </a:r>
          </a:p>
          <a:p>
            <a:pPr algn="l"/>
            <a:r>
              <a:rPr lang="pt-BR" sz="1200" b="1" dirty="0"/>
              <a:t>O coração deste povo está endurecido.</a:t>
            </a:r>
          </a:p>
          <a:p>
            <a:pPr algn="l"/>
            <a:r>
              <a:rPr lang="pt-BR" sz="1200" b="1" dirty="0"/>
              <a:t>......................................................................</a:t>
            </a:r>
          </a:p>
          <a:p>
            <a:pPr algn="l"/>
            <a:r>
              <a:rPr lang="pt-BR" sz="1200" b="1" dirty="0"/>
              <a:t>As parábolas são o meio de se revelar aquilo que está oculto. </a:t>
            </a:r>
          </a:p>
          <a:p>
            <a:pPr algn="l"/>
            <a:r>
              <a:rPr lang="pt-BR" sz="1200" b="1" dirty="0">
                <a:solidFill>
                  <a:srgbClr val="C00000"/>
                </a:solidFill>
              </a:rPr>
              <a:t>Elas revelam o reino dos céus.</a:t>
            </a:r>
          </a:p>
          <a:p>
            <a:pPr algn="l"/>
            <a:r>
              <a:rPr lang="pt-BR" sz="1200" b="1" dirty="0">
                <a:solidFill>
                  <a:srgbClr val="C00000"/>
                </a:solidFill>
              </a:rPr>
              <a:t>Apenas com o olhar da fé é possível discernir a ação de Deus.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E7D10D-D9B3-4450-A071-A5EB1D287B0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57966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dirty="0"/>
              <a:t>Estas parábolas enfatizam </a:t>
            </a:r>
            <a:r>
              <a:rPr lang="pt-BR" b="1" dirty="0"/>
              <a:t>o Reino presente.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b="1" dirty="0"/>
              <a:t>Semeador + Joio e trigo + Rede recebem explicação detalhada.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b="1" dirty="0"/>
              <a:t>Semeador + Joio e trigo recebem título.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b="1" dirty="0"/>
              <a:t>Joio e do Trigo </a:t>
            </a:r>
            <a:r>
              <a:rPr lang="pt-BR" b="0" dirty="0"/>
              <a:t>+ </a:t>
            </a:r>
            <a:r>
              <a:rPr lang="pt-BR" b="1" dirty="0"/>
              <a:t>Rede tratam, também, da consumação dos séculos.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b="1" dirty="0"/>
              <a:t>SEMEADOR: </a:t>
            </a:r>
            <a:r>
              <a:rPr lang="pt-BR" b="0" i="0" dirty="0">
                <a:solidFill>
                  <a:srgbClr val="202124"/>
                </a:solidFill>
                <a:effectLst/>
                <a:latin typeface="Google Sans"/>
              </a:rPr>
              <a:t>A </a:t>
            </a:r>
            <a:r>
              <a:rPr lang="pt-BR" b="0" i="0" dirty="0">
                <a:solidFill>
                  <a:srgbClr val="040C28"/>
                </a:solidFill>
                <a:effectLst/>
                <a:latin typeface="Google Sans"/>
              </a:rPr>
              <a:t>parábola do semeador</a:t>
            </a:r>
            <a:r>
              <a:rPr lang="pt-BR" b="0" i="0" dirty="0">
                <a:solidFill>
                  <a:srgbClr val="202124"/>
                </a:solidFill>
                <a:effectLst/>
                <a:latin typeface="Google Sans"/>
              </a:rPr>
              <a:t> fala de um </a:t>
            </a:r>
            <a:r>
              <a:rPr lang="pt-BR" b="0" i="0" dirty="0">
                <a:solidFill>
                  <a:srgbClr val="040C28"/>
                </a:solidFill>
                <a:effectLst/>
                <a:latin typeface="Google Sans"/>
              </a:rPr>
              <a:t>semeador</a:t>
            </a:r>
            <a:r>
              <a:rPr lang="pt-BR" b="0" i="0" dirty="0">
                <a:solidFill>
                  <a:srgbClr val="202124"/>
                </a:solidFill>
                <a:effectLst/>
                <a:latin typeface="Google Sans"/>
              </a:rPr>
              <a:t> que sai a semear. As sementes (boas) caem em quatro tipos diferentes de solo, cada um representando uma resposta diferente à palavra de Deus: o solo à beira do caminho, o solo pedregoso, o solo cheio de espinhos e o solo bom</a:t>
            </a:r>
            <a:r>
              <a:rPr lang="pt-BR" b="1" i="0" dirty="0">
                <a:solidFill>
                  <a:srgbClr val="202124"/>
                </a:solidFill>
                <a:effectLst/>
                <a:latin typeface="Google Sans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b="1" i="0" dirty="0">
                <a:solidFill>
                  <a:srgbClr val="202124"/>
                </a:solidFill>
                <a:effectLst/>
                <a:latin typeface="+mn-lt"/>
              </a:rPr>
              <a:t>JOIO E TRIGO: </a:t>
            </a:r>
            <a:r>
              <a:rPr lang="pt-BR" b="0" i="0" dirty="0">
                <a:solidFill>
                  <a:srgbClr val="202124"/>
                </a:solidFill>
                <a:effectLst/>
                <a:latin typeface="Google Sans"/>
              </a:rPr>
              <a:t>A parábola do joio e do trigo foi contada por Jesus para ensinar sobre o Reino dos Céus e o julgamento final. Ela </a:t>
            </a:r>
            <a:r>
              <a:rPr lang="pt-BR" b="0" i="0" dirty="0">
                <a:solidFill>
                  <a:srgbClr val="040C28"/>
                </a:solidFill>
                <a:effectLst/>
                <a:latin typeface="Google Sans"/>
              </a:rPr>
              <a:t>aborda a convivência do bem e do mal no mundo</a:t>
            </a:r>
            <a:r>
              <a:rPr lang="pt-BR" b="1" i="0" dirty="0">
                <a:solidFill>
                  <a:srgbClr val="040C28"/>
                </a:solidFill>
                <a:effectLst/>
                <a:latin typeface="Google Sans"/>
              </a:rPr>
              <a:t> </a:t>
            </a:r>
            <a:r>
              <a:rPr lang="pt-BR" b="0" i="0" dirty="0">
                <a:solidFill>
                  <a:srgbClr val="040C28"/>
                </a:solidFill>
                <a:effectLst/>
                <a:latin typeface="Google Sans"/>
              </a:rPr>
              <a:t>e a paciência divina em permitir que ambos coexistam até o tempo determinado para a separação final</a:t>
            </a:r>
            <a:r>
              <a:rPr lang="pt-BR" b="0" i="0" dirty="0">
                <a:solidFill>
                  <a:srgbClr val="202124"/>
                </a:solidFill>
                <a:effectLst/>
                <a:latin typeface="Google Sans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b="1" i="0" dirty="0">
                <a:solidFill>
                  <a:srgbClr val="202124"/>
                </a:solidFill>
                <a:effectLst/>
                <a:latin typeface="Google Sans"/>
              </a:rPr>
              <a:t>MOSTARDA: </a:t>
            </a:r>
            <a:r>
              <a:rPr lang="pt-BR" b="0" i="0" dirty="0">
                <a:solidFill>
                  <a:srgbClr val="202124"/>
                </a:solidFill>
                <a:effectLst/>
                <a:latin typeface="Google Sans"/>
              </a:rPr>
              <a:t> Da mesma forma que o grão de mostarda é pequeno, mas capaz de crescer em uma planta grande e frondosa, </a:t>
            </a:r>
            <a:r>
              <a:rPr lang="pt-BR" b="0" i="0" dirty="0">
                <a:solidFill>
                  <a:srgbClr val="040C28"/>
                </a:solidFill>
                <a:effectLst/>
                <a:latin typeface="Google Sans"/>
              </a:rPr>
              <a:t>a parábola ensina que o Reino começa pequeno, mas crescerá e se tornar algo grandioso e poderoso.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b="1" i="0" dirty="0">
                <a:solidFill>
                  <a:srgbClr val="040C28"/>
                </a:solidFill>
                <a:effectLst/>
                <a:latin typeface="Google Sans"/>
              </a:rPr>
              <a:t>FERMENTO: </a:t>
            </a:r>
            <a:r>
              <a:rPr lang="pt-BR" b="0" i="0" dirty="0">
                <a:solidFill>
                  <a:srgbClr val="202124"/>
                </a:solidFill>
                <a:effectLst/>
                <a:latin typeface="Google Sans"/>
              </a:rPr>
              <a:t>A parábola do fermento </a:t>
            </a:r>
            <a:r>
              <a:rPr lang="pt-BR" b="0" i="0" dirty="0">
                <a:solidFill>
                  <a:srgbClr val="040C28"/>
                </a:solidFill>
                <a:effectLst/>
                <a:latin typeface="Google Sans"/>
              </a:rPr>
              <a:t>parece falar da serena </a:t>
            </a:r>
            <a:r>
              <a:rPr lang="pt-BR" b="1" i="0" dirty="0">
                <a:solidFill>
                  <a:srgbClr val="040C28"/>
                </a:solidFill>
                <a:effectLst/>
                <a:latin typeface="Google Sans"/>
              </a:rPr>
              <a:t>transformação</a:t>
            </a:r>
            <a:r>
              <a:rPr lang="pt-BR" b="0" i="0" dirty="0">
                <a:solidFill>
                  <a:srgbClr val="040C28"/>
                </a:solidFill>
                <a:effectLst/>
                <a:latin typeface="Google Sans"/>
              </a:rPr>
              <a:t> que o reino de Deus opera no espírito humano.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b="1" i="0" dirty="0">
                <a:solidFill>
                  <a:srgbClr val="040C28"/>
                </a:solidFill>
                <a:effectLst/>
                <a:latin typeface="Google Sans"/>
              </a:rPr>
              <a:t>TESOURO: </a:t>
            </a:r>
            <a:r>
              <a:rPr lang="pt-BR" b="0" i="0" dirty="0">
                <a:solidFill>
                  <a:srgbClr val="202124"/>
                </a:solidFill>
                <a:effectLst/>
                <a:latin typeface="Google Sans"/>
              </a:rPr>
              <a:t>Jesus compara o reino dos céus com um </a:t>
            </a:r>
            <a:r>
              <a:rPr lang="pt-BR" b="0" i="0" dirty="0">
                <a:solidFill>
                  <a:srgbClr val="040C28"/>
                </a:solidFill>
                <a:effectLst/>
                <a:latin typeface="Google Sans"/>
              </a:rPr>
              <a:t>tesouro escondido</a:t>
            </a:r>
            <a:r>
              <a:rPr lang="pt-BR" b="0" i="0" dirty="0">
                <a:solidFill>
                  <a:srgbClr val="202124"/>
                </a:solidFill>
                <a:effectLst/>
                <a:latin typeface="Google Sans"/>
              </a:rPr>
              <a:t> sob a terra. A reação de alegria do homem que o encontra e seu empenho para comprar o campo e obter o tesouro.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b="1" i="0" dirty="0">
                <a:solidFill>
                  <a:srgbClr val="202124"/>
                </a:solidFill>
                <a:effectLst/>
                <a:latin typeface="Google Sans"/>
              </a:rPr>
              <a:t>PÉROLA: </a:t>
            </a:r>
            <a:r>
              <a:rPr lang="pt-BR" b="0" i="0" dirty="0">
                <a:solidFill>
                  <a:srgbClr val="202124"/>
                </a:solidFill>
                <a:effectLst/>
                <a:latin typeface="Google Sans"/>
              </a:rPr>
              <a:t>Esta parábola </a:t>
            </a:r>
            <a:r>
              <a:rPr lang="pt-BR" b="0" i="0" dirty="0">
                <a:solidFill>
                  <a:srgbClr val="040C28"/>
                </a:solidFill>
                <a:effectLst/>
                <a:latin typeface="Google Sans"/>
              </a:rPr>
              <a:t>é geralmente interpretada como uma ilustração do grande valor do reino de Deus.</a:t>
            </a:r>
            <a:r>
              <a:rPr lang="pt-BR" b="0" i="0" dirty="0">
                <a:solidFill>
                  <a:srgbClr val="202124"/>
                </a:solidFill>
                <a:effectLst/>
                <a:latin typeface="Google Sans"/>
              </a:rPr>
              <a:t> e, portanto, tem um tema semelhante à Parábola do Tesouro Escondido.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b="1" i="0" dirty="0">
                <a:solidFill>
                  <a:srgbClr val="202124"/>
                </a:solidFill>
                <a:effectLst/>
                <a:latin typeface="Google Sans"/>
              </a:rPr>
              <a:t>REDE: </a:t>
            </a:r>
            <a:r>
              <a:rPr lang="pt-BR" b="0" i="0" dirty="0">
                <a:solidFill>
                  <a:srgbClr val="040C28"/>
                </a:solidFill>
                <a:effectLst/>
                <a:latin typeface="Google Sans"/>
              </a:rPr>
              <a:t>Jesus traz a parábola da rede, que ele compara com o reino de Deus, dizendo que este puxará todos os peixes e depois, com os agir dos anjos, os maus serão separados dos bons e jogados no inferno</a:t>
            </a:r>
            <a:r>
              <a:rPr lang="pt-BR" b="0" i="0" dirty="0">
                <a:solidFill>
                  <a:srgbClr val="202124"/>
                </a:solidFill>
                <a:effectLst/>
                <a:latin typeface="Google Sans"/>
              </a:rPr>
              <a:t>. Essa parábola, não tão conhecida como outras, é semelhante à parábola do joio e do trigo.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b="1" i="0" dirty="0">
                <a:solidFill>
                  <a:srgbClr val="202124"/>
                </a:solidFill>
                <a:effectLst/>
                <a:latin typeface="Google Sans"/>
              </a:rPr>
              <a:t>BODAS: </a:t>
            </a:r>
            <a:r>
              <a:rPr lang="pt-BR" b="0" i="0" dirty="0">
                <a:solidFill>
                  <a:srgbClr val="202124"/>
                </a:solidFill>
                <a:effectLst/>
                <a:latin typeface="Google Sans"/>
              </a:rPr>
              <a:t> </a:t>
            </a:r>
            <a:r>
              <a:rPr lang="pt-BR" b="0" i="0" dirty="0">
                <a:solidFill>
                  <a:srgbClr val="040C28"/>
                </a:solidFill>
                <a:effectLst/>
                <a:latin typeface="Google Sans"/>
              </a:rPr>
              <a:t>parábola das bodas</a:t>
            </a:r>
            <a:r>
              <a:rPr lang="pt-BR" b="0" i="0" dirty="0">
                <a:solidFill>
                  <a:srgbClr val="202124"/>
                </a:solidFill>
                <a:effectLst/>
                <a:latin typeface="Google Sans"/>
              </a:rPr>
              <a:t> diz respeito a um convite para uma festa de casamento. A comparação da festa de um rei para homenagear ao filho, do convite e rejeição dos convidados, e dos novos convidados honrando o convite do rei são representações diretas do que Jesus estava ensinando aos Seus ouvintes.</a:t>
            </a:r>
            <a:endParaRPr lang="pt-BR" b="1" dirty="0">
              <a:latin typeface="+mn-lt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E7D10D-D9B3-4450-A071-A5EB1D287B0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20542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/>
              <a:t>Casa de Pedro </a:t>
            </a:r>
            <a:r>
              <a:rPr lang="pt-BR" dirty="0"/>
              <a:t>em Cafarnaum.</a:t>
            </a:r>
          </a:p>
          <a:p>
            <a:r>
              <a:rPr lang="pt-BR" b="1" dirty="0"/>
              <a:t>Em </a:t>
            </a:r>
            <a:r>
              <a:rPr lang="pt-BR" b="1" dirty="0" err="1"/>
              <a:t>Lc</a:t>
            </a:r>
            <a:r>
              <a:rPr lang="pt-BR" b="1" dirty="0"/>
              <a:t> 8.4 </a:t>
            </a:r>
            <a:r>
              <a:rPr lang="pt-BR" dirty="0"/>
              <a:t>– Gente de todas as cidades.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E7D10D-D9B3-4450-A071-A5EB1D287B0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7473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592BCB-4EE7-31AB-B4C3-C1FAAD50CD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E386DE86-0BD9-5999-9766-EDAF4C8A66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3E678928-5289-8F2B-7C72-F6BE010C36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b="0" i="0" dirty="0">
              <a:solidFill>
                <a:srgbClr val="292929"/>
              </a:solidFill>
              <a:effectLst/>
              <a:latin typeface="Lato" panose="020F0502020204030203" pitchFamily="34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3AB89CD-94C1-7681-33E2-C7DDBA2064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E7D10D-D9B3-4450-A071-A5EB1D287B0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15193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Apresentar o </a:t>
            </a:r>
            <a:r>
              <a:rPr lang="pt-BR" b="1" dirty="0"/>
              <a:t>contexto em que Jesus vivia</a:t>
            </a:r>
            <a:r>
              <a:rPr lang="pt-BR" dirty="0"/>
              <a:t>: local, relacionamento e o objetivo de suas mensagens.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E7D10D-D9B3-4450-A071-A5EB1D287B06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482443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pt-BR" sz="1200" b="1" i="0" dirty="0">
                <a:effectLst/>
              </a:rPr>
              <a:t>3,5X Lago Paranoá; 44m (profundidade)</a:t>
            </a:r>
            <a:r>
              <a:rPr lang="pt-BR" sz="1200" b="0" i="0" dirty="0">
                <a:effectLst/>
              </a:rPr>
              <a:t>; </a:t>
            </a:r>
            <a:r>
              <a:rPr lang="pt-BR" sz="1200" b="1" i="0" dirty="0">
                <a:effectLst/>
              </a:rPr>
              <a:t>(-219</a:t>
            </a:r>
            <a:r>
              <a:rPr lang="pt-BR" sz="1200" b="1" dirty="0"/>
              <a:t>m ANM)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pt-BR" sz="1200" b="1" i="0" dirty="0">
                <a:effectLst/>
              </a:rPr>
              <a:t>Discípulos pescadores (Pedro, Tiago, João, André e Filipe).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pt-BR" sz="1200" b="1" i="0" dirty="0">
                <a:effectLst/>
              </a:rPr>
              <a:t>3 eventos marcantes. Acalmou...; caminhou por sobre as águas; multiplicação dos pães e peixes.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pt-BR" sz="1200" b="1" i="0" dirty="0">
                <a:effectLst/>
              </a:rPr>
              <a:t>Jesus ensina 4 parábolas de um barco.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pt-BR" sz="1200" b="1" i="0" dirty="0">
                <a:effectLst/>
              </a:rPr>
              <a:t>.................................................................................................................................</a:t>
            </a:r>
          </a:p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pt-BR" sz="1200" b="1" i="0" dirty="0">
                <a:effectLst/>
              </a:rPr>
              <a:t>3,5X Lago Paranoá </a:t>
            </a:r>
            <a:r>
              <a:rPr lang="pt-BR" sz="1200" b="0" i="0" dirty="0">
                <a:effectLst/>
              </a:rPr>
              <a:t>19km x 13km x 44m. (-219</a:t>
            </a:r>
            <a:r>
              <a:rPr lang="pt-BR" sz="1200" b="0" dirty="0"/>
              <a:t>m ANM)</a:t>
            </a:r>
          </a:p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pt-BR" sz="1200" b="1" dirty="0">
                <a:solidFill>
                  <a:srgbClr val="C00000"/>
                </a:solidFill>
              </a:rPr>
              <a:t>Na época de Jesus</a:t>
            </a:r>
            <a:r>
              <a:rPr lang="pt-BR" sz="1200" b="1" dirty="0"/>
              <a:t>, </a:t>
            </a:r>
            <a:r>
              <a:rPr lang="pt-BR" sz="1200" dirty="0"/>
              <a:t>o</a:t>
            </a:r>
            <a:r>
              <a:rPr lang="pt-BR" sz="1200" b="0" i="0" dirty="0">
                <a:effectLst/>
              </a:rPr>
              <a:t> lago era </a:t>
            </a:r>
            <a:r>
              <a:rPr lang="pt-BR" sz="1200" b="1" i="0" dirty="0">
                <a:effectLst/>
              </a:rPr>
              <a:t>muito piscoso </a:t>
            </a:r>
            <a:r>
              <a:rPr lang="pt-BR" sz="1200" b="0" i="0" dirty="0">
                <a:effectLst/>
              </a:rPr>
              <a:t>e intensamente utilizado pelos pescadores. </a:t>
            </a:r>
            <a:r>
              <a:rPr lang="pt-BR" sz="1200" b="1" i="0" dirty="0">
                <a:effectLst/>
              </a:rPr>
              <a:t>(Pedro, Tiago, João, André e Filipe).</a:t>
            </a:r>
          </a:p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pt-BR" sz="1200" b="1" i="0" dirty="0">
                <a:effectLst/>
              </a:rPr>
              <a:t>3 eventos marcaram este lago: </a:t>
            </a:r>
            <a:r>
              <a:rPr lang="pt-BR" sz="1200" b="0" i="0" dirty="0">
                <a:effectLst/>
              </a:rPr>
              <a:t>Jesus acalmou a tempestade; Jesus caminhou sobre as águas; realizou a multiplicação dos peixes e dos pães.</a:t>
            </a:r>
            <a:endParaRPr lang="pt-BR" b="0" dirty="0"/>
          </a:p>
          <a:p>
            <a:r>
              <a:rPr lang="pt-BR" b="1" dirty="0"/>
              <a:t>Galileia: </a:t>
            </a:r>
            <a:r>
              <a:rPr lang="pt-BR" b="0" i="0" dirty="0">
                <a:solidFill>
                  <a:srgbClr val="000000"/>
                </a:solidFill>
                <a:effectLst/>
                <a:latin typeface="Montserrat" panose="020F0502020204030204" pitchFamily="2" charset="0"/>
              </a:rPr>
              <a:t>fama de </a:t>
            </a:r>
            <a:r>
              <a:rPr lang="pt-BR" b="1" i="0" dirty="0">
                <a:solidFill>
                  <a:srgbClr val="000000"/>
                </a:solidFill>
                <a:effectLst/>
                <a:latin typeface="Montserrat" panose="020F0502020204030204" pitchFamily="2" charset="0"/>
              </a:rPr>
              <a:t>terra rude e de onde nada vinha de bom</a:t>
            </a:r>
            <a:r>
              <a:rPr lang="pt-BR" b="0" i="0" dirty="0">
                <a:solidFill>
                  <a:srgbClr val="000000"/>
                </a:solidFill>
                <a:effectLst/>
                <a:latin typeface="Montserrat" panose="020F0502020204030204" pitchFamily="2" charset="0"/>
              </a:rPr>
              <a:t>. (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Montserrat" panose="020F0502020204030204" pitchFamily="2" charset="0"/>
              </a:rPr>
              <a:t>Jo</a:t>
            </a:r>
            <a:r>
              <a:rPr lang="pt-BR" b="0" i="0" dirty="0">
                <a:solidFill>
                  <a:srgbClr val="000000"/>
                </a:solidFill>
                <a:effectLst/>
                <a:latin typeface="Montserrat" panose="020F0502020204030204" pitchFamily="2" charset="0"/>
              </a:rPr>
              <a:t> 1.46).</a:t>
            </a:r>
            <a:endParaRPr lang="pt-BR" b="0" dirty="0"/>
          </a:p>
          <a:p>
            <a:r>
              <a:rPr lang="pt-BR" b="1" dirty="0"/>
              <a:t>Samaria: </a:t>
            </a:r>
            <a:r>
              <a:rPr lang="pt-BR" b="1" i="0" dirty="0">
                <a:solidFill>
                  <a:srgbClr val="2C2F34"/>
                </a:solidFill>
                <a:effectLst/>
                <a:latin typeface="-apple-system"/>
              </a:rPr>
              <a:t> </a:t>
            </a:r>
            <a:r>
              <a:rPr lang="pt-BR" b="0" i="0" dirty="0">
                <a:solidFill>
                  <a:srgbClr val="2C2F34"/>
                </a:solidFill>
                <a:effectLst/>
                <a:latin typeface="-apple-system"/>
              </a:rPr>
              <a:t>Após a morte do </a:t>
            </a:r>
            <a:r>
              <a:rPr lang="pt-BR" b="0" i="0" u="none" strike="noStrike" dirty="0">
                <a:solidFill>
                  <a:srgbClr val="0088FF"/>
                </a:solidFill>
                <a:effectLst/>
                <a:latin typeface="-apple-system"/>
                <a:hlinkClick r:id="rId3"/>
              </a:rPr>
              <a:t>rei Salomão</a:t>
            </a:r>
            <a:r>
              <a:rPr lang="pt-BR" b="0" i="0" dirty="0">
                <a:solidFill>
                  <a:srgbClr val="2C2F34"/>
                </a:solidFill>
                <a:effectLst/>
                <a:latin typeface="-apple-system"/>
              </a:rPr>
              <a:t>, o reino de Israel (12 tribos) foi dividido em 2 reinos (930 </a:t>
            </a:r>
            <a:r>
              <a:rPr lang="pt-BR" b="0" i="0" dirty="0" err="1">
                <a:solidFill>
                  <a:srgbClr val="2C2F34"/>
                </a:solidFill>
                <a:effectLst/>
                <a:latin typeface="-apple-system"/>
              </a:rPr>
              <a:t>a.C</a:t>
            </a:r>
            <a:r>
              <a:rPr lang="pt-BR" b="0" i="0" dirty="0">
                <a:solidFill>
                  <a:srgbClr val="2C2F34"/>
                </a:solidFill>
                <a:effectLst/>
                <a:latin typeface="-apple-system"/>
              </a:rPr>
              <a:t>). A parte norte fixou sua capital em Samaria, com </a:t>
            </a:r>
            <a:r>
              <a:rPr lang="pt-BR" b="0" i="0" dirty="0" err="1">
                <a:solidFill>
                  <a:srgbClr val="2C2F34"/>
                </a:solidFill>
                <a:effectLst/>
                <a:latin typeface="-apple-system"/>
              </a:rPr>
              <a:t>Jeroboão</a:t>
            </a:r>
            <a:r>
              <a:rPr lang="pt-BR" b="0" i="0" dirty="0">
                <a:solidFill>
                  <a:srgbClr val="2C2F34"/>
                </a:solidFill>
                <a:effectLst/>
                <a:latin typeface="-apple-system"/>
              </a:rPr>
              <a:t> I, que deslocou o culto oficial de Jerusalém para dois santuários em </a:t>
            </a:r>
            <a:r>
              <a:rPr lang="pt-BR" b="1" i="0" dirty="0">
                <a:solidFill>
                  <a:srgbClr val="2C2F34"/>
                </a:solidFill>
                <a:effectLst/>
                <a:latin typeface="-apple-system"/>
              </a:rPr>
              <a:t>Betel e Dan</a:t>
            </a:r>
            <a:r>
              <a:rPr lang="pt-BR" b="0" i="0" dirty="0">
                <a:solidFill>
                  <a:srgbClr val="2C2F34"/>
                </a:solidFill>
                <a:effectLst/>
                <a:latin typeface="-apple-system"/>
              </a:rPr>
              <a:t>, estabelecendo sacerdotes que não eram levitas.(I Re 12.25-33). Enquanto que a parte sul, com </a:t>
            </a:r>
            <a:r>
              <a:rPr lang="pt-BR" b="0" i="0" dirty="0" err="1">
                <a:solidFill>
                  <a:srgbClr val="2C2F34"/>
                </a:solidFill>
                <a:effectLst/>
                <a:latin typeface="-apple-system"/>
              </a:rPr>
              <a:t>Roboão</a:t>
            </a:r>
            <a:r>
              <a:rPr lang="pt-BR" b="0" i="0" dirty="0">
                <a:solidFill>
                  <a:srgbClr val="2C2F34"/>
                </a:solidFill>
                <a:effectLst/>
                <a:latin typeface="-apple-system"/>
              </a:rPr>
              <a:t>, continuou tendo Jerusalém como sua capital política e religiosa.</a:t>
            </a:r>
            <a:r>
              <a:rPr lang="pt-BR" dirty="0"/>
              <a:t> </a:t>
            </a:r>
          </a:p>
          <a:p>
            <a:r>
              <a:rPr lang="pt-BR" b="1" i="0" dirty="0">
                <a:solidFill>
                  <a:srgbClr val="2C2F34"/>
                </a:solidFill>
                <a:effectLst/>
                <a:latin typeface="-apple-system"/>
              </a:rPr>
              <a:t>Miscigenação e sincretismo religioso: </a:t>
            </a:r>
            <a:r>
              <a:rPr lang="pt-BR" b="0" i="0" dirty="0">
                <a:solidFill>
                  <a:srgbClr val="2C2F34"/>
                </a:solidFill>
                <a:effectLst/>
                <a:latin typeface="-apple-system"/>
              </a:rPr>
              <a:t>Quando a Assíria tomou Samaria (722 </a:t>
            </a:r>
            <a:r>
              <a:rPr lang="pt-BR" b="0" i="0" dirty="0" err="1">
                <a:solidFill>
                  <a:srgbClr val="2C2F34"/>
                </a:solidFill>
                <a:effectLst/>
                <a:latin typeface="-apple-system"/>
              </a:rPr>
              <a:t>a.C</a:t>
            </a:r>
            <a:r>
              <a:rPr lang="pt-BR" b="0" i="0" dirty="0">
                <a:solidFill>
                  <a:srgbClr val="2C2F34"/>
                </a:solidFill>
                <a:effectLst/>
                <a:latin typeface="-apple-system"/>
              </a:rPr>
              <a:t>), o rei assírio </a:t>
            </a:r>
            <a:r>
              <a:rPr lang="pt-BR" b="1" i="0" dirty="0">
                <a:solidFill>
                  <a:srgbClr val="2C2F34"/>
                </a:solidFill>
                <a:effectLst/>
                <a:latin typeface="-apple-system"/>
              </a:rPr>
              <a:t>deportou muitos israelitas </a:t>
            </a:r>
            <a:r>
              <a:rPr lang="pt-BR" b="0" i="0" dirty="0">
                <a:solidFill>
                  <a:srgbClr val="2C2F34"/>
                </a:solidFill>
                <a:effectLst/>
                <a:latin typeface="-apple-system"/>
              </a:rPr>
              <a:t>para outras terras de seu império; e </a:t>
            </a:r>
            <a:r>
              <a:rPr lang="pt-BR" b="1" i="0" dirty="0">
                <a:solidFill>
                  <a:srgbClr val="2C2F34"/>
                </a:solidFill>
                <a:effectLst/>
                <a:latin typeface="-apple-system"/>
              </a:rPr>
              <a:t>também importou pessoas de outros povos </a:t>
            </a:r>
            <a:r>
              <a:rPr lang="pt-BR" b="0" i="0" dirty="0">
                <a:solidFill>
                  <a:srgbClr val="2C2F34"/>
                </a:solidFill>
                <a:effectLst/>
                <a:latin typeface="-apple-system"/>
              </a:rPr>
              <a:t>subjugados pela Assíria para viver em Samaria. Casamentos se realizaram e o </a:t>
            </a:r>
            <a:r>
              <a:rPr lang="pt-BR" b="1" i="0" dirty="0">
                <a:solidFill>
                  <a:srgbClr val="2C2F34"/>
                </a:solidFill>
                <a:effectLst/>
                <a:latin typeface="-apple-system"/>
              </a:rPr>
              <a:t>paganismo</a:t>
            </a:r>
            <a:r>
              <a:rPr lang="pt-BR" b="0" i="0" dirty="0">
                <a:solidFill>
                  <a:srgbClr val="2C2F34"/>
                </a:solidFill>
                <a:effectLst/>
                <a:latin typeface="-apple-system"/>
              </a:rPr>
              <a:t> entrou em Samaria.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b="1" i="0" dirty="0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Duras palavras de condenação: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Corazim</a:t>
            </a:r>
            <a:r>
              <a:rPr lang="pt-BR" b="0" i="0" dirty="0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,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Betsaida</a:t>
            </a:r>
            <a:r>
              <a:rPr lang="pt-BR" b="0" i="0" dirty="0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 e Cafarnaum (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Lc</a:t>
            </a:r>
            <a:r>
              <a:rPr lang="pt-BR" b="0" i="0" dirty="0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 10.10-12). </a:t>
            </a:r>
            <a:r>
              <a:rPr lang="pt-BR" sz="1200" b="0" i="0" dirty="0">
                <a:solidFill>
                  <a:srgbClr val="202124"/>
                </a:solidFill>
                <a:effectLst/>
                <a:latin typeface="Google Sans"/>
              </a:rPr>
              <a:t>C</a:t>
            </a:r>
            <a:r>
              <a:rPr lang="pt-BR" sz="1200" dirty="0">
                <a:solidFill>
                  <a:srgbClr val="202124"/>
                </a:solidFill>
                <a:latin typeface="Google Sans"/>
              </a:rPr>
              <a:t>idades </a:t>
            </a:r>
            <a:r>
              <a:rPr lang="pt-BR" sz="1200" b="1" dirty="0">
                <a:solidFill>
                  <a:srgbClr val="202124"/>
                </a:solidFill>
                <a:latin typeface="Google Sans"/>
              </a:rPr>
              <a:t>amaldiçoadas</a:t>
            </a:r>
            <a:r>
              <a:rPr lang="pt-BR" sz="1200" dirty="0">
                <a:solidFill>
                  <a:srgbClr val="202124"/>
                </a:solidFill>
                <a:latin typeface="Google Sans"/>
              </a:rPr>
              <a:t> por Jesus, por serem </a:t>
            </a:r>
            <a:r>
              <a:rPr lang="pt-BR" sz="1200" b="1" dirty="0">
                <a:solidFill>
                  <a:srgbClr val="202124"/>
                </a:solidFill>
                <a:latin typeface="Google Sans"/>
              </a:rPr>
              <a:t>impenitentes! (que não se arrepende)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1" i="0" dirty="0">
                <a:solidFill>
                  <a:srgbClr val="202124"/>
                </a:solidFill>
                <a:effectLst/>
                <a:latin typeface="Google Sans"/>
              </a:rPr>
              <a:t>IDUMEA (Terra dos Edomitas): </a:t>
            </a:r>
            <a:r>
              <a:rPr lang="pt-BR" b="0" i="0" dirty="0">
                <a:solidFill>
                  <a:srgbClr val="4D5156"/>
                </a:solidFill>
                <a:effectLst/>
                <a:highlight>
                  <a:srgbClr val="FFFFFF"/>
                </a:highlight>
                <a:latin typeface="Google Sans"/>
              </a:rPr>
              <a:t>era uma região localizada no território que havia sido das </a:t>
            </a:r>
            <a:r>
              <a:rPr lang="pt-BR" b="1" i="0" dirty="0">
                <a:solidFill>
                  <a:srgbClr val="4D5156"/>
                </a:solidFill>
                <a:effectLst/>
                <a:highlight>
                  <a:srgbClr val="FFFFFF"/>
                </a:highlight>
                <a:latin typeface="Google Sans"/>
              </a:rPr>
              <a:t>tribos israelitas de Simeão e Judá.</a:t>
            </a:r>
            <a:endParaRPr lang="pt-BR" sz="1200" b="1" i="0" dirty="0">
              <a:effectLst/>
            </a:endParaRPr>
          </a:p>
          <a:p>
            <a:endParaRPr lang="pt-BR" b="1" i="0" dirty="0">
              <a:solidFill>
                <a:srgbClr val="2C2F34"/>
              </a:solidFill>
              <a:effectLst/>
              <a:latin typeface="-apple-system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lang="pt-BR" sz="1200" b="1" i="0" dirty="0">
              <a:effectLst/>
            </a:endParaRP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E7D10D-D9B3-4450-A071-A5EB1D287B06}" type="slidenum">
              <a:rPr lang="pt-BR" smtClean="0"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56546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 algn="just">
              <a:spcAft>
                <a:spcPts val="1200"/>
              </a:spcAft>
              <a:buAutoNum type="arabicPeriod"/>
            </a:pPr>
            <a:r>
              <a:rPr lang="pt-BR" b="1" dirty="0">
                <a:solidFill>
                  <a:srgbClr val="C00000"/>
                </a:solidFill>
              </a:rPr>
              <a:t>Romanos: </a:t>
            </a:r>
            <a:r>
              <a:rPr lang="pt-BR" b="0" dirty="0"/>
              <a:t>César Augusto (imperador), Herodes (</a:t>
            </a:r>
            <a:r>
              <a:rPr lang="pt-BR" b="0" dirty="0" err="1"/>
              <a:t>Gov</a:t>
            </a:r>
            <a:r>
              <a:rPr lang="pt-BR" b="0" dirty="0"/>
              <a:t> Palestina) e Pilatos (</a:t>
            </a:r>
            <a:r>
              <a:rPr lang="pt-BR" b="0" dirty="0" err="1"/>
              <a:t>Gov</a:t>
            </a:r>
            <a:r>
              <a:rPr lang="pt-BR" b="0" dirty="0"/>
              <a:t> Judeia). (</a:t>
            </a:r>
            <a:r>
              <a:rPr lang="pt-BR" b="0" dirty="0" err="1"/>
              <a:t>Lc</a:t>
            </a:r>
            <a:r>
              <a:rPr lang="pt-BR" b="0" dirty="0"/>
              <a:t> 2.1)</a:t>
            </a:r>
          </a:p>
          <a:p>
            <a:pPr marL="342900" indent="-342900" algn="just">
              <a:spcAft>
                <a:spcPts val="1200"/>
              </a:spcAft>
              <a:buAutoNum type="arabicPeriod"/>
            </a:pPr>
            <a:r>
              <a:rPr lang="pt-BR" b="1" dirty="0" err="1">
                <a:solidFill>
                  <a:srgbClr val="C00000"/>
                </a:solidFill>
              </a:rPr>
              <a:t>Herodianos</a:t>
            </a:r>
            <a:r>
              <a:rPr lang="pt-BR" b="1" dirty="0">
                <a:solidFill>
                  <a:srgbClr val="C00000"/>
                </a:solidFill>
              </a:rPr>
              <a:t>: </a:t>
            </a:r>
            <a:r>
              <a:rPr lang="pt-BR" b="0" dirty="0"/>
              <a:t>defensores de Herodes e da dominação romana. </a:t>
            </a:r>
            <a:r>
              <a:rPr lang="pt-BR" b="0" u="sng" dirty="0"/>
              <a:t>Faziam oposição a Jesus</a:t>
            </a:r>
            <a:r>
              <a:rPr lang="pt-BR" b="0" dirty="0"/>
              <a:t>. (Mc 3.6)</a:t>
            </a:r>
          </a:p>
          <a:p>
            <a:pPr marL="342900" indent="-342900" algn="just">
              <a:spcAft>
                <a:spcPts val="1200"/>
              </a:spcAft>
              <a:buAutoNum type="arabicPeriod"/>
            </a:pPr>
            <a:r>
              <a:rPr lang="pt-BR" b="1" dirty="0">
                <a:solidFill>
                  <a:srgbClr val="C00000"/>
                </a:solidFill>
                <a:highlight>
                  <a:srgbClr val="00FF00"/>
                </a:highlight>
              </a:rPr>
              <a:t>Publicanos</a:t>
            </a:r>
            <a:r>
              <a:rPr lang="pt-BR" b="0" dirty="0">
                <a:solidFill>
                  <a:srgbClr val="C00000"/>
                </a:solidFill>
                <a:highlight>
                  <a:srgbClr val="00FF00"/>
                </a:highlight>
              </a:rPr>
              <a:t>:</a:t>
            </a:r>
            <a:r>
              <a:rPr lang="pt-BR" b="0" dirty="0">
                <a:highlight>
                  <a:srgbClr val="00FF00"/>
                </a:highlight>
              </a:rPr>
              <a:t> </a:t>
            </a:r>
            <a:r>
              <a:rPr lang="pt-BR" b="0" dirty="0"/>
              <a:t>cobradores de impostos. </a:t>
            </a:r>
            <a:r>
              <a:rPr lang="pt-BR" b="1" u="sng" dirty="0"/>
              <a:t>Odiados</a:t>
            </a:r>
            <a:r>
              <a:rPr lang="pt-BR" b="0" u="sng" dirty="0"/>
              <a:t> pelo povo</a:t>
            </a:r>
            <a:r>
              <a:rPr lang="pt-BR" b="0" dirty="0"/>
              <a:t> e </a:t>
            </a:r>
            <a:r>
              <a:rPr lang="pt-BR" b="0" u="sng" dirty="0"/>
              <a:t>considerados </a:t>
            </a:r>
            <a:r>
              <a:rPr lang="pt-BR" b="1" u="sng" dirty="0"/>
              <a:t>pecadores</a:t>
            </a:r>
            <a:r>
              <a:rPr lang="pt-BR" b="0" dirty="0"/>
              <a:t> da pior espécie.    (Mc 2.16)</a:t>
            </a:r>
          </a:p>
          <a:p>
            <a:pPr marL="342900" indent="-342900" algn="just">
              <a:spcAft>
                <a:spcPts val="1200"/>
              </a:spcAft>
              <a:buAutoNum type="arabicPeriod"/>
            </a:pPr>
            <a:r>
              <a:rPr lang="pt-BR" b="1" dirty="0">
                <a:solidFill>
                  <a:srgbClr val="C00000"/>
                </a:solidFill>
              </a:rPr>
              <a:t>Saduceus e sacerdotes</a:t>
            </a:r>
            <a:r>
              <a:rPr lang="pt-BR" b="1" dirty="0"/>
              <a:t>: </a:t>
            </a:r>
            <a:r>
              <a:rPr lang="pt-BR" b="0" dirty="0"/>
              <a:t>partido dominante</a:t>
            </a:r>
            <a:r>
              <a:rPr lang="pt-BR" b="1" dirty="0"/>
              <a:t>. </a:t>
            </a:r>
            <a:r>
              <a:rPr lang="pt-BR" b="0" dirty="0"/>
              <a:t>A ele pertencia a maioria dos sacerdotes.</a:t>
            </a:r>
            <a:r>
              <a:rPr lang="pt-BR" b="1" dirty="0"/>
              <a:t> </a:t>
            </a:r>
            <a:r>
              <a:rPr lang="pt-BR" b="0" dirty="0"/>
              <a:t>Compunham o </a:t>
            </a:r>
            <a:r>
              <a:rPr lang="pt-BR" b="1" dirty="0"/>
              <a:t>Sinédrio. </a:t>
            </a:r>
            <a:r>
              <a:rPr lang="pt-BR" b="0" dirty="0"/>
              <a:t>Declaravam não haver </a:t>
            </a:r>
            <a:r>
              <a:rPr lang="pt-BR" b="1" dirty="0"/>
              <a:t>ressurreição, nem anjos e nem espírito. (At 23.8)</a:t>
            </a:r>
            <a:endParaRPr lang="pt-BR" b="1" dirty="0">
              <a:solidFill>
                <a:srgbClr val="C00000"/>
              </a:solidFill>
            </a:endParaRPr>
          </a:p>
          <a:p>
            <a:pPr marL="342900" indent="-342900" algn="just">
              <a:spcAft>
                <a:spcPts val="1200"/>
              </a:spcAft>
              <a:buAutoNum type="arabicPeriod"/>
            </a:pPr>
            <a:r>
              <a:rPr lang="pt-BR" b="1" dirty="0">
                <a:solidFill>
                  <a:srgbClr val="C00000"/>
                </a:solidFill>
              </a:rPr>
              <a:t>Fariseus e escribas: </a:t>
            </a:r>
            <a:r>
              <a:rPr lang="pt-BR" b="0" dirty="0"/>
              <a:t>exerciam rígida observância da lei. Eram admirados pelo povo.</a:t>
            </a:r>
            <a:r>
              <a:rPr lang="pt-BR" b="1" dirty="0"/>
              <a:t> </a:t>
            </a:r>
            <a:r>
              <a:rPr lang="pt-BR" b="1" u="sng" dirty="0"/>
              <a:t>Perseguiam Jesus</a:t>
            </a:r>
            <a:r>
              <a:rPr lang="pt-BR" b="1" dirty="0"/>
              <a:t>.</a:t>
            </a:r>
            <a:r>
              <a:rPr lang="pt-BR" b="1" dirty="0">
                <a:solidFill>
                  <a:srgbClr val="0070C0"/>
                </a:solidFill>
              </a:rPr>
              <a:t> </a:t>
            </a:r>
            <a:r>
              <a:rPr lang="pt-BR" b="1" dirty="0">
                <a:solidFill>
                  <a:srgbClr val="C00000"/>
                </a:solidFill>
              </a:rPr>
              <a:t> </a:t>
            </a:r>
            <a:r>
              <a:rPr lang="pt-BR" b="1" dirty="0"/>
              <a:t>(At 23.8, </a:t>
            </a:r>
            <a:r>
              <a:rPr lang="pt-BR" b="1" dirty="0" err="1"/>
              <a:t>Mt</a:t>
            </a:r>
            <a:r>
              <a:rPr lang="pt-BR" b="1" dirty="0"/>
              <a:t> 23.27)</a:t>
            </a:r>
          </a:p>
          <a:p>
            <a:pPr marL="342900" indent="-342900" algn="just">
              <a:spcAft>
                <a:spcPts val="1200"/>
              </a:spcAft>
              <a:buAutoNum type="arabicPeriod"/>
            </a:pPr>
            <a:r>
              <a:rPr lang="pt-BR" b="1" dirty="0">
                <a:solidFill>
                  <a:srgbClr val="C00000"/>
                </a:solidFill>
                <a:highlight>
                  <a:srgbClr val="00FF00"/>
                </a:highlight>
              </a:rPr>
              <a:t>Samaritanos</a:t>
            </a:r>
            <a:r>
              <a:rPr lang="pt-BR" b="0" dirty="0">
                <a:solidFill>
                  <a:srgbClr val="C00000"/>
                </a:solidFill>
                <a:highlight>
                  <a:srgbClr val="00FF00"/>
                </a:highlight>
              </a:rPr>
              <a:t>:</a:t>
            </a:r>
            <a:r>
              <a:rPr lang="pt-BR" b="0" dirty="0">
                <a:solidFill>
                  <a:srgbClr val="C00000"/>
                </a:solidFill>
              </a:rPr>
              <a:t> </a:t>
            </a:r>
            <a:r>
              <a:rPr lang="pt-BR" b="0" dirty="0"/>
              <a:t>rejeitados pelos judeus</a:t>
            </a:r>
            <a:r>
              <a:rPr lang="pt-BR" b="1" dirty="0"/>
              <a:t>.</a:t>
            </a:r>
          </a:p>
          <a:p>
            <a:pPr marL="342900" indent="-342900" algn="just">
              <a:spcAft>
                <a:spcPts val="1200"/>
              </a:spcAft>
              <a:buAutoNum type="arabicPeriod"/>
            </a:pPr>
            <a:r>
              <a:rPr lang="pt-BR" b="1" dirty="0">
                <a:solidFill>
                  <a:srgbClr val="C00000"/>
                </a:solidFill>
              </a:rPr>
              <a:t>Essênios: </a:t>
            </a:r>
            <a:r>
              <a:rPr lang="pt-BR" b="0" dirty="0"/>
              <a:t>viviam separados do judaísmo. Não são mencionados nos evangelhos.</a:t>
            </a:r>
          </a:p>
          <a:p>
            <a:pPr marL="342900" indent="-342900" algn="just">
              <a:spcAft>
                <a:spcPts val="1200"/>
              </a:spcAft>
              <a:buAutoNum type="arabicPeriod"/>
            </a:pPr>
            <a:r>
              <a:rPr lang="pt-BR" b="1" dirty="0" err="1">
                <a:solidFill>
                  <a:srgbClr val="C00000"/>
                </a:solidFill>
              </a:rPr>
              <a:t>Zelotas</a:t>
            </a:r>
            <a:r>
              <a:rPr lang="pt-BR" b="1" dirty="0">
                <a:solidFill>
                  <a:srgbClr val="C00000"/>
                </a:solidFill>
              </a:rPr>
              <a:t>:</a:t>
            </a:r>
            <a:r>
              <a:rPr lang="pt-BR" b="1" dirty="0"/>
              <a:t> </a:t>
            </a:r>
            <a:r>
              <a:rPr lang="pt-BR" b="0" dirty="0"/>
              <a:t>formavam um grupo de judeus extremista.</a:t>
            </a:r>
            <a:endParaRPr lang="pt-BR" b="1" dirty="0"/>
          </a:p>
          <a:p>
            <a:r>
              <a:rPr lang="pt-BR" b="1" dirty="0"/>
              <a:t>Grupo dos saduceus: </a:t>
            </a:r>
            <a:r>
              <a:rPr lang="pt-BR" b="0" dirty="0"/>
              <a:t>não acreditavam na ressurreição, nem nos anjos. Eram responsáveis pela manutenção do culto no Templo. Dirigiam os sacrifícios. Aceitavam apenas a Torá.</a:t>
            </a:r>
          </a:p>
          <a:p>
            <a:r>
              <a:rPr lang="pt-BR" b="1" dirty="0"/>
              <a:t>Samaritanos</a:t>
            </a:r>
            <a:r>
              <a:rPr lang="pt-BR" b="0" dirty="0"/>
              <a:t>: Miscigenação étnica e sincretismo religioso.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E7D10D-D9B3-4450-A071-A5EB1D287B06}" type="slidenum">
              <a:rPr lang="pt-BR" smtClean="0"/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669951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1" dirty="0">
                <a:solidFill>
                  <a:schemeClr val="bg1"/>
                </a:solidFill>
              </a:rPr>
              <a:t>João Batista  (</a:t>
            </a:r>
            <a:r>
              <a:rPr lang="pt-BR" sz="1200" b="1" dirty="0" err="1">
                <a:solidFill>
                  <a:schemeClr val="bg1"/>
                </a:solidFill>
              </a:rPr>
              <a:t>Mt</a:t>
            </a:r>
            <a:r>
              <a:rPr lang="pt-BR" sz="1200" b="1" dirty="0">
                <a:solidFill>
                  <a:schemeClr val="bg1"/>
                </a:solidFill>
              </a:rPr>
              <a:t> 3.1-2); Jesus Cristo  (</a:t>
            </a:r>
            <a:r>
              <a:rPr lang="pt-BR" sz="1200" b="1" dirty="0" err="1">
                <a:solidFill>
                  <a:schemeClr val="bg1"/>
                </a:solidFill>
              </a:rPr>
              <a:t>Mt</a:t>
            </a:r>
            <a:r>
              <a:rPr lang="pt-BR" sz="1200" b="1" dirty="0">
                <a:solidFill>
                  <a:schemeClr val="bg1"/>
                </a:solidFill>
              </a:rPr>
              <a:t> 4.17)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1" dirty="0">
                <a:solidFill>
                  <a:schemeClr val="bg1"/>
                </a:solidFill>
              </a:rPr>
              <a:t>O reino de Deus </a:t>
            </a:r>
            <a:r>
              <a:rPr lang="pt-BR" sz="1200" b="0" dirty="0">
                <a:solidFill>
                  <a:schemeClr val="bg1"/>
                </a:solidFill>
              </a:rPr>
              <a:t>não é a igreja, não é um local, não é um partido político e não é regido por leis humanas.</a:t>
            </a:r>
          </a:p>
          <a:p>
            <a:pPr algn="l"/>
            <a:r>
              <a:rPr lang="pt-BR" sz="1200" b="1" dirty="0">
                <a:solidFill>
                  <a:schemeClr val="bg1"/>
                </a:solidFill>
              </a:rPr>
              <a:t>O reino de Deus </a:t>
            </a:r>
            <a:r>
              <a:rPr lang="pt-BR" sz="1200" b="0" dirty="0">
                <a:solidFill>
                  <a:schemeClr val="bg1"/>
                </a:solidFill>
              </a:rPr>
              <a:t>está presente, mas será consumado no futuro.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b="1" dirty="0">
              <a:solidFill>
                <a:schemeClr val="bg1"/>
              </a:solidFill>
            </a:endParaRPr>
          </a:p>
          <a:p>
            <a:endParaRPr lang="pt-BR" dirty="0"/>
          </a:p>
          <a:p>
            <a:r>
              <a:rPr lang="pt-BR" dirty="0"/>
              <a:t>Mateus - </a:t>
            </a:r>
            <a:r>
              <a:rPr lang="pt-BR" b="0" i="0" dirty="0">
                <a:solidFill>
                  <a:srgbClr val="040C28"/>
                </a:solidFill>
                <a:effectLst/>
                <a:latin typeface="Google Sans"/>
              </a:rPr>
              <a:t>Mateus escreveu para o </a:t>
            </a:r>
            <a:r>
              <a:rPr lang="pt-BR" b="1" i="0" dirty="0">
                <a:solidFill>
                  <a:srgbClr val="040C28"/>
                </a:solidFill>
                <a:effectLst/>
                <a:latin typeface="Google Sans"/>
              </a:rPr>
              <a:t>público judeu</a:t>
            </a:r>
            <a:r>
              <a:rPr lang="pt-BR" b="0" i="0" dirty="0">
                <a:solidFill>
                  <a:srgbClr val="040C28"/>
                </a:solidFill>
                <a:effectLst/>
                <a:latin typeface="Google Sans"/>
              </a:rPr>
              <a:t>, para mostrar que Jesus Cristo cumpriu as profecias do Velho Testamento a respeito do Messias.</a:t>
            </a:r>
            <a:endParaRPr lang="pt-BR" dirty="0"/>
          </a:p>
          <a:p>
            <a:endParaRPr lang="pt-BR" dirty="0"/>
          </a:p>
          <a:p>
            <a:r>
              <a:rPr lang="pt-BR" dirty="0"/>
              <a:t>Marcus - </a:t>
            </a:r>
            <a:r>
              <a:rPr lang="pt-BR" b="0" i="0" dirty="0">
                <a:solidFill>
                  <a:srgbClr val="040C28"/>
                </a:solidFill>
                <a:effectLst/>
                <a:latin typeface="Google Sans"/>
              </a:rPr>
              <a:t>Marcos foi provavelmente escrito para apresentar a vida de Jesus </a:t>
            </a:r>
            <a:r>
              <a:rPr lang="pt-BR" b="1" i="0" dirty="0">
                <a:solidFill>
                  <a:srgbClr val="040C28"/>
                </a:solidFill>
                <a:effectLst/>
                <a:latin typeface="Google Sans"/>
              </a:rPr>
              <a:t>a cristãos que não eram judeus</a:t>
            </a:r>
            <a:r>
              <a:rPr lang="pt-BR" b="1" i="0" dirty="0">
                <a:solidFill>
                  <a:srgbClr val="202124"/>
                </a:solidFill>
                <a:effectLst/>
                <a:latin typeface="Google Sans"/>
              </a:rPr>
              <a:t>.</a:t>
            </a:r>
            <a:endParaRPr lang="pt-BR" b="1" dirty="0"/>
          </a:p>
          <a:p>
            <a:r>
              <a:rPr lang="pt-BR" dirty="0"/>
              <a:t>Lucas - </a:t>
            </a:r>
            <a:r>
              <a:rPr lang="pt-BR" b="0" i="0" dirty="0">
                <a:solidFill>
                  <a:srgbClr val="202124"/>
                </a:solidFill>
                <a:effectLst/>
                <a:latin typeface="Google Sans"/>
              </a:rPr>
              <a:t>Como Marcos (e ao contrário de Mateus), o público-alvo do Evangelho de Lucas </a:t>
            </a:r>
            <a:r>
              <a:rPr lang="pt-BR" b="1" i="0" dirty="0">
                <a:solidFill>
                  <a:srgbClr val="202124"/>
                </a:solidFill>
                <a:effectLst/>
                <a:latin typeface="Google Sans"/>
              </a:rPr>
              <a:t>são </a:t>
            </a:r>
            <a:r>
              <a:rPr lang="pt-BR" b="1" i="0" dirty="0">
                <a:solidFill>
                  <a:srgbClr val="040C28"/>
                </a:solidFill>
                <a:effectLst/>
                <a:latin typeface="Google Sans"/>
              </a:rPr>
              <a:t>os gentios</a:t>
            </a:r>
            <a:r>
              <a:rPr lang="pt-BR" b="1" i="0" dirty="0">
                <a:solidFill>
                  <a:srgbClr val="202124"/>
                </a:solidFill>
                <a:effectLst/>
                <a:latin typeface="Google Sans"/>
              </a:rPr>
              <a:t>. </a:t>
            </a:r>
            <a:endParaRPr lang="pt-BR" b="1" dirty="0"/>
          </a:p>
          <a:p>
            <a:r>
              <a:rPr lang="pt-BR" b="0" i="0" dirty="0">
                <a:solidFill>
                  <a:srgbClr val="4D5156"/>
                </a:solidFill>
                <a:effectLst/>
                <a:latin typeface="Google Sans"/>
              </a:rPr>
              <a:t>João - “O evangelho de João é um </a:t>
            </a:r>
            <a:r>
              <a:rPr lang="pt-BR" b="1" i="0" dirty="0">
                <a:solidFill>
                  <a:srgbClr val="4D5156"/>
                </a:solidFill>
                <a:effectLst/>
                <a:latin typeface="Google Sans"/>
              </a:rPr>
              <a:t>relato escrito </a:t>
            </a:r>
            <a:r>
              <a:rPr lang="pt-BR" b="1" i="0" dirty="0">
                <a:solidFill>
                  <a:srgbClr val="040C28"/>
                </a:solidFill>
                <a:effectLst/>
                <a:latin typeface="Google Sans"/>
              </a:rPr>
              <a:t>para os santos</a:t>
            </a:r>
            <a:r>
              <a:rPr lang="pt-BR" b="0" i="0" dirty="0">
                <a:solidFill>
                  <a:srgbClr val="4D5156"/>
                </a:solidFill>
                <a:effectLst/>
                <a:latin typeface="Google Sans"/>
              </a:rPr>
              <a:t>; é um evangelho especificamente para </a:t>
            </a:r>
            <a:r>
              <a:rPr lang="pt-BR" b="1" i="0" dirty="0">
                <a:solidFill>
                  <a:srgbClr val="4D5156"/>
                </a:solidFill>
                <a:effectLst/>
                <a:latin typeface="Google Sans"/>
              </a:rPr>
              <a:t>a Igreja” </a:t>
            </a:r>
            <a:endParaRPr lang="pt-BR" b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E7D10D-D9B3-4450-A071-A5EB1D287B06}" type="slidenum">
              <a:rPr lang="pt-BR" smtClean="0"/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31735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b="0" dirty="0"/>
              <a:t>O</a:t>
            </a:r>
            <a:r>
              <a:rPr lang="pt-BR" dirty="0"/>
              <a:t>s profetas (</a:t>
            </a:r>
            <a:r>
              <a:rPr lang="pt-BR" b="1" dirty="0"/>
              <a:t>Miquéias 5; Jeremias 23.5; </a:t>
            </a:r>
            <a:r>
              <a:rPr lang="pt-BR" dirty="0"/>
              <a:t>Daniel 9; Zacarias 12; Isaías 9 e 53) anunciaram a vinda do Messias.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b="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6A304D-5134-4D93-BDDE-B525CD984DD3}" type="slidenum">
              <a:rPr lang="pt-BR" smtClean="0"/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868253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b="1" dirty="0">
                <a:solidFill>
                  <a:srgbClr val="202124"/>
                </a:solidFill>
              </a:rPr>
              <a:t>Questionamentos: </a:t>
            </a:r>
            <a:r>
              <a:rPr lang="pt-BR" b="0" dirty="0">
                <a:solidFill>
                  <a:srgbClr val="202124"/>
                </a:solidFill>
              </a:rPr>
              <a:t>onde estão as promessas? Cadê o messias triunfante?</a:t>
            </a:r>
            <a:endParaRPr lang="pt-BR" b="1" dirty="0">
              <a:solidFill>
                <a:srgbClr val="202124"/>
              </a:solidFill>
            </a:endParaRPr>
          </a:p>
          <a:p>
            <a:r>
              <a:rPr lang="pt-BR" b="1" dirty="0">
                <a:solidFill>
                  <a:srgbClr val="202124"/>
                </a:solidFill>
              </a:rPr>
              <a:t>Jesus</a:t>
            </a:r>
            <a:r>
              <a:rPr lang="pt-BR" b="0" dirty="0">
                <a:solidFill>
                  <a:srgbClr val="202124"/>
                </a:solidFill>
              </a:rPr>
              <a:t> pregava entre os </a:t>
            </a:r>
            <a:r>
              <a:rPr lang="pt-BR" b="1" dirty="0">
                <a:solidFill>
                  <a:srgbClr val="202124"/>
                </a:solidFill>
              </a:rPr>
              <a:t>gentios</a:t>
            </a:r>
            <a:r>
              <a:rPr lang="pt-BR" b="0" dirty="0">
                <a:solidFill>
                  <a:srgbClr val="202124"/>
                </a:solidFill>
              </a:rPr>
              <a:t> e </a:t>
            </a:r>
            <a:r>
              <a:rPr lang="pt-BR" b="1" dirty="0">
                <a:solidFill>
                  <a:srgbClr val="202124"/>
                </a:solidFill>
              </a:rPr>
              <a:t>samaritanos</a:t>
            </a:r>
            <a:r>
              <a:rPr lang="pt-BR" b="0" dirty="0">
                <a:solidFill>
                  <a:srgbClr val="202124"/>
                </a:solidFill>
              </a:rPr>
              <a:t>, recebia </a:t>
            </a:r>
            <a:r>
              <a:rPr lang="pt-BR" b="1" dirty="0">
                <a:solidFill>
                  <a:srgbClr val="202124"/>
                </a:solidFill>
              </a:rPr>
              <a:t>mulheres, </a:t>
            </a:r>
            <a:r>
              <a:rPr lang="pt-BR" b="0" dirty="0">
                <a:solidFill>
                  <a:srgbClr val="202124"/>
                </a:solidFill>
              </a:rPr>
              <a:t>andava com </a:t>
            </a:r>
            <a:r>
              <a:rPr lang="pt-BR" b="1" dirty="0">
                <a:solidFill>
                  <a:srgbClr val="202124"/>
                </a:solidFill>
              </a:rPr>
              <a:t>publicanos.</a:t>
            </a:r>
          </a:p>
          <a:p>
            <a:r>
              <a:rPr lang="pt-BR" b="1" dirty="0">
                <a:solidFill>
                  <a:srgbClr val="202124"/>
                </a:solidFill>
              </a:rPr>
              <a:t>João Batista: </a:t>
            </a:r>
            <a:r>
              <a:rPr lang="pt-BR" b="0" dirty="0" err="1">
                <a:solidFill>
                  <a:srgbClr val="202124"/>
                </a:solidFill>
              </a:rPr>
              <a:t>Mt</a:t>
            </a:r>
            <a:r>
              <a:rPr lang="pt-BR" b="0" dirty="0">
                <a:solidFill>
                  <a:srgbClr val="202124"/>
                </a:solidFill>
              </a:rPr>
              <a:t> 11.3.</a:t>
            </a:r>
          </a:p>
          <a:p>
            <a:r>
              <a:rPr lang="pt-BR" b="1" dirty="0">
                <a:solidFill>
                  <a:srgbClr val="202124"/>
                </a:solidFill>
              </a:rPr>
              <a:t>Parábolas:</a:t>
            </a:r>
            <a:r>
              <a:rPr lang="pt-BR" b="0" dirty="0">
                <a:solidFill>
                  <a:srgbClr val="202124"/>
                </a:solidFill>
              </a:rPr>
              <a:t> A</a:t>
            </a:r>
            <a:r>
              <a:rPr lang="pt-BR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s parábolas de Jesus </a:t>
            </a:r>
            <a:r>
              <a:rPr lang="pt-BR" b="1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são narrativas da vida diária</a:t>
            </a:r>
            <a:r>
              <a:rPr lang="pt-BR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, usadas para </a:t>
            </a:r>
            <a:r>
              <a:rPr lang="pt-BR" b="1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fazer comparação com a realidade divina. </a:t>
            </a:r>
            <a:endParaRPr lang="pt-BR" b="0" dirty="0"/>
          </a:p>
          <a:p>
            <a:r>
              <a:rPr lang="pt-BR" b="1" i="0" dirty="0">
                <a:solidFill>
                  <a:srgbClr val="404040"/>
                </a:solidFill>
                <a:effectLst/>
              </a:rPr>
              <a:t>Confundir seus opositores: </a:t>
            </a:r>
            <a:r>
              <a:rPr lang="pt-BR" b="0" i="0" dirty="0">
                <a:solidFill>
                  <a:srgbClr val="404040"/>
                </a:solidFill>
                <a:effectLst/>
              </a:rPr>
              <a:t>os líderes religiosos (escribas, fariseus) e o próprio povo.</a:t>
            </a:r>
          </a:p>
          <a:p>
            <a:r>
              <a:rPr lang="pt-BR" b="1" i="0" dirty="0">
                <a:solidFill>
                  <a:srgbClr val="404040"/>
                </a:solidFill>
                <a:effectLst/>
              </a:rPr>
              <a:t>Explicação aos seus discípulos</a:t>
            </a:r>
            <a:r>
              <a:rPr lang="pt-BR" b="0" i="0" dirty="0">
                <a:solidFill>
                  <a:srgbClr val="404040"/>
                </a:solidFill>
                <a:effectLst/>
              </a:rPr>
              <a:t>: </a:t>
            </a:r>
            <a:r>
              <a:rPr lang="pt-BR" b="0" i="0" dirty="0" err="1">
                <a:solidFill>
                  <a:srgbClr val="404040"/>
                </a:solidFill>
                <a:effectLst/>
              </a:rPr>
              <a:t>Mt</a:t>
            </a:r>
            <a:r>
              <a:rPr lang="pt-BR" b="0" i="0" dirty="0">
                <a:solidFill>
                  <a:srgbClr val="404040"/>
                </a:solidFill>
                <a:effectLst/>
              </a:rPr>
              <a:t> 13.10-14. Animá-los diante do desânimo.</a:t>
            </a:r>
            <a:endParaRPr lang="pt-BR" b="1" i="0" dirty="0">
              <a:solidFill>
                <a:srgbClr val="404040"/>
              </a:solidFill>
              <a:effectLst/>
            </a:endParaRP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E7D10D-D9B3-4450-A071-A5EB1D287B06}" type="slidenum">
              <a:rPr lang="pt-BR" smtClean="0"/>
              <a:t>25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988007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1" dirty="0"/>
              <a:t>O evangelho de João não registra uma única parábola.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1" dirty="0"/>
              <a:t>Os evangelhos sinóticos </a:t>
            </a:r>
            <a:r>
              <a:rPr lang="pt-BR" sz="1200" dirty="0"/>
              <a:t>apresentam a </a:t>
            </a:r>
            <a:r>
              <a:rPr lang="pt-BR" sz="1200" b="1" dirty="0"/>
              <a:t>mesma visão (perspectiva) e estruturas semelhantes.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dirty="0"/>
              <a:t>A expressão </a:t>
            </a:r>
            <a:r>
              <a:rPr lang="pt-BR" sz="1200" b="1" dirty="0">
                <a:solidFill>
                  <a:srgbClr val="C00000"/>
                </a:solidFill>
              </a:rPr>
              <a:t>“reino presente” </a:t>
            </a:r>
            <a:r>
              <a:rPr lang="pt-BR" sz="1200" dirty="0"/>
              <a:t>não significa que </a:t>
            </a:r>
            <a:r>
              <a:rPr lang="pt-BR" sz="1200" b="1" dirty="0"/>
              <a:t>o fim do mundo </a:t>
            </a:r>
            <a:r>
              <a:rPr lang="pt-BR" sz="1200" dirty="0"/>
              <a:t>estivesse presente, </a:t>
            </a:r>
            <a:r>
              <a:rPr lang="pt-BR" sz="1200" b="1" dirty="0"/>
              <a:t>mas que as promessas das Escrituras </a:t>
            </a:r>
            <a:r>
              <a:rPr lang="pt-BR" sz="1200" dirty="0"/>
              <a:t>haviam iniciado com </a:t>
            </a:r>
            <a:r>
              <a:rPr lang="pt-BR" sz="1200" b="1" dirty="0"/>
              <a:t>as palavras e ações de Jesus.</a:t>
            </a:r>
            <a:endParaRPr lang="pt-BR" b="1" dirty="0"/>
          </a:p>
          <a:p>
            <a:r>
              <a:rPr lang="pt-BR" dirty="0"/>
              <a:t>Será que as </a:t>
            </a:r>
            <a:r>
              <a:rPr lang="pt-BR" b="1" dirty="0"/>
              <a:t>palavras gregas </a:t>
            </a:r>
            <a:r>
              <a:rPr lang="pt-BR" dirty="0"/>
              <a:t>transmitiram o </a:t>
            </a:r>
            <a:r>
              <a:rPr lang="pt-BR" b="1" dirty="0"/>
              <a:t>propósito comunicativo de Jesus?</a:t>
            </a:r>
          </a:p>
          <a:p>
            <a:endParaRPr lang="pt-BR" b="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E7D10D-D9B3-4450-A071-A5EB1D287B06}" type="slidenum">
              <a:rPr lang="pt-BR" smtClean="0"/>
              <a:t>26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2405529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/>
              <a:t>Alegorizar</a:t>
            </a:r>
            <a:r>
              <a:rPr lang="pt-BR" b="0" dirty="0"/>
              <a:t>: atribui uma interpretação além do significado da palavra ou do texto.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b="1" dirty="0"/>
              <a:t>Alegorizar: </a:t>
            </a:r>
            <a:r>
              <a:rPr lang="pt-BR" sz="1200" dirty="0"/>
              <a:t>considerada a</a:t>
            </a:r>
            <a:r>
              <a:rPr lang="pt-BR" sz="1200" b="1" dirty="0"/>
              <a:t> chave para a interpretação </a:t>
            </a:r>
            <a:r>
              <a:rPr lang="pt-BR" sz="1200" dirty="0"/>
              <a:t>das parábolas; atribuíam </a:t>
            </a:r>
            <a:r>
              <a:rPr lang="pt-BR" sz="1200" b="1" dirty="0"/>
              <a:t>elementos da teologia da igreja </a:t>
            </a:r>
            <a:r>
              <a:rPr lang="pt-BR" sz="1200" b="0" dirty="0"/>
              <a:t>que guardavam pouca relação com a intenção de Jesus ao transmitir a parábola.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t-BR" sz="1200" b="0" dirty="0"/>
              <a:t>ML (Alemanha-1483), JC (França-1509), JE (EUA-1703) e CS (Inglaterra-1834) </a:t>
            </a:r>
            <a:r>
              <a:rPr lang="pt-BR" sz="1200" dirty="0"/>
              <a:t>fizeram uso do </a:t>
            </a:r>
            <a:r>
              <a:rPr lang="pt-BR" sz="1200" b="1" dirty="0"/>
              <a:t>método alegórico</a:t>
            </a:r>
            <a:r>
              <a:rPr lang="pt-BR" sz="1200" dirty="0"/>
              <a:t>.</a:t>
            </a:r>
          </a:p>
          <a:p>
            <a:endParaRPr lang="pt-BR" sz="1200" b="0" dirty="0"/>
          </a:p>
          <a:p>
            <a:r>
              <a:rPr lang="pt-BR" sz="1200" b="0" dirty="0"/>
              <a:t>Onde aparecem traços alegóricos </a:t>
            </a:r>
            <a:r>
              <a:rPr lang="pt-BR" sz="1200" b="1" dirty="0"/>
              <a:t>a culpa recai sobre os evangelistas</a:t>
            </a:r>
            <a:r>
              <a:rPr lang="pt-BR" sz="1200" b="0" dirty="0"/>
              <a:t>.</a:t>
            </a:r>
          </a:p>
          <a:p>
            <a:r>
              <a:rPr lang="pt-BR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A diferença entre </a:t>
            </a:r>
            <a:r>
              <a:rPr lang="pt-BR" b="1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a parábola </a:t>
            </a:r>
            <a:r>
              <a:rPr lang="pt-BR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e </a:t>
            </a:r>
            <a:r>
              <a:rPr lang="pt-BR" b="1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a alegoria </a:t>
            </a:r>
            <a:r>
              <a:rPr lang="pt-BR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é que no caso da primeira, </a:t>
            </a:r>
            <a:r>
              <a:rPr lang="pt-BR" b="1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a história e sua interpretação seguem-se uma à outra </a:t>
            </a:r>
            <a:r>
              <a:rPr lang="pt-BR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(Mateus 13:1 a 9, e 18 a 23), ao passo que na segunda, </a:t>
            </a:r>
            <a:r>
              <a:rPr lang="pt-BR" b="1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história e significado estão entrelaçados </a:t>
            </a:r>
            <a:r>
              <a:rPr lang="pt-BR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(Efésios 6).</a:t>
            </a:r>
            <a:endParaRPr lang="pt-BR" sz="1200" b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dirty="0"/>
              <a:t>As alegorias, para os estudiosos contemporâneos, não é uma </a:t>
            </a:r>
            <a:r>
              <a:rPr lang="pt-BR" sz="1200" b="1" dirty="0"/>
              <a:t>forma legítima </a:t>
            </a:r>
            <a:r>
              <a:rPr lang="pt-BR" sz="1200" dirty="0"/>
              <a:t>de interpretação, pois </a:t>
            </a:r>
            <a:r>
              <a:rPr lang="pt-BR" sz="1200" b="1" dirty="0"/>
              <a:t>obscurece a mensagem de Jesus</a:t>
            </a:r>
            <a:r>
              <a:rPr lang="pt-BR" sz="1200" dirty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Os tipos, parábolas e alegorias das Escrituras nos brindam com uma fascinante incursão </a:t>
            </a:r>
            <a:r>
              <a:rPr lang="pt-BR" b="1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no pensamento teológico imaginativo </a:t>
            </a:r>
            <a:r>
              <a:rPr lang="pt-BR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e, ao mesmo tempo, apresentam </a:t>
            </a:r>
            <a:r>
              <a:rPr lang="pt-BR" b="1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o perigo de diferentes interpretações </a:t>
            </a:r>
            <a:r>
              <a:rPr lang="pt-BR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que podem </a:t>
            </a:r>
            <a:r>
              <a:rPr lang="pt-BR" b="1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contradizer mesmo as verdades </a:t>
            </a:r>
            <a:r>
              <a:rPr lang="pt-BR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mais fundamentais das Escrituras.</a:t>
            </a:r>
            <a:endParaRPr lang="pt-BR" sz="1200" dirty="0"/>
          </a:p>
          <a:p>
            <a:endParaRPr lang="pt-BR" b="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E7D10D-D9B3-4450-A071-A5EB1D287B06}" type="slidenum">
              <a:rPr lang="pt-BR" smtClean="0"/>
              <a:t>27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578342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pt-BR" sz="1200" b="1" dirty="0"/>
              <a:t>Abundância (entendimento, discernimento)</a:t>
            </a:r>
          </a:p>
          <a:p>
            <a:pPr algn="l"/>
            <a:r>
              <a:rPr lang="pt-BR" sz="1200" b="1" dirty="0"/>
              <a:t>O coração deste povo está endurecido.</a:t>
            </a:r>
          </a:p>
          <a:p>
            <a:pPr algn="l"/>
            <a:r>
              <a:rPr lang="pt-BR" sz="1200" b="1" dirty="0"/>
              <a:t>......................................................................</a:t>
            </a:r>
          </a:p>
          <a:p>
            <a:pPr algn="l"/>
            <a:r>
              <a:rPr lang="pt-BR" sz="1200" b="1" dirty="0"/>
              <a:t>As parábolas são o meio de se revelar aquilo que está oculto. </a:t>
            </a:r>
          </a:p>
          <a:p>
            <a:pPr algn="l"/>
            <a:r>
              <a:rPr lang="pt-BR" sz="1200" b="1" dirty="0">
                <a:solidFill>
                  <a:srgbClr val="C00000"/>
                </a:solidFill>
              </a:rPr>
              <a:t>Elas revelam o reino dos céus.</a:t>
            </a:r>
          </a:p>
          <a:p>
            <a:pPr algn="l"/>
            <a:r>
              <a:rPr lang="pt-BR" sz="1200" b="1" dirty="0">
                <a:solidFill>
                  <a:srgbClr val="C00000"/>
                </a:solidFill>
              </a:rPr>
              <a:t>Apenas com o olhar da fé é possível discernir a ação de Deus.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E7D10D-D9B3-4450-A071-A5EB1D287B06}" type="slidenum">
              <a:rPr lang="pt-BR" smtClean="0"/>
              <a:t>28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2579667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dirty="0"/>
              <a:t>Estas parábolas enfatizam </a:t>
            </a:r>
            <a:r>
              <a:rPr lang="pt-BR" b="1" dirty="0"/>
              <a:t>o Reino presente.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b="1" dirty="0"/>
              <a:t>Semeador + Joio e trigo + Rede recebem explicação detalhada.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b="1" dirty="0"/>
              <a:t>Semeador + Joio e trigo recebem título.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b="1" dirty="0"/>
              <a:t>Joio e do Trigo </a:t>
            </a:r>
            <a:r>
              <a:rPr lang="pt-BR" b="0" dirty="0"/>
              <a:t>+ </a:t>
            </a:r>
            <a:r>
              <a:rPr lang="pt-BR" b="1" dirty="0"/>
              <a:t>Rede tratam, também, da consumação dos séculos.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b="1" dirty="0"/>
              <a:t>SEMEADOR: </a:t>
            </a:r>
            <a:r>
              <a:rPr lang="pt-BR" b="0" i="0" dirty="0">
                <a:solidFill>
                  <a:srgbClr val="202124"/>
                </a:solidFill>
                <a:effectLst/>
                <a:latin typeface="Google Sans"/>
              </a:rPr>
              <a:t>A </a:t>
            </a:r>
            <a:r>
              <a:rPr lang="pt-BR" b="0" i="0" dirty="0">
                <a:solidFill>
                  <a:srgbClr val="040C28"/>
                </a:solidFill>
                <a:effectLst/>
                <a:latin typeface="Google Sans"/>
              </a:rPr>
              <a:t>parábola do semeador</a:t>
            </a:r>
            <a:r>
              <a:rPr lang="pt-BR" b="0" i="0" dirty="0">
                <a:solidFill>
                  <a:srgbClr val="202124"/>
                </a:solidFill>
                <a:effectLst/>
                <a:latin typeface="Google Sans"/>
              </a:rPr>
              <a:t> fala de um </a:t>
            </a:r>
            <a:r>
              <a:rPr lang="pt-BR" b="0" i="0" dirty="0">
                <a:solidFill>
                  <a:srgbClr val="040C28"/>
                </a:solidFill>
                <a:effectLst/>
                <a:latin typeface="Google Sans"/>
              </a:rPr>
              <a:t>semeador</a:t>
            </a:r>
            <a:r>
              <a:rPr lang="pt-BR" b="0" i="0" dirty="0">
                <a:solidFill>
                  <a:srgbClr val="202124"/>
                </a:solidFill>
                <a:effectLst/>
                <a:latin typeface="Google Sans"/>
              </a:rPr>
              <a:t> que sai a semear. As sementes (boas) caem em quatro tipos diferentes de solo, cada um representando uma resposta diferente à palavra de Deus: o solo à beira do caminho, o solo pedregoso, o solo cheio de espinhos e o solo bom</a:t>
            </a:r>
            <a:r>
              <a:rPr lang="pt-BR" b="1" i="0" dirty="0">
                <a:solidFill>
                  <a:srgbClr val="202124"/>
                </a:solidFill>
                <a:effectLst/>
                <a:latin typeface="Google Sans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b="1" i="0" dirty="0">
                <a:solidFill>
                  <a:srgbClr val="202124"/>
                </a:solidFill>
                <a:effectLst/>
                <a:latin typeface="+mn-lt"/>
              </a:rPr>
              <a:t>JOIO E TRIGO: </a:t>
            </a:r>
            <a:r>
              <a:rPr lang="pt-BR" b="0" i="0" dirty="0">
                <a:solidFill>
                  <a:srgbClr val="202124"/>
                </a:solidFill>
                <a:effectLst/>
                <a:latin typeface="Google Sans"/>
              </a:rPr>
              <a:t>A parábola do joio e do trigo foi contada por Jesus para ensinar sobre o Reino dos Céus e o julgamento final. Ela </a:t>
            </a:r>
            <a:r>
              <a:rPr lang="pt-BR" b="0" i="0" dirty="0">
                <a:solidFill>
                  <a:srgbClr val="040C28"/>
                </a:solidFill>
                <a:effectLst/>
                <a:latin typeface="Google Sans"/>
              </a:rPr>
              <a:t>aborda a convivência do bem e do mal no mundo</a:t>
            </a:r>
            <a:r>
              <a:rPr lang="pt-BR" b="1" i="0" dirty="0">
                <a:solidFill>
                  <a:srgbClr val="040C28"/>
                </a:solidFill>
                <a:effectLst/>
                <a:latin typeface="Google Sans"/>
              </a:rPr>
              <a:t> </a:t>
            </a:r>
            <a:r>
              <a:rPr lang="pt-BR" b="0" i="0" dirty="0">
                <a:solidFill>
                  <a:srgbClr val="040C28"/>
                </a:solidFill>
                <a:effectLst/>
                <a:latin typeface="Google Sans"/>
              </a:rPr>
              <a:t>e a paciência divina em permitir que ambos coexistam até o tempo determinado para a separação final</a:t>
            </a:r>
            <a:r>
              <a:rPr lang="pt-BR" b="0" i="0" dirty="0">
                <a:solidFill>
                  <a:srgbClr val="202124"/>
                </a:solidFill>
                <a:effectLst/>
                <a:latin typeface="Google Sans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b="1" i="0" dirty="0">
                <a:solidFill>
                  <a:srgbClr val="202124"/>
                </a:solidFill>
                <a:effectLst/>
                <a:latin typeface="Google Sans"/>
              </a:rPr>
              <a:t>MOSTARDA: </a:t>
            </a:r>
            <a:r>
              <a:rPr lang="pt-BR" b="0" i="0" dirty="0">
                <a:solidFill>
                  <a:srgbClr val="202124"/>
                </a:solidFill>
                <a:effectLst/>
                <a:latin typeface="Google Sans"/>
              </a:rPr>
              <a:t> Da mesma forma que o grão de mostarda é pequeno, mas capaz de crescer em uma planta grande e frondosa, </a:t>
            </a:r>
            <a:r>
              <a:rPr lang="pt-BR" b="0" i="0" dirty="0">
                <a:solidFill>
                  <a:srgbClr val="040C28"/>
                </a:solidFill>
                <a:effectLst/>
                <a:latin typeface="Google Sans"/>
              </a:rPr>
              <a:t>a parábola ensina que o Reino começa pequeno, mas crescerá e se tornar algo grandioso e poderoso.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b="1" i="0" dirty="0">
                <a:solidFill>
                  <a:srgbClr val="040C28"/>
                </a:solidFill>
                <a:effectLst/>
                <a:latin typeface="Google Sans"/>
              </a:rPr>
              <a:t>FERMENTO: </a:t>
            </a:r>
            <a:r>
              <a:rPr lang="pt-BR" b="0" i="0" dirty="0">
                <a:solidFill>
                  <a:srgbClr val="202124"/>
                </a:solidFill>
                <a:effectLst/>
                <a:latin typeface="Google Sans"/>
              </a:rPr>
              <a:t>A parábola do fermento </a:t>
            </a:r>
            <a:r>
              <a:rPr lang="pt-BR" b="0" i="0" dirty="0">
                <a:solidFill>
                  <a:srgbClr val="040C28"/>
                </a:solidFill>
                <a:effectLst/>
                <a:latin typeface="Google Sans"/>
              </a:rPr>
              <a:t>parece falar da serena </a:t>
            </a:r>
            <a:r>
              <a:rPr lang="pt-BR" b="1" i="0" dirty="0">
                <a:solidFill>
                  <a:srgbClr val="040C28"/>
                </a:solidFill>
                <a:effectLst/>
                <a:latin typeface="Google Sans"/>
              </a:rPr>
              <a:t>transformação</a:t>
            </a:r>
            <a:r>
              <a:rPr lang="pt-BR" b="0" i="0" dirty="0">
                <a:solidFill>
                  <a:srgbClr val="040C28"/>
                </a:solidFill>
                <a:effectLst/>
                <a:latin typeface="Google Sans"/>
              </a:rPr>
              <a:t> que o reino de Deus opera no espírito humano.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b="1" i="0" dirty="0">
                <a:solidFill>
                  <a:srgbClr val="040C28"/>
                </a:solidFill>
                <a:effectLst/>
                <a:latin typeface="Google Sans"/>
              </a:rPr>
              <a:t>TESOURO: </a:t>
            </a:r>
            <a:r>
              <a:rPr lang="pt-BR" b="0" i="0" dirty="0">
                <a:solidFill>
                  <a:srgbClr val="202124"/>
                </a:solidFill>
                <a:effectLst/>
                <a:latin typeface="Google Sans"/>
              </a:rPr>
              <a:t>Jesus compara o reino dos céus com um </a:t>
            </a:r>
            <a:r>
              <a:rPr lang="pt-BR" b="0" i="0" dirty="0">
                <a:solidFill>
                  <a:srgbClr val="040C28"/>
                </a:solidFill>
                <a:effectLst/>
                <a:latin typeface="Google Sans"/>
              </a:rPr>
              <a:t>tesouro escondido</a:t>
            </a:r>
            <a:r>
              <a:rPr lang="pt-BR" b="0" i="0" dirty="0">
                <a:solidFill>
                  <a:srgbClr val="202124"/>
                </a:solidFill>
                <a:effectLst/>
                <a:latin typeface="Google Sans"/>
              </a:rPr>
              <a:t> sob a terra. A reação de alegria do homem que o encontra e seu empenho para comprar o campo e obter o tesouro.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b="1" i="0" dirty="0">
                <a:solidFill>
                  <a:srgbClr val="202124"/>
                </a:solidFill>
                <a:effectLst/>
                <a:latin typeface="Google Sans"/>
              </a:rPr>
              <a:t>PÉROLA: </a:t>
            </a:r>
            <a:r>
              <a:rPr lang="pt-BR" b="0" i="0" dirty="0">
                <a:solidFill>
                  <a:srgbClr val="202124"/>
                </a:solidFill>
                <a:effectLst/>
                <a:latin typeface="Google Sans"/>
              </a:rPr>
              <a:t>Esta parábola </a:t>
            </a:r>
            <a:r>
              <a:rPr lang="pt-BR" b="0" i="0" dirty="0">
                <a:solidFill>
                  <a:srgbClr val="040C28"/>
                </a:solidFill>
                <a:effectLst/>
                <a:latin typeface="Google Sans"/>
              </a:rPr>
              <a:t>é geralmente interpretada como uma ilustração do grande valor do reino de Deus.</a:t>
            </a:r>
            <a:r>
              <a:rPr lang="pt-BR" b="0" i="0" dirty="0">
                <a:solidFill>
                  <a:srgbClr val="202124"/>
                </a:solidFill>
                <a:effectLst/>
                <a:latin typeface="Google Sans"/>
              </a:rPr>
              <a:t> e, portanto, tem um tema semelhante à Parábola do Tesouro Escondido.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b="1" i="0" dirty="0">
                <a:solidFill>
                  <a:srgbClr val="202124"/>
                </a:solidFill>
                <a:effectLst/>
                <a:latin typeface="Google Sans"/>
              </a:rPr>
              <a:t>REDE: </a:t>
            </a:r>
            <a:r>
              <a:rPr lang="pt-BR" b="0" i="0" dirty="0">
                <a:solidFill>
                  <a:srgbClr val="040C28"/>
                </a:solidFill>
                <a:effectLst/>
                <a:latin typeface="Google Sans"/>
              </a:rPr>
              <a:t>Jesus traz a parábola da rede, que ele compara com o reino de Deus, dizendo que este puxará todos os peixes e depois, com os agir dos anjos, os maus serão separados dos bons e jogados no inferno</a:t>
            </a:r>
            <a:r>
              <a:rPr lang="pt-BR" b="0" i="0" dirty="0">
                <a:solidFill>
                  <a:srgbClr val="202124"/>
                </a:solidFill>
                <a:effectLst/>
                <a:latin typeface="Google Sans"/>
              </a:rPr>
              <a:t>. Essa parábola, não tão conhecida como outras, é semelhante à parábola do joio e do trigo.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b="1" i="0" dirty="0">
                <a:solidFill>
                  <a:srgbClr val="202124"/>
                </a:solidFill>
                <a:effectLst/>
                <a:latin typeface="Google Sans"/>
              </a:rPr>
              <a:t>BODAS: </a:t>
            </a:r>
            <a:r>
              <a:rPr lang="pt-BR" b="0" i="0" dirty="0">
                <a:solidFill>
                  <a:srgbClr val="202124"/>
                </a:solidFill>
                <a:effectLst/>
                <a:latin typeface="Google Sans"/>
              </a:rPr>
              <a:t> </a:t>
            </a:r>
            <a:r>
              <a:rPr lang="pt-BR" b="0" i="0" dirty="0">
                <a:solidFill>
                  <a:srgbClr val="040C28"/>
                </a:solidFill>
                <a:effectLst/>
                <a:latin typeface="Google Sans"/>
              </a:rPr>
              <a:t>parábola das bodas</a:t>
            </a:r>
            <a:r>
              <a:rPr lang="pt-BR" b="0" i="0" dirty="0">
                <a:solidFill>
                  <a:srgbClr val="202124"/>
                </a:solidFill>
                <a:effectLst/>
                <a:latin typeface="Google Sans"/>
              </a:rPr>
              <a:t> diz respeito a um convite para uma festa de casamento. A comparação da festa de um rei para homenagear ao filho, do convite e rejeição dos convidados, e dos novos convidados honrando o convite do rei são representações diretas do que Jesus estava ensinando aos Seus ouvintes.</a:t>
            </a:r>
            <a:endParaRPr lang="pt-BR" b="1" dirty="0">
              <a:latin typeface="+mn-lt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E7D10D-D9B3-4450-A071-A5EB1D287B06}" type="slidenum">
              <a:rPr lang="pt-BR" smtClean="0"/>
              <a:t>29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205424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/>
              <a:t>Casa de Pedro </a:t>
            </a:r>
            <a:r>
              <a:rPr lang="pt-BR" dirty="0"/>
              <a:t>em Cafarnaum.</a:t>
            </a:r>
          </a:p>
          <a:p>
            <a:r>
              <a:rPr lang="pt-BR" b="1" dirty="0"/>
              <a:t>Em </a:t>
            </a:r>
            <a:r>
              <a:rPr lang="pt-BR" b="1" dirty="0" err="1"/>
              <a:t>Lc</a:t>
            </a:r>
            <a:r>
              <a:rPr lang="pt-BR" b="1" dirty="0"/>
              <a:t> 8.4 </a:t>
            </a:r>
            <a:r>
              <a:rPr lang="pt-BR" dirty="0"/>
              <a:t>– Gente de todas as cidades.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E7D10D-D9B3-4450-A071-A5EB1D287B06}" type="slidenum">
              <a:rPr lang="pt-BR" smtClean="0"/>
              <a:t>30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74736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592BCB-4EE7-31AB-B4C3-C1FAAD50CD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E386DE86-0BD9-5999-9766-EDAF4C8A66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3E678928-5289-8F2B-7C72-F6BE010C36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b="0" i="0" dirty="0">
              <a:solidFill>
                <a:srgbClr val="292929"/>
              </a:solidFill>
              <a:effectLst/>
              <a:latin typeface="Lato" panose="020F0502020204030203" pitchFamily="34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3AB89CD-94C1-7681-33E2-C7DDBA2064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E7D10D-D9B3-4450-A071-A5EB1D287B0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151934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b="1" dirty="0">
                <a:solidFill>
                  <a:srgbClr val="C00000"/>
                </a:solidFill>
              </a:rPr>
              <a:t>J. </a:t>
            </a:r>
            <a:r>
              <a:rPr lang="pt-BR" b="1" dirty="0" err="1">
                <a:solidFill>
                  <a:srgbClr val="C00000"/>
                </a:solidFill>
              </a:rPr>
              <a:t>MacAhthur</a:t>
            </a:r>
            <a:r>
              <a:rPr lang="pt-BR" b="1" dirty="0">
                <a:solidFill>
                  <a:srgbClr val="C00000"/>
                </a:solidFill>
              </a:rPr>
              <a:t> – EUA. </a:t>
            </a:r>
            <a:r>
              <a:rPr lang="pt-BR" b="0" dirty="0">
                <a:solidFill>
                  <a:srgbClr val="C00000"/>
                </a:solidFill>
              </a:rPr>
              <a:t>Um dos mais influentes líderes cristão da atualidade.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b="1" dirty="0">
                <a:solidFill>
                  <a:srgbClr val="C00000"/>
                </a:solidFill>
              </a:rPr>
              <a:t>Charles H. Dodd – País de Gales. </a:t>
            </a:r>
            <a:r>
              <a:rPr lang="pt-BR" b="0" dirty="0">
                <a:solidFill>
                  <a:srgbClr val="C00000"/>
                </a:solidFill>
              </a:rPr>
              <a:t>Estabelece o ensino das parábolas do Reino como </a:t>
            </a:r>
            <a:r>
              <a:rPr lang="pt-BR" b="1" dirty="0">
                <a:solidFill>
                  <a:srgbClr val="C00000"/>
                </a:solidFill>
              </a:rPr>
              <a:t>um evento presente </a:t>
            </a:r>
            <a:r>
              <a:rPr lang="pt-BR" b="0" dirty="0">
                <a:solidFill>
                  <a:srgbClr val="C00000"/>
                </a:solidFill>
              </a:rPr>
              <a:t>e não como um reinado escatológico</a:t>
            </a:r>
            <a:r>
              <a:rPr lang="pt-BR" b="1" dirty="0">
                <a:solidFill>
                  <a:srgbClr val="C00000"/>
                </a:solidFill>
              </a:rPr>
              <a:t>.</a:t>
            </a:r>
          </a:p>
          <a:p>
            <a:pPr algn="l"/>
            <a:r>
              <a:rPr lang="pt-BR" b="1" dirty="0">
                <a:solidFill>
                  <a:srgbClr val="C00000"/>
                </a:solidFill>
              </a:rPr>
              <a:t>Craig L. </a:t>
            </a:r>
            <a:r>
              <a:rPr lang="pt-BR" b="1" dirty="0" err="1">
                <a:solidFill>
                  <a:srgbClr val="C00000"/>
                </a:solidFill>
              </a:rPr>
              <a:t>Blomberg</a:t>
            </a:r>
            <a:r>
              <a:rPr lang="pt-BR" b="1" dirty="0">
                <a:solidFill>
                  <a:srgbClr val="C00000"/>
                </a:solidFill>
              </a:rPr>
              <a:t> – EUA. </a:t>
            </a:r>
            <a:r>
              <a:rPr lang="pt-BR" b="0" dirty="0">
                <a:solidFill>
                  <a:srgbClr val="C00000"/>
                </a:solidFill>
              </a:rPr>
              <a:t>Defender o método alegórico de interpretação; sua posição é minoritária. </a:t>
            </a:r>
          </a:p>
          <a:p>
            <a:pPr algn="ctr"/>
            <a:endParaRPr lang="pt-BR" b="0" dirty="0">
              <a:solidFill>
                <a:srgbClr val="C00000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b="1" dirty="0">
              <a:solidFill>
                <a:srgbClr val="C00000"/>
              </a:solidFill>
            </a:endParaRP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E7D10D-D9B3-4450-A071-A5EB1D287B06}" type="slidenum">
              <a:rPr lang="pt-BR" smtClean="0"/>
              <a:t>34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235814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b="1" dirty="0" err="1">
                <a:solidFill>
                  <a:srgbClr val="C00000"/>
                </a:solidFill>
              </a:rPr>
              <a:t>Klyne</a:t>
            </a:r>
            <a:r>
              <a:rPr lang="pt-BR" b="1" dirty="0">
                <a:solidFill>
                  <a:srgbClr val="C00000"/>
                </a:solidFill>
              </a:rPr>
              <a:t> </a:t>
            </a:r>
            <a:r>
              <a:rPr lang="pt-BR" b="1" dirty="0" err="1">
                <a:solidFill>
                  <a:srgbClr val="C00000"/>
                </a:solidFill>
              </a:rPr>
              <a:t>Snodgrass</a:t>
            </a:r>
            <a:r>
              <a:rPr lang="pt-BR" b="1" dirty="0">
                <a:solidFill>
                  <a:srgbClr val="C00000"/>
                </a:solidFill>
              </a:rPr>
              <a:t> – EUA</a:t>
            </a:r>
            <a:r>
              <a:rPr lang="pt-BR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. Apresenta a abordagem de diversos </a:t>
            </a:r>
            <a:r>
              <a:rPr lang="pt-BR" b="1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teólogos renomados de épocas diferentes.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b="1" dirty="0">
                <a:solidFill>
                  <a:srgbClr val="C00000"/>
                </a:solidFill>
              </a:rPr>
              <a:t>Kenneth E. </a:t>
            </a:r>
            <a:r>
              <a:rPr lang="pt-BR" b="1" dirty="0" err="1">
                <a:solidFill>
                  <a:srgbClr val="C00000"/>
                </a:solidFill>
              </a:rPr>
              <a:t>Bailey</a:t>
            </a:r>
            <a:r>
              <a:rPr lang="pt-BR" b="1" dirty="0">
                <a:solidFill>
                  <a:srgbClr val="C00000"/>
                </a:solidFill>
              </a:rPr>
              <a:t> – EUA. </a:t>
            </a:r>
            <a:r>
              <a:rPr lang="pt-BR" b="0" dirty="0">
                <a:solidFill>
                  <a:srgbClr val="C00000"/>
                </a:solidFill>
              </a:rPr>
              <a:t>Prof. de Teologia e Linguística, </a:t>
            </a:r>
            <a:r>
              <a:rPr lang="pt-BR" b="1" dirty="0">
                <a:solidFill>
                  <a:srgbClr val="C00000"/>
                </a:solidFill>
              </a:rPr>
              <a:t>ensinou, por 40 anos, no Egito, Líbano, Palestina, Israel e Chipre.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b="1" dirty="0">
              <a:solidFill>
                <a:srgbClr val="C00000"/>
              </a:solidFill>
            </a:endParaRP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E7D10D-D9B3-4450-A071-A5EB1D287B06}" type="slidenum">
              <a:rPr lang="pt-BR" smtClean="0"/>
              <a:t>35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736416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Apresentar o </a:t>
            </a:r>
            <a:r>
              <a:rPr lang="pt-BR" b="1" dirty="0"/>
              <a:t>contexto em que Jesus vivia</a:t>
            </a:r>
            <a:r>
              <a:rPr lang="pt-BR" dirty="0"/>
              <a:t>: local, relacionamento e o objetivo de suas mensagens.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E7D10D-D9B3-4450-A071-A5EB1D287B06}" type="slidenum">
              <a:rPr lang="pt-BR" smtClean="0"/>
              <a:t>36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482443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pt-BR" sz="1200" b="0" i="0" dirty="0">
                <a:effectLst/>
              </a:rPr>
              <a:t>É o </a:t>
            </a:r>
            <a:r>
              <a:rPr lang="pt-BR" sz="1200" b="1" i="0" dirty="0">
                <a:solidFill>
                  <a:srgbClr val="C00000"/>
                </a:solidFill>
                <a:effectLst/>
              </a:rPr>
              <a:t>maior lago de água doce </a:t>
            </a:r>
            <a:r>
              <a:rPr lang="pt-BR" sz="1200" b="0" i="0" dirty="0">
                <a:effectLst/>
              </a:rPr>
              <a:t>do país. </a:t>
            </a:r>
            <a:r>
              <a:rPr lang="pt-BR" sz="1200" b="1" dirty="0">
                <a:solidFill>
                  <a:srgbClr val="C00000"/>
                </a:solidFill>
              </a:rPr>
              <a:t>Dimensões: </a:t>
            </a:r>
            <a:r>
              <a:rPr lang="pt-BR" sz="1200" b="0" i="0" dirty="0">
                <a:effectLst/>
              </a:rPr>
              <a:t>19km x 13km x 44m. (-219</a:t>
            </a:r>
            <a:r>
              <a:rPr lang="pt-BR" sz="1200" b="0" dirty="0"/>
              <a:t>m ANM)</a:t>
            </a:r>
          </a:p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pt-BR" sz="1200" b="1" dirty="0">
                <a:solidFill>
                  <a:srgbClr val="C00000"/>
                </a:solidFill>
              </a:rPr>
              <a:t>Na época de Jesus</a:t>
            </a:r>
            <a:r>
              <a:rPr lang="pt-BR" sz="1200" b="1" dirty="0"/>
              <a:t>, </a:t>
            </a:r>
            <a:r>
              <a:rPr lang="pt-BR" sz="1200" dirty="0"/>
              <a:t>o</a:t>
            </a:r>
            <a:r>
              <a:rPr lang="pt-BR" sz="1200" b="0" i="0" dirty="0">
                <a:effectLst/>
              </a:rPr>
              <a:t> lago era </a:t>
            </a:r>
            <a:r>
              <a:rPr lang="pt-BR" sz="1200" b="1" i="0" dirty="0">
                <a:effectLst/>
              </a:rPr>
              <a:t>muito piscoso </a:t>
            </a:r>
            <a:r>
              <a:rPr lang="pt-BR" sz="1200" b="0" i="0" dirty="0">
                <a:effectLst/>
              </a:rPr>
              <a:t>e intensamente utilizado pelos pescadores. </a:t>
            </a:r>
            <a:r>
              <a:rPr lang="pt-BR" sz="1200" b="1" i="0" dirty="0">
                <a:effectLst/>
              </a:rPr>
              <a:t>(Pedro, Tiago, João, André e Filipe).</a:t>
            </a:r>
          </a:p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pt-BR" sz="1200" b="1" i="0" dirty="0">
                <a:effectLst/>
              </a:rPr>
              <a:t>3 eventos marcaram este lago: </a:t>
            </a:r>
            <a:r>
              <a:rPr lang="pt-BR" sz="1200" b="0" i="0" dirty="0">
                <a:effectLst/>
              </a:rPr>
              <a:t>Jesus acalmou a tempestade; Jesus caminhou sobre as águas; realizou a multiplicação dos peixes e dos pães.</a:t>
            </a:r>
            <a:endParaRPr lang="pt-BR" b="0" dirty="0"/>
          </a:p>
          <a:p>
            <a:r>
              <a:rPr lang="pt-BR" b="1" dirty="0"/>
              <a:t>Galileia: </a:t>
            </a:r>
            <a:r>
              <a:rPr lang="pt-BR" b="0" i="0" dirty="0">
                <a:solidFill>
                  <a:srgbClr val="000000"/>
                </a:solidFill>
                <a:effectLst/>
                <a:latin typeface="Montserrat" panose="020F0502020204030204" pitchFamily="2" charset="0"/>
              </a:rPr>
              <a:t>fama de </a:t>
            </a:r>
            <a:r>
              <a:rPr lang="pt-BR" b="1" i="0" dirty="0">
                <a:solidFill>
                  <a:srgbClr val="000000"/>
                </a:solidFill>
                <a:effectLst/>
                <a:latin typeface="Montserrat" panose="020F0502020204030204" pitchFamily="2" charset="0"/>
              </a:rPr>
              <a:t>terra rude e de onde nada vinha de bom</a:t>
            </a:r>
            <a:r>
              <a:rPr lang="pt-BR" b="0" i="0" dirty="0">
                <a:solidFill>
                  <a:srgbClr val="000000"/>
                </a:solidFill>
                <a:effectLst/>
                <a:latin typeface="Montserrat" panose="020F0502020204030204" pitchFamily="2" charset="0"/>
              </a:rPr>
              <a:t>. (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Montserrat" panose="020F0502020204030204" pitchFamily="2" charset="0"/>
              </a:rPr>
              <a:t>Jo</a:t>
            </a:r>
            <a:r>
              <a:rPr lang="pt-BR" b="0" i="0" dirty="0">
                <a:solidFill>
                  <a:srgbClr val="000000"/>
                </a:solidFill>
                <a:effectLst/>
                <a:latin typeface="Montserrat" panose="020F0502020204030204" pitchFamily="2" charset="0"/>
              </a:rPr>
              <a:t> 1.46).</a:t>
            </a:r>
            <a:endParaRPr lang="pt-BR" b="0" dirty="0"/>
          </a:p>
          <a:p>
            <a:r>
              <a:rPr lang="pt-BR" b="1" dirty="0"/>
              <a:t>Samaria: </a:t>
            </a:r>
            <a:r>
              <a:rPr lang="pt-BR" b="1" i="0" dirty="0">
                <a:solidFill>
                  <a:srgbClr val="2C2F34"/>
                </a:solidFill>
                <a:effectLst/>
                <a:latin typeface="-apple-system"/>
              </a:rPr>
              <a:t> </a:t>
            </a:r>
            <a:r>
              <a:rPr lang="pt-BR" b="0" i="0" dirty="0">
                <a:solidFill>
                  <a:srgbClr val="2C2F34"/>
                </a:solidFill>
                <a:effectLst/>
                <a:latin typeface="-apple-system"/>
              </a:rPr>
              <a:t>Após a morte do </a:t>
            </a:r>
            <a:r>
              <a:rPr lang="pt-BR" b="0" i="0" u="none" strike="noStrike" dirty="0">
                <a:solidFill>
                  <a:srgbClr val="0088FF"/>
                </a:solidFill>
                <a:effectLst/>
                <a:latin typeface="-apple-system"/>
                <a:hlinkClick r:id="rId3"/>
              </a:rPr>
              <a:t>rei Salomão</a:t>
            </a:r>
            <a:r>
              <a:rPr lang="pt-BR" b="0" i="0" dirty="0">
                <a:solidFill>
                  <a:srgbClr val="2C2F34"/>
                </a:solidFill>
                <a:effectLst/>
                <a:latin typeface="-apple-system"/>
              </a:rPr>
              <a:t>, o reino de Israel (12 tribos) foi dividido em 2 reinos (930 </a:t>
            </a:r>
            <a:r>
              <a:rPr lang="pt-BR" b="0" i="0" dirty="0" err="1">
                <a:solidFill>
                  <a:srgbClr val="2C2F34"/>
                </a:solidFill>
                <a:effectLst/>
                <a:latin typeface="-apple-system"/>
              </a:rPr>
              <a:t>a.C</a:t>
            </a:r>
            <a:r>
              <a:rPr lang="pt-BR" b="0" i="0" dirty="0">
                <a:solidFill>
                  <a:srgbClr val="2C2F34"/>
                </a:solidFill>
                <a:effectLst/>
                <a:latin typeface="-apple-system"/>
              </a:rPr>
              <a:t>). A parte norte fixou sua capital em Samaria, com </a:t>
            </a:r>
            <a:r>
              <a:rPr lang="pt-BR" b="0" i="0" dirty="0" err="1">
                <a:solidFill>
                  <a:srgbClr val="2C2F34"/>
                </a:solidFill>
                <a:effectLst/>
                <a:latin typeface="-apple-system"/>
              </a:rPr>
              <a:t>Jeroboão</a:t>
            </a:r>
            <a:r>
              <a:rPr lang="pt-BR" b="0" i="0" dirty="0">
                <a:solidFill>
                  <a:srgbClr val="2C2F34"/>
                </a:solidFill>
                <a:effectLst/>
                <a:latin typeface="-apple-system"/>
              </a:rPr>
              <a:t> I, que deslocou o culto oficial de Jerusalém para dois santuários em </a:t>
            </a:r>
            <a:r>
              <a:rPr lang="pt-BR" b="1" i="0" dirty="0">
                <a:solidFill>
                  <a:srgbClr val="2C2F34"/>
                </a:solidFill>
                <a:effectLst/>
                <a:latin typeface="-apple-system"/>
              </a:rPr>
              <a:t>Betel e Dan</a:t>
            </a:r>
            <a:r>
              <a:rPr lang="pt-BR" b="0" i="0" dirty="0">
                <a:solidFill>
                  <a:srgbClr val="2C2F34"/>
                </a:solidFill>
                <a:effectLst/>
                <a:latin typeface="-apple-system"/>
              </a:rPr>
              <a:t>, estabelecendo sacerdotes que não eram levitas.(I Re 12.25-33). Enquanto que a parte sul, com </a:t>
            </a:r>
            <a:r>
              <a:rPr lang="pt-BR" b="0" i="0" dirty="0" err="1">
                <a:solidFill>
                  <a:srgbClr val="2C2F34"/>
                </a:solidFill>
                <a:effectLst/>
                <a:latin typeface="-apple-system"/>
              </a:rPr>
              <a:t>Roboão</a:t>
            </a:r>
            <a:r>
              <a:rPr lang="pt-BR" b="0" i="0" dirty="0">
                <a:solidFill>
                  <a:srgbClr val="2C2F34"/>
                </a:solidFill>
                <a:effectLst/>
                <a:latin typeface="-apple-system"/>
              </a:rPr>
              <a:t>, continuou tendo Jerusalém como sua capital política e religiosa.</a:t>
            </a:r>
            <a:r>
              <a:rPr lang="pt-BR" dirty="0"/>
              <a:t> </a:t>
            </a:r>
          </a:p>
          <a:p>
            <a:r>
              <a:rPr lang="pt-BR" b="1" i="0" dirty="0">
                <a:solidFill>
                  <a:srgbClr val="2C2F34"/>
                </a:solidFill>
                <a:effectLst/>
                <a:latin typeface="-apple-system"/>
              </a:rPr>
              <a:t>Miscigenação e sincretismo religioso: </a:t>
            </a:r>
            <a:r>
              <a:rPr lang="pt-BR" b="0" i="0" dirty="0">
                <a:solidFill>
                  <a:srgbClr val="2C2F34"/>
                </a:solidFill>
                <a:effectLst/>
                <a:latin typeface="-apple-system"/>
              </a:rPr>
              <a:t>Quando a Assíria tomou Samaria (722 </a:t>
            </a:r>
            <a:r>
              <a:rPr lang="pt-BR" b="0" i="0" dirty="0" err="1">
                <a:solidFill>
                  <a:srgbClr val="2C2F34"/>
                </a:solidFill>
                <a:effectLst/>
                <a:latin typeface="-apple-system"/>
              </a:rPr>
              <a:t>a.C</a:t>
            </a:r>
            <a:r>
              <a:rPr lang="pt-BR" b="0" i="0" dirty="0">
                <a:solidFill>
                  <a:srgbClr val="2C2F34"/>
                </a:solidFill>
                <a:effectLst/>
                <a:latin typeface="-apple-system"/>
              </a:rPr>
              <a:t>), o rei assírio </a:t>
            </a:r>
            <a:r>
              <a:rPr lang="pt-BR" b="1" i="0" dirty="0">
                <a:solidFill>
                  <a:srgbClr val="2C2F34"/>
                </a:solidFill>
                <a:effectLst/>
                <a:latin typeface="-apple-system"/>
              </a:rPr>
              <a:t>deportou muitos israelitas </a:t>
            </a:r>
            <a:r>
              <a:rPr lang="pt-BR" b="0" i="0" dirty="0">
                <a:solidFill>
                  <a:srgbClr val="2C2F34"/>
                </a:solidFill>
                <a:effectLst/>
                <a:latin typeface="-apple-system"/>
              </a:rPr>
              <a:t>para outras terras de seu império; e </a:t>
            </a:r>
            <a:r>
              <a:rPr lang="pt-BR" b="1" i="0" dirty="0">
                <a:solidFill>
                  <a:srgbClr val="2C2F34"/>
                </a:solidFill>
                <a:effectLst/>
                <a:latin typeface="-apple-system"/>
              </a:rPr>
              <a:t>também importou pessoas de outros povos </a:t>
            </a:r>
            <a:r>
              <a:rPr lang="pt-BR" b="0" i="0" dirty="0">
                <a:solidFill>
                  <a:srgbClr val="2C2F34"/>
                </a:solidFill>
                <a:effectLst/>
                <a:latin typeface="-apple-system"/>
              </a:rPr>
              <a:t>subjugados pela Assíria para viver em Samaria. Casamentos se realizaram e o </a:t>
            </a:r>
            <a:r>
              <a:rPr lang="pt-BR" b="1" i="0" dirty="0">
                <a:solidFill>
                  <a:srgbClr val="2C2F34"/>
                </a:solidFill>
                <a:effectLst/>
                <a:latin typeface="-apple-system"/>
              </a:rPr>
              <a:t>paganismo</a:t>
            </a:r>
            <a:r>
              <a:rPr lang="pt-BR" b="0" i="0" dirty="0">
                <a:solidFill>
                  <a:srgbClr val="2C2F34"/>
                </a:solidFill>
                <a:effectLst/>
                <a:latin typeface="-apple-system"/>
              </a:rPr>
              <a:t> entrou em Samaria.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b="1" i="0" dirty="0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Duras palavras de condenação: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Corazim</a:t>
            </a:r>
            <a:r>
              <a:rPr lang="pt-BR" b="0" i="0" dirty="0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,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Betsaida</a:t>
            </a:r>
            <a:r>
              <a:rPr lang="pt-BR" b="0" i="0" dirty="0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 e Cafarnaum (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Lc</a:t>
            </a:r>
            <a:r>
              <a:rPr lang="pt-BR" b="0" i="0" dirty="0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 10.10-12). </a:t>
            </a:r>
            <a:r>
              <a:rPr lang="pt-BR" sz="1200" b="0" i="0" dirty="0">
                <a:solidFill>
                  <a:srgbClr val="202124"/>
                </a:solidFill>
                <a:effectLst/>
                <a:latin typeface="Google Sans"/>
              </a:rPr>
              <a:t>C</a:t>
            </a:r>
            <a:r>
              <a:rPr lang="pt-BR" sz="1200" dirty="0">
                <a:solidFill>
                  <a:srgbClr val="202124"/>
                </a:solidFill>
                <a:latin typeface="Google Sans"/>
              </a:rPr>
              <a:t>idades </a:t>
            </a:r>
            <a:r>
              <a:rPr lang="pt-BR" sz="1200" b="1" dirty="0">
                <a:solidFill>
                  <a:srgbClr val="202124"/>
                </a:solidFill>
                <a:latin typeface="Google Sans"/>
              </a:rPr>
              <a:t>amaldiçoadas</a:t>
            </a:r>
            <a:r>
              <a:rPr lang="pt-BR" sz="1200" dirty="0">
                <a:solidFill>
                  <a:srgbClr val="202124"/>
                </a:solidFill>
                <a:latin typeface="Google Sans"/>
              </a:rPr>
              <a:t> por Jesus, por serem </a:t>
            </a:r>
            <a:r>
              <a:rPr lang="pt-BR" sz="1200" b="1" dirty="0">
                <a:solidFill>
                  <a:srgbClr val="202124"/>
                </a:solidFill>
                <a:latin typeface="Google Sans"/>
              </a:rPr>
              <a:t>impenitentes!</a:t>
            </a:r>
            <a:endParaRPr lang="pt-BR" sz="1200" b="1" i="0" dirty="0">
              <a:effectLst/>
            </a:endParaRPr>
          </a:p>
          <a:p>
            <a:endParaRPr lang="pt-BR" b="0" i="0" dirty="0">
              <a:solidFill>
                <a:srgbClr val="2C2F34"/>
              </a:solidFill>
              <a:effectLst/>
              <a:latin typeface="-apple-system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lang="pt-BR" sz="1200" b="1" i="0" dirty="0">
              <a:effectLst/>
            </a:endParaRP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E7D10D-D9B3-4450-A071-A5EB1D287B06}" type="slidenum">
              <a:rPr lang="pt-BR" smtClean="0"/>
              <a:t>37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56546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 algn="just">
              <a:spcAft>
                <a:spcPts val="1200"/>
              </a:spcAft>
              <a:buAutoNum type="arabicPeriod"/>
            </a:pPr>
            <a:r>
              <a:rPr lang="pt-BR" b="1" dirty="0">
                <a:solidFill>
                  <a:srgbClr val="C00000"/>
                </a:solidFill>
              </a:rPr>
              <a:t>Romanos: </a:t>
            </a:r>
            <a:r>
              <a:rPr lang="pt-BR" b="0" dirty="0"/>
              <a:t>César Augusto (imperador), Herodes (</a:t>
            </a:r>
            <a:r>
              <a:rPr lang="pt-BR" b="0" dirty="0" err="1"/>
              <a:t>Gov</a:t>
            </a:r>
            <a:r>
              <a:rPr lang="pt-BR" b="0" dirty="0"/>
              <a:t> Palestina) e Pilatos (</a:t>
            </a:r>
            <a:r>
              <a:rPr lang="pt-BR" b="0" dirty="0" err="1"/>
              <a:t>Gov</a:t>
            </a:r>
            <a:r>
              <a:rPr lang="pt-BR" b="0" dirty="0"/>
              <a:t> Judeia). (</a:t>
            </a:r>
            <a:r>
              <a:rPr lang="pt-BR" b="0" dirty="0" err="1"/>
              <a:t>Lc</a:t>
            </a:r>
            <a:r>
              <a:rPr lang="pt-BR" b="0" dirty="0"/>
              <a:t> 2.1)</a:t>
            </a:r>
          </a:p>
          <a:p>
            <a:pPr marL="342900" indent="-342900" algn="just">
              <a:spcAft>
                <a:spcPts val="1200"/>
              </a:spcAft>
              <a:buAutoNum type="arabicPeriod"/>
            </a:pPr>
            <a:r>
              <a:rPr lang="pt-BR" b="1" dirty="0" err="1">
                <a:solidFill>
                  <a:srgbClr val="C00000"/>
                </a:solidFill>
              </a:rPr>
              <a:t>Herodianos</a:t>
            </a:r>
            <a:r>
              <a:rPr lang="pt-BR" b="1" dirty="0">
                <a:solidFill>
                  <a:srgbClr val="C00000"/>
                </a:solidFill>
              </a:rPr>
              <a:t>: </a:t>
            </a:r>
            <a:r>
              <a:rPr lang="pt-BR" b="0" dirty="0"/>
              <a:t>defensores de Herodes e da dominação romana. </a:t>
            </a:r>
            <a:r>
              <a:rPr lang="pt-BR" b="0" u="sng" dirty="0"/>
              <a:t>Faziam oposição a Jesus</a:t>
            </a:r>
            <a:r>
              <a:rPr lang="pt-BR" b="0" dirty="0"/>
              <a:t>. (Mc 3.6)</a:t>
            </a:r>
          </a:p>
          <a:p>
            <a:pPr marL="342900" indent="-342900" algn="just">
              <a:spcAft>
                <a:spcPts val="1200"/>
              </a:spcAft>
              <a:buAutoNum type="arabicPeriod"/>
            </a:pPr>
            <a:r>
              <a:rPr lang="pt-BR" b="1" dirty="0">
                <a:solidFill>
                  <a:srgbClr val="C00000"/>
                </a:solidFill>
                <a:highlight>
                  <a:srgbClr val="00FF00"/>
                </a:highlight>
              </a:rPr>
              <a:t>Publicanos</a:t>
            </a:r>
            <a:r>
              <a:rPr lang="pt-BR" b="0" dirty="0">
                <a:solidFill>
                  <a:srgbClr val="C00000"/>
                </a:solidFill>
                <a:highlight>
                  <a:srgbClr val="00FF00"/>
                </a:highlight>
              </a:rPr>
              <a:t>:</a:t>
            </a:r>
            <a:r>
              <a:rPr lang="pt-BR" b="0" dirty="0">
                <a:highlight>
                  <a:srgbClr val="00FF00"/>
                </a:highlight>
              </a:rPr>
              <a:t> </a:t>
            </a:r>
            <a:r>
              <a:rPr lang="pt-BR" b="0" dirty="0"/>
              <a:t>cobradores de impostos. </a:t>
            </a:r>
            <a:r>
              <a:rPr lang="pt-BR" b="1" u="sng" dirty="0"/>
              <a:t>Odiados</a:t>
            </a:r>
            <a:r>
              <a:rPr lang="pt-BR" b="0" u="sng" dirty="0"/>
              <a:t> pelo povo</a:t>
            </a:r>
            <a:r>
              <a:rPr lang="pt-BR" b="0" dirty="0"/>
              <a:t> e </a:t>
            </a:r>
            <a:r>
              <a:rPr lang="pt-BR" b="0" u="sng" dirty="0"/>
              <a:t>considerados </a:t>
            </a:r>
            <a:r>
              <a:rPr lang="pt-BR" b="1" u="sng" dirty="0"/>
              <a:t>pecadores</a:t>
            </a:r>
            <a:r>
              <a:rPr lang="pt-BR" b="0" dirty="0"/>
              <a:t> da pior espécie.    (Mc 2.16)</a:t>
            </a:r>
          </a:p>
          <a:p>
            <a:pPr marL="342900" indent="-342900" algn="just">
              <a:spcAft>
                <a:spcPts val="1200"/>
              </a:spcAft>
              <a:buAutoNum type="arabicPeriod"/>
            </a:pPr>
            <a:r>
              <a:rPr lang="pt-BR" b="1" dirty="0">
                <a:solidFill>
                  <a:srgbClr val="C00000"/>
                </a:solidFill>
              </a:rPr>
              <a:t>Saduceus e sacerdotes</a:t>
            </a:r>
            <a:r>
              <a:rPr lang="pt-BR" b="1" dirty="0"/>
              <a:t>: </a:t>
            </a:r>
            <a:r>
              <a:rPr lang="pt-BR" b="0" dirty="0"/>
              <a:t>partido dominante</a:t>
            </a:r>
            <a:r>
              <a:rPr lang="pt-BR" b="1" dirty="0"/>
              <a:t>. </a:t>
            </a:r>
            <a:r>
              <a:rPr lang="pt-BR" b="0" dirty="0"/>
              <a:t>A ele pertencia a maioria dos sacerdotes.</a:t>
            </a:r>
            <a:r>
              <a:rPr lang="pt-BR" b="1" dirty="0"/>
              <a:t> </a:t>
            </a:r>
            <a:r>
              <a:rPr lang="pt-BR" b="0" dirty="0"/>
              <a:t>Compunham o </a:t>
            </a:r>
            <a:r>
              <a:rPr lang="pt-BR" b="1" dirty="0"/>
              <a:t>Sinédrio. </a:t>
            </a:r>
            <a:r>
              <a:rPr lang="pt-BR" b="0" dirty="0"/>
              <a:t>Declaravam não haver </a:t>
            </a:r>
            <a:r>
              <a:rPr lang="pt-BR" b="1" dirty="0"/>
              <a:t>ressurreição, nem anjos e nem espírito. (At 23.8)</a:t>
            </a:r>
            <a:endParaRPr lang="pt-BR" b="1" dirty="0">
              <a:solidFill>
                <a:srgbClr val="C00000"/>
              </a:solidFill>
            </a:endParaRPr>
          </a:p>
          <a:p>
            <a:pPr marL="342900" indent="-342900" algn="just">
              <a:spcAft>
                <a:spcPts val="1200"/>
              </a:spcAft>
              <a:buAutoNum type="arabicPeriod"/>
            </a:pPr>
            <a:r>
              <a:rPr lang="pt-BR" b="1" dirty="0">
                <a:solidFill>
                  <a:srgbClr val="C00000"/>
                </a:solidFill>
              </a:rPr>
              <a:t>Fariseus e escribas: </a:t>
            </a:r>
            <a:r>
              <a:rPr lang="pt-BR" b="0" dirty="0"/>
              <a:t>exerciam rígida observância da lei. Eram admirados pelo povo.</a:t>
            </a:r>
            <a:r>
              <a:rPr lang="pt-BR" b="1" dirty="0"/>
              <a:t> </a:t>
            </a:r>
            <a:r>
              <a:rPr lang="pt-BR" b="1" u="sng" dirty="0"/>
              <a:t>Perseguiam Jesus</a:t>
            </a:r>
            <a:r>
              <a:rPr lang="pt-BR" b="1" dirty="0"/>
              <a:t>.</a:t>
            </a:r>
            <a:r>
              <a:rPr lang="pt-BR" b="1" dirty="0">
                <a:solidFill>
                  <a:srgbClr val="0070C0"/>
                </a:solidFill>
              </a:rPr>
              <a:t> </a:t>
            </a:r>
            <a:r>
              <a:rPr lang="pt-BR" b="1" dirty="0">
                <a:solidFill>
                  <a:srgbClr val="C00000"/>
                </a:solidFill>
              </a:rPr>
              <a:t> </a:t>
            </a:r>
            <a:r>
              <a:rPr lang="pt-BR" b="1" dirty="0"/>
              <a:t>(At 23.8, </a:t>
            </a:r>
            <a:r>
              <a:rPr lang="pt-BR" b="1" dirty="0" err="1"/>
              <a:t>Mt</a:t>
            </a:r>
            <a:r>
              <a:rPr lang="pt-BR" b="1" dirty="0"/>
              <a:t> 23.27)</a:t>
            </a:r>
          </a:p>
          <a:p>
            <a:pPr marL="342900" indent="-342900" algn="just">
              <a:spcAft>
                <a:spcPts val="1200"/>
              </a:spcAft>
              <a:buAutoNum type="arabicPeriod"/>
            </a:pPr>
            <a:r>
              <a:rPr lang="pt-BR" b="1" dirty="0">
                <a:solidFill>
                  <a:srgbClr val="C00000"/>
                </a:solidFill>
                <a:highlight>
                  <a:srgbClr val="00FF00"/>
                </a:highlight>
              </a:rPr>
              <a:t>Samaritanos</a:t>
            </a:r>
            <a:r>
              <a:rPr lang="pt-BR" b="0" dirty="0">
                <a:solidFill>
                  <a:srgbClr val="C00000"/>
                </a:solidFill>
                <a:highlight>
                  <a:srgbClr val="00FF00"/>
                </a:highlight>
              </a:rPr>
              <a:t>:</a:t>
            </a:r>
            <a:r>
              <a:rPr lang="pt-BR" b="0" dirty="0">
                <a:solidFill>
                  <a:srgbClr val="C00000"/>
                </a:solidFill>
              </a:rPr>
              <a:t> </a:t>
            </a:r>
            <a:r>
              <a:rPr lang="pt-BR" b="0" dirty="0"/>
              <a:t>rejeitados pelos judeus</a:t>
            </a:r>
            <a:r>
              <a:rPr lang="pt-BR" b="1" dirty="0"/>
              <a:t>.</a:t>
            </a:r>
          </a:p>
          <a:p>
            <a:pPr marL="342900" indent="-342900" algn="just">
              <a:spcAft>
                <a:spcPts val="1200"/>
              </a:spcAft>
              <a:buAutoNum type="arabicPeriod"/>
            </a:pPr>
            <a:r>
              <a:rPr lang="pt-BR" b="1" dirty="0">
                <a:solidFill>
                  <a:srgbClr val="C00000"/>
                </a:solidFill>
              </a:rPr>
              <a:t>Essênios: </a:t>
            </a:r>
            <a:r>
              <a:rPr lang="pt-BR" b="0" dirty="0"/>
              <a:t>viviam separados do judaísmo. Não são mencionados nos evangelhos.</a:t>
            </a:r>
          </a:p>
          <a:p>
            <a:pPr marL="342900" indent="-342900" algn="just">
              <a:spcAft>
                <a:spcPts val="1200"/>
              </a:spcAft>
              <a:buAutoNum type="arabicPeriod"/>
            </a:pPr>
            <a:r>
              <a:rPr lang="pt-BR" b="1" dirty="0" err="1">
                <a:solidFill>
                  <a:srgbClr val="C00000"/>
                </a:solidFill>
              </a:rPr>
              <a:t>Zelotas</a:t>
            </a:r>
            <a:r>
              <a:rPr lang="pt-BR" b="1" dirty="0">
                <a:solidFill>
                  <a:srgbClr val="C00000"/>
                </a:solidFill>
              </a:rPr>
              <a:t>:</a:t>
            </a:r>
            <a:r>
              <a:rPr lang="pt-BR" b="1" dirty="0"/>
              <a:t> </a:t>
            </a:r>
            <a:r>
              <a:rPr lang="pt-BR" b="0" dirty="0"/>
              <a:t>formavam um grupo de judeus extremista.</a:t>
            </a:r>
            <a:endParaRPr lang="pt-BR" b="1" dirty="0"/>
          </a:p>
          <a:p>
            <a:r>
              <a:rPr lang="pt-BR" b="1" dirty="0"/>
              <a:t>Grupo dos saduceus: </a:t>
            </a:r>
            <a:r>
              <a:rPr lang="pt-BR" b="0" dirty="0"/>
              <a:t>não acreditavam na ressurreição, nem nos anjos. Eram responsáveis pela manutenção do culto no Templo. Dirigiam os sacrifícios. Aceitavam apenas a Torá.</a:t>
            </a:r>
          </a:p>
          <a:p>
            <a:r>
              <a:rPr lang="pt-BR" b="1" dirty="0"/>
              <a:t>Samaritanos</a:t>
            </a:r>
            <a:r>
              <a:rPr lang="pt-BR" b="0" dirty="0"/>
              <a:t>: Miscigenação étnica e sincretismo religioso.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E7D10D-D9B3-4450-A071-A5EB1D287B06}" type="slidenum">
              <a:rPr lang="pt-BR" smtClean="0"/>
              <a:t>38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669951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1" dirty="0">
                <a:solidFill>
                  <a:schemeClr val="bg1"/>
                </a:solidFill>
              </a:rPr>
              <a:t>João Batista  (</a:t>
            </a:r>
            <a:r>
              <a:rPr lang="pt-BR" sz="1200" b="1" dirty="0" err="1">
                <a:solidFill>
                  <a:schemeClr val="bg1"/>
                </a:solidFill>
              </a:rPr>
              <a:t>Mt</a:t>
            </a:r>
            <a:r>
              <a:rPr lang="pt-BR" sz="1200" b="1" dirty="0">
                <a:solidFill>
                  <a:schemeClr val="bg1"/>
                </a:solidFill>
              </a:rPr>
              <a:t> 3.1-2); Jesus Cristo  (</a:t>
            </a:r>
            <a:r>
              <a:rPr lang="pt-BR" sz="1200" b="1" dirty="0" err="1">
                <a:solidFill>
                  <a:schemeClr val="bg1"/>
                </a:solidFill>
              </a:rPr>
              <a:t>Mt</a:t>
            </a:r>
            <a:r>
              <a:rPr lang="pt-BR" sz="1200" b="1" dirty="0">
                <a:solidFill>
                  <a:schemeClr val="bg1"/>
                </a:solidFill>
              </a:rPr>
              <a:t> 4.17)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1" dirty="0">
                <a:solidFill>
                  <a:schemeClr val="bg1"/>
                </a:solidFill>
              </a:rPr>
              <a:t>O reino de Deus </a:t>
            </a:r>
            <a:r>
              <a:rPr lang="pt-BR" sz="1200" b="0" dirty="0">
                <a:solidFill>
                  <a:schemeClr val="bg1"/>
                </a:solidFill>
              </a:rPr>
              <a:t>não é a igreja, não é um local, não é um partido político e não é regido por leis humanas.</a:t>
            </a:r>
          </a:p>
          <a:p>
            <a:pPr algn="l"/>
            <a:r>
              <a:rPr lang="pt-BR" sz="1200" b="1" dirty="0">
                <a:solidFill>
                  <a:schemeClr val="bg1"/>
                </a:solidFill>
              </a:rPr>
              <a:t>O reino de Deus </a:t>
            </a:r>
            <a:r>
              <a:rPr lang="pt-BR" sz="1200" b="0" dirty="0">
                <a:solidFill>
                  <a:schemeClr val="bg1"/>
                </a:solidFill>
              </a:rPr>
              <a:t>está presente, mas será consumado no futuro.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b="1" dirty="0">
              <a:solidFill>
                <a:schemeClr val="bg1"/>
              </a:solidFill>
            </a:endParaRPr>
          </a:p>
          <a:p>
            <a:endParaRPr lang="pt-BR" dirty="0"/>
          </a:p>
          <a:p>
            <a:r>
              <a:rPr lang="pt-BR" dirty="0"/>
              <a:t>Mateus - </a:t>
            </a:r>
            <a:r>
              <a:rPr lang="pt-BR" b="0" i="0" dirty="0">
                <a:solidFill>
                  <a:srgbClr val="040C28"/>
                </a:solidFill>
                <a:effectLst/>
                <a:latin typeface="Google Sans"/>
              </a:rPr>
              <a:t>Mateus escreveu para o </a:t>
            </a:r>
            <a:r>
              <a:rPr lang="pt-BR" b="1" i="0" dirty="0">
                <a:solidFill>
                  <a:srgbClr val="040C28"/>
                </a:solidFill>
                <a:effectLst/>
                <a:latin typeface="Google Sans"/>
              </a:rPr>
              <a:t>público judeu</a:t>
            </a:r>
            <a:r>
              <a:rPr lang="pt-BR" b="0" i="0" dirty="0">
                <a:solidFill>
                  <a:srgbClr val="040C28"/>
                </a:solidFill>
                <a:effectLst/>
                <a:latin typeface="Google Sans"/>
              </a:rPr>
              <a:t>, para mostrar que Jesus Cristo cumpriu as profecias do Velho Testamento a respeito do Messias.</a:t>
            </a:r>
            <a:endParaRPr lang="pt-BR" dirty="0"/>
          </a:p>
          <a:p>
            <a:endParaRPr lang="pt-BR" dirty="0"/>
          </a:p>
          <a:p>
            <a:r>
              <a:rPr lang="pt-BR" dirty="0"/>
              <a:t>Marcus - </a:t>
            </a:r>
            <a:r>
              <a:rPr lang="pt-BR" b="0" i="0" dirty="0">
                <a:solidFill>
                  <a:srgbClr val="040C28"/>
                </a:solidFill>
                <a:effectLst/>
                <a:latin typeface="Google Sans"/>
              </a:rPr>
              <a:t>Marcos foi provavelmente escrito para apresentar a vida de Jesus </a:t>
            </a:r>
            <a:r>
              <a:rPr lang="pt-BR" b="1" i="0" dirty="0">
                <a:solidFill>
                  <a:srgbClr val="040C28"/>
                </a:solidFill>
                <a:effectLst/>
                <a:latin typeface="Google Sans"/>
              </a:rPr>
              <a:t>a cristãos que não eram judeus</a:t>
            </a:r>
            <a:r>
              <a:rPr lang="pt-BR" b="1" i="0" dirty="0">
                <a:solidFill>
                  <a:srgbClr val="202124"/>
                </a:solidFill>
                <a:effectLst/>
                <a:latin typeface="Google Sans"/>
              </a:rPr>
              <a:t>.</a:t>
            </a:r>
            <a:endParaRPr lang="pt-BR" b="1" dirty="0"/>
          </a:p>
          <a:p>
            <a:r>
              <a:rPr lang="pt-BR" dirty="0"/>
              <a:t>Lucas - </a:t>
            </a:r>
            <a:r>
              <a:rPr lang="pt-BR" b="0" i="0" dirty="0">
                <a:solidFill>
                  <a:srgbClr val="202124"/>
                </a:solidFill>
                <a:effectLst/>
                <a:latin typeface="Google Sans"/>
              </a:rPr>
              <a:t>Como Marcos (e ao contrário de Mateus), o público-alvo do Evangelho de Lucas </a:t>
            </a:r>
            <a:r>
              <a:rPr lang="pt-BR" b="1" i="0" dirty="0">
                <a:solidFill>
                  <a:srgbClr val="202124"/>
                </a:solidFill>
                <a:effectLst/>
                <a:latin typeface="Google Sans"/>
              </a:rPr>
              <a:t>são </a:t>
            </a:r>
            <a:r>
              <a:rPr lang="pt-BR" b="1" i="0" dirty="0">
                <a:solidFill>
                  <a:srgbClr val="040C28"/>
                </a:solidFill>
                <a:effectLst/>
                <a:latin typeface="Google Sans"/>
              </a:rPr>
              <a:t>os gentios</a:t>
            </a:r>
            <a:r>
              <a:rPr lang="pt-BR" b="1" i="0" dirty="0">
                <a:solidFill>
                  <a:srgbClr val="202124"/>
                </a:solidFill>
                <a:effectLst/>
                <a:latin typeface="Google Sans"/>
              </a:rPr>
              <a:t>. </a:t>
            </a:r>
            <a:endParaRPr lang="pt-BR" b="1" dirty="0"/>
          </a:p>
          <a:p>
            <a:r>
              <a:rPr lang="pt-BR" b="0" i="0" dirty="0">
                <a:solidFill>
                  <a:srgbClr val="4D5156"/>
                </a:solidFill>
                <a:effectLst/>
                <a:latin typeface="Google Sans"/>
              </a:rPr>
              <a:t>João - “O evangelho de João é um </a:t>
            </a:r>
            <a:r>
              <a:rPr lang="pt-BR" b="1" i="0" dirty="0">
                <a:solidFill>
                  <a:srgbClr val="4D5156"/>
                </a:solidFill>
                <a:effectLst/>
                <a:latin typeface="Google Sans"/>
              </a:rPr>
              <a:t>relato escrito </a:t>
            </a:r>
            <a:r>
              <a:rPr lang="pt-BR" b="1" i="0" dirty="0">
                <a:solidFill>
                  <a:srgbClr val="040C28"/>
                </a:solidFill>
                <a:effectLst/>
                <a:latin typeface="Google Sans"/>
              </a:rPr>
              <a:t>para os santos</a:t>
            </a:r>
            <a:r>
              <a:rPr lang="pt-BR" b="0" i="0" dirty="0">
                <a:solidFill>
                  <a:srgbClr val="4D5156"/>
                </a:solidFill>
                <a:effectLst/>
                <a:latin typeface="Google Sans"/>
              </a:rPr>
              <a:t>; é um evangelho especificamente para </a:t>
            </a:r>
            <a:r>
              <a:rPr lang="pt-BR" b="1" i="0" dirty="0">
                <a:solidFill>
                  <a:srgbClr val="4D5156"/>
                </a:solidFill>
                <a:effectLst/>
                <a:latin typeface="Google Sans"/>
              </a:rPr>
              <a:t>a Igreja” </a:t>
            </a:r>
            <a:endParaRPr lang="pt-BR" b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E7D10D-D9B3-4450-A071-A5EB1D287B06}" type="slidenum">
              <a:rPr lang="pt-BR" smtClean="0"/>
              <a:t>39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31735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b="0" dirty="0"/>
              <a:t>O</a:t>
            </a:r>
            <a:r>
              <a:rPr lang="pt-BR" dirty="0"/>
              <a:t>s profetas (</a:t>
            </a:r>
            <a:r>
              <a:rPr lang="pt-BR" b="1" dirty="0"/>
              <a:t>Miquéias 5; Jeremias 23.5; </a:t>
            </a:r>
            <a:r>
              <a:rPr lang="pt-BR" dirty="0"/>
              <a:t>Daniel 9; Zacarias 12; Isaías 9 e 53) anunciaram a vinda do Messias.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b="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6A304D-5134-4D93-BDDE-B525CD984DD3}" type="slidenum">
              <a:rPr lang="pt-BR" smtClean="0"/>
              <a:t>40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868253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b="1" dirty="0">
                <a:solidFill>
                  <a:srgbClr val="202124"/>
                </a:solidFill>
              </a:rPr>
              <a:t>Questionamentos: </a:t>
            </a:r>
            <a:r>
              <a:rPr lang="pt-BR" b="0" dirty="0">
                <a:solidFill>
                  <a:srgbClr val="202124"/>
                </a:solidFill>
              </a:rPr>
              <a:t>onde estão as promessas? Cadê o messias triunfante?</a:t>
            </a:r>
            <a:endParaRPr lang="pt-BR" b="1" dirty="0">
              <a:solidFill>
                <a:srgbClr val="202124"/>
              </a:solidFill>
            </a:endParaRPr>
          </a:p>
          <a:p>
            <a:r>
              <a:rPr lang="pt-BR" b="1" dirty="0">
                <a:solidFill>
                  <a:srgbClr val="202124"/>
                </a:solidFill>
              </a:rPr>
              <a:t>Jesus</a:t>
            </a:r>
            <a:r>
              <a:rPr lang="pt-BR" b="0" dirty="0">
                <a:solidFill>
                  <a:srgbClr val="202124"/>
                </a:solidFill>
              </a:rPr>
              <a:t> pregava entre os </a:t>
            </a:r>
            <a:r>
              <a:rPr lang="pt-BR" b="1" dirty="0">
                <a:solidFill>
                  <a:srgbClr val="202124"/>
                </a:solidFill>
              </a:rPr>
              <a:t>gentios</a:t>
            </a:r>
            <a:r>
              <a:rPr lang="pt-BR" b="0" dirty="0">
                <a:solidFill>
                  <a:srgbClr val="202124"/>
                </a:solidFill>
              </a:rPr>
              <a:t> e </a:t>
            </a:r>
            <a:r>
              <a:rPr lang="pt-BR" b="1" dirty="0">
                <a:solidFill>
                  <a:srgbClr val="202124"/>
                </a:solidFill>
              </a:rPr>
              <a:t>samaritanos</a:t>
            </a:r>
            <a:r>
              <a:rPr lang="pt-BR" b="0" dirty="0">
                <a:solidFill>
                  <a:srgbClr val="202124"/>
                </a:solidFill>
              </a:rPr>
              <a:t>, recebia </a:t>
            </a:r>
            <a:r>
              <a:rPr lang="pt-BR" b="1" dirty="0">
                <a:solidFill>
                  <a:srgbClr val="202124"/>
                </a:solidFill>
              </a:rPr>
              <a:t>mulheres, </a:t>
            </a:r>
            <a:r>
              <a:rPr lang="pt-BR" b="0" dirty="0">
                <a:solidFill>
                  <a:srgbClr val="202124"/>
                </a:solidFill>
              </a:rPr>
              <a:t>andava com </a:t>
            </a:r>
            <a:r>
              <a:rPr lang="pt-BR" b="1" dirty="0">
                <a:solidFill>
                  <a:srgbClr val="202124"/>
                </a:solidFill>
              </a:rPr>
              <a:t>publicanos.</a:t>
            </a:r>
          </a:p>
          <a:p>
            <a:r>
              <a:rPr lang="pt-BR" b="1" dirty="0">
                <a:solidFill>
                  <a:srgbClr val="202124"/>
                </a:solidFill>
              </a:rPr>
              <a:t>João Batista: </a:t>
            </a:r>
            <a:r>
              <a:rPr lang="pt-BR" b="0" dirty="0" err="1">
                <a:solidFill>
                  <a:srgbClr val="202124"/>
                </a:solidFill>
              </a:rPr>
              <a:t>Mt</a:t>
            </a:r>
            <a:r>
              <a:rPr lang="pt-BR" b="0" dirty="0">
                <a:solidFill>
                  <a:srgbClr val="202124"/>
                </a:solidFill>
              </a:rPr>
              <a:t> 11.3.</a:t>
            </a:r>
          </a:p>
          <a:p>
            <a:r>
              <a:rPr lang="pt-BR" b="1" dirty="0">
                <a:solidFill>
                  <a:srgbClr val="202124"/>
                </a:solidFill>
              </a:rPr>
              <a:t>Parábolas:</a:t>
            </a:r>
            <a:r>
              <a:rPr lang="pt-BR" b="0" dirty="0">
                <a:solidFill>
                  <a:srgbClr val="202124"/>
                </a:solidFill>
              </a:rPr>
              <a:t> A</a:t>
            </a:r>
            <a:r>
              <a:rPr lang="pt-BR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s parábolas de Jesus </a:t>
            </a:r>
            <a:r>
              <a:rPr lang="pt-BR" b="1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são narrativas da vida diária</a:t>
            </a:r>
            <a:r>
              <a:rPr lang="pt-BR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, usadas para </a:t>
            </a:r>
            <a:r>
              <a:rPr lang="pt-BR" b="1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fazer comparação com a realidade divina. </a:t>
            </a:r>
            <a:endParaRPr lang="pt-BR" b="0" dirty="0"/>
          </a:p>
          <a:p>
            <a:r>
              <a:rPr lang="pt-BR" b="1" i="0" dirty="0">
                <a:solidFill>
                  <a:srgbClr val="404040"/>
                </a:solidFill>
                <a:effectLst/>
              </a:rPr>
              <a:t>Confundir seus opositores: </a:t>
            </a:r>
            <a:r>
              <a:rPr lang="pt-BR" b="0" i="0" dirty="0">
                <a:solidFill>
                  <a:srgbClr val="404040"/>
                </a:solidFill>
                <a:effectLst/>
              </a:rPr>
              <a:t>os líderes religiosos (escribas, fariseus) e o próprio povo.</a:t>
            </a:r>
          </a:p>
          <a:p>
            <a:r>
              <a:rPr lang="pt-BR" b="1" i="0" dirty="0">
                <a:solidFill>
                  <a:srgbClr val="404040"/>
                </a:solidFill>
                <a:effectLst/>
              </a:rPr>
              <a:t>Explicação aos seus discípulos</a:t>
            </a:r>
            <a:r>
              <a:rPr lang="pt-BR" b="0" i="0" dirty="0">
                <a:solidFill>
                  <a:srgbClr val="404040"/>
                </a:solidFill>
                <a:effectLst/>
              </a:rPr>
              <a:t>: </a:t>
            </a:r>
            <a:r>
              <a:rPr lang="pt-BR" b="0" i="0" dirty="0" err="1">
                <a:solidFill>
                  <a:srgbClr val="404040"/>
                </a:solidFill>
                <a:effectLst/>
              </a:rPr>
              <a:t>Mt</a:t>
            </a:r>
            <a:r>
              <a:rPr lang="pt-BR" b="0" i="0" dirty="0">
                <a:solidFill>
                  <a:srgbClr val="404040"/>
                </a:solidFill>
                <a:effectLst/>
              </a:rPr>
              <a:t> 13.10-14. Animá-los diante do desânimo.</a:t>
            </a:r>
            <a:endParaRPr lang="pt-BR" b="1" i="0" dirty="0">
              <a:solidFill>
                <a:srgbClr val="404040"/>
              </a:solidFill>
              <a:effectLst/>
            </a:endParaRP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E7D10D-D9B3-4450-A071-A5EB1D287B06}" type="slidenum">
              <a:rPr lang="pt-BR" smtClean="0"/>
              <a:t>41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988007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1" dirty="0"/>
              <a:t>O evangelho de João não registra uma única parábola.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1" dirty="0"/>
              <a:t>Os evangelhos sinóticos </a:t>
            </a:r>
            <a:r>
              <a:rPr lang="pt-BR" sz="1200" dirty="0"/>
              <a:t>apresentam a </a:t>
            </a:r>
            <a:r>
              <a:rPr lang="pt-BR" sz="1200" b="1" dirty="0"/>
              <a:t>mesma visão (perspectiva) e estruturas semelhantes.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dirty="0"/>
              <a:t>A expressão </a:t>
            </a:r>
            <a:r>
              <a:rPr lang="pt-BR" sz="1200" b="1" dirty="0">
                <a:solidFill>
                  <a:srgbClr val="C00000"/>
                </a:solidFill>
              </a:rPr>
              <a:t>“reino presente” </a:t>
            </a:r>
            <a:r>
              <a:rPr lang="pt-BR" sz="1200" dirty="0"/>
              <a:t>não significa que </a:t>
            </a:r>
            <a:r>
              <a:rPr lang="pt-BR" sz="1200" b="1" dirty="0"/>
              <a:t>o fim do mundo </a:t>
            </a:r>
            <a:r>
              <a:rPr lang="pt-BR" sz="1200" dirty="0"/>
              <a:t>estivesse presente, </a:t>
            </a:r>
            <a:r>
              <a:rPr lang="pt-BR" sz="1200" b="1" dirty="0"/>
              <a:t>mas que as promessas das Escrituras </a:t>
            </a:r>
            <a:r>
              <a:rPr lang="pt-BR" sz="1200" dirty="0"/>
              <a:t>haviam iniciado com </a:t>
            </a:r>
            <a:r>
              <a:rPr lang="pt-BR" sz="1200" b="1" dirty="0"/>
              <a:t>as palavras e ações de Jesus.</a:t>
            </a:r>
            <a:endParaRPr lang="pt-BR" b="1" dirty="0"/>
          </a:p>
          <a:p>
            <a:r>
              <a:rPr lang="pt-BR" dirty="0"/>
              <a:t>Será que as </a:t>
            </a:r>
            <a:r>
              <a:rPr lang="pt-BR" b="1" dirty="0"/>
              <a:t>palavras gregas </a:t>
            </a:r>
            <a:r>
              <a:rPr lang="pt-BR" dirty="0"/>
              <a:t>transmitiram o </a:t>
            </a:r>
            <a:r>
              <a:rPr lang="pt-BR" b="1" dirty="0"/>
              <a:t>propósito comunicativo de Jesus?</a:t>
            </a:r>
          </a:p>
          <a:p>
            <a:endParaRPr lang="pt-BR" b="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E7D10D-D9B3-4450-A071-A5EB1D287B06}" type="slidenum">
              <a:rPr lang="pt-BR" smtClean="0"/>
              <a:t>42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2405529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b="1" dirty="0"/>
              <a:t>Alegorizar: </a:t>
            </a:r>
            <a:r>
              <a:rPr lang="pt-BR" sz="1200" dirty="0"/>
              <a:t>considerada a</a:t>
            </a:r>
            <a:r>
              <a:rPr lang="pt-BR" sz="1200" b="1" dirty="0"/>
              <a:t> chave para a interpretação </a:t>
            </a:r>
            <a:r>
              <a:rPr lang="pt-BR" sz="1200" dirty="0"/>
              <a:t>das parábolas; atribuíam </a:t>
            </a:r>
            <a:r>
              <a:rPr lang="pt-BR" sz="1200" b="1" dirty="0"/>
              <a:t>elementos da teologia da igreja </a:t>
            </a:r>
            <a:r>
              <a:rPr lang="pt-BR" sz="1200" b="0" dirty="0"/>
              <a:t>que guardavam pouca relação com a intenção de Jesus ao transmitir a parábola.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t-BR" sz="1200" b="0" dirty="0"/>
              <a:t>ML (Alemanha-1483), JC (França-1509), JE (EUA-1703) e CS (Inglaterra-1834) </a:t>
            </a:r>
            <a:r>
              <a:rPr lang="pt-BR" sz="1200" dirty="0"/>
              <a:t>fizeram uso do </a:t>
            </a:r>
            <a:r>
              <a:rPr lang="pt-BR" sz="1200" b="1" dirty="0"/>
              <a:t>método alegórico</a:t>
            </a:r>
            <a:r>
              <a:rPr lang="pt-BR" sz="1200" dirty="0"/>
              <a:t>.</a:t>
            </a:r>
          </a:p>
          <a:p>
            <a:endParaRPr lang="pt-BR" sz="1200" b="0" dirty="0"/>
          </a:p>
          <a:p>
            <a:r>
              <a:rPr lang="pt-BR" sz="1200" b="0" dirty="0"/>
              <a:t>Onde aparecem traços alegóricos </a:t>
            </a:r>
            <a:r>
              <a:rPr lang="pt-BR" sz="1200" b="1" dirty="0"/>
              <a:t>a culpa recai sobre os evangelistas</a:t>
            </a:r>
            <a:r>
              <a:rPr lang="pt-BR" sz="1200" b="0" dirty="0"/>
              <a:t>.</a:t>
            </a:r>
          </a:p>
          <a:p>
            <a:r>
              <a:rPr lang="pt-BR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A diferença entre </a:t>
            </a:r>
            <a:r>
              <a:rPr lang="pt-BR" b="1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a parábola </a:t>
            </a:r>
            <a:r>
              <a:rPr lang="pt-BR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e </a:t>
            </a:r>
            <a:r>
              <a:rPr lang="pt-BR" b="1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a alegoria </a:t>
            </a:r>
            <a:r>
              <a:rPr lang="pt-BR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é que no caso da primeira, </a:t>
            </a:r>
            <a:r>
              <a:rPr lang="pt-BR" b="1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a história e sua interpretação seguem-se uma à outra </a:t>
            </a:r>
            <a:r>
              <a:rPr lang="pt-BR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(Mateus 13:1 a 9, e 18 a 23), ao passo que na segunda, </a:t>
            </a:r>
            <a:r>
              <a:rPr lang="pt-BR" b="1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história e significado estão entrelaçados </a:t>
            </a:r>
            <a:r>
              <a:rPr lang="pt-BR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(Efésios 6).</a:t>
            </a:r>
            <a:endParaRPr lang="pt-BR" sz="1200" b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dirty="0"/>
              <a:t>As alegorias, para os estudiosos contemporâneos, não é uma </a:t>
            </a:r>
            <a:r>
              <a:rPr lang="pt-BR" sz="1200" b="1" dirty="0"/>
              <a:t>forma legítima </a:t>
            </a:r>
            <a:r>
              <a:rPr lang="pt-BR" sz="1200" dirty="0"/>
              <a:t>de interpretação, pois </a:t>
            </a:r>
            <a:r>
              <a:rPr lang="pt-BR" sz="1200" b="1" dirty="0"/>
              <a:t>obscurece a mensagem de Jesus</a:t>
            </a:r>
            <a:r>
              <a:rPr lang="pt-BR" sz="1200" dirty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Os tipos, parábolas e alegorias das Escrituras nos brindam com uma fascinante incursão </a:t>
            </a:r>
            <a:r>
              <a:rPr lang="pt-BR" b="1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no pensamento teológico imaginativo </a:t>
            </a:r>
            <a:r>
              <a:rPr lang="pt-BR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e, ao mesmo tempo, apresentam </a:t>
            </a:r>
            <a:r>
              <a:rPr lang="pt-BR" b="1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o perigo de diferentes interpretações </a:t>
            </a:r>
            <a:r>
              <a:rPr lang="pt-BR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que podem </a:t>
            </a:r>
            <a:r>
              <a:rPr lang="pt-BR" b="1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contradizer mesmo as verdades </a:t>
            </a:r>
            <a:r>
              <a:rPr lang="pt-BR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mais fundamentais das Escrituras.</a:t>
            </a:r>
            <a:endParaRPr lang="pt-BR" sz="1200" dirty="0"/>
          </a:p>
          <a:p>
            <a:endParaRPr lang="pt-BR" b="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E7D10D-D9B3-4450-A071-A5EB1D287B06}" type="slidenum">
              <a:rPr lang="pt-BR" smtClean="0"/>
              <a:t>43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578342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pt-BR" sz="1200" b="1" dirty="0"/>
              <a:t>As parábolas são o meio de se revelar aquilo que está oculto. </a:t>
            </a:r>
          </a:p>
          <a:p>
            <a:pPr algn="l"/>
            <a:r>
              <a:rPr lang="pt-BR" sz="1200" b="1" dirty="0">
                <a:solidFill>
                  <a:srgbClr val="C00000"/>
                </a:solidFill>
              </a:rPr>
              <a:t>Elas revelam o reino dos céus.</a:t>
            </a:r>
          </a:p>
          <a:p>
            <a:pPr algn="l"/>
            <a:r>
              <a:rPr lang="pt-BR" sz="1200" b="1" dirty="0">
                <a:solidFill>
                  <a:srgbClr val="C00000"/>
                </a:solidFill>
              </a:rPr>
              <a:t>Apenas com </a:t>
            </a:r>
            <a:r>
              <a:rPr lang="pt-BR" sz="1200" b="1">
                <a:solidFill>
                  <a:srgbClr val="C00000"/>
                </a:solidFill>
              </a:rPr>
              <a:t>o olhar </a:t>
            </a:r>
            <a:r>
              <a:rPr lang="pt-BR" sz="1200" b="1" dirty="0">
                <a:solidFill>
                  <a:srgbClr val="C00000"/>
                </a:solidFill>
              </a:rPr>
              <a:t>da fé é possível discernir a ação de Deus.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E7D10D-D9B3-4450-A071-A5EB1D287B06}" type="slidenum">
              <a:rPr lang="pt-BR" smtClean="0"/>
              <a:t>44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2579667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dirty="0"/>
              <a:t>Estas parábolas enfatizam </a:t>
            </a:r>
            <a:r>
              <a:rPr lang="pt-BR" b="1" dirty="0"/>
              <a:t>o Reino presente.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b="1" dirty="0"/>
              <a:t>Semeador + Joio e trigo + Rede recebem explicação detalhada.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b="1" dirty="0"/>
              <a:t>Semeador + Joio e trigo recebem título.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b="1" dirty="0"/>
              <a:t>Joio e do Trigo </a:t>
            </a:r>
            <a:r>
              <a:rPr lang="pt-BR" b="0" dirty="0"/>
              <a:t>+ </a:t>
            </a:r>
            <a:r>
              <a:rPr lang="pt-BR" b="1" dirty="0"/>
              <a:t>Rede tratam, também, da consumação dos séculos.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b="1" dirty="0"/>
              <a:t>SEMEADOR: </a:t>
            </a:r>
            <a:r>
              <a:rPr lang="pt-BR" b="0" i="0" dirty="0">
                <a:solidFill>
                  <a:srgbClr val="202124"/>
                </a:solidFill>
                <a:effectLst/>
                <a:latin typeface="Google Sans"/>
              </a:rPr>
              <a:t>A </a:t>
            </a:r>
            <a:r>
              <a:rPr lang="pt-BR" b="0" i="0" dirty="0">
                <a:solidFill>
                  <a:srgbClr val="040C28"/>
                </a:solidFill>
                <a:effectLst/>
                <a:latin typeface="Google Sans"/>
              </a:rPr>
              <a:t>parábola do semeador</a:t>
            </a:r>
            <a:r>
              <a:rPr lang="pt-BR" b="0" i="0" dirty="0">
                <a:solidFill>
                  <a:srgbClr val="202124"/>
                </a:solidFill>
                <a:effectLst/>
                <a:latin typeface="Google Sans"/>
              </a:rPr>
              <a:t> fala de um </a:t>
            </a:r>
            <a:r>
              <a:rPr lang="pt-BR" b="0" i="0" dirty="0">
                <a:solidFill>
                  <a:srgbClr val="040C28"/>
                </a:solidFill>
                <a:effectLst/>
                <a:latin typeface="Google Sans"/>
              </a:rPr>
              <a:t>semeador</a:t>
            </a:r>
            <a:r>
              <a:rPr lang="pt-BR" b="0" i="0" dirty="0">
                <a:solidFill>
                  <a:srgbClr val="202124"/>
                </a:solidFill>
                <a:effectLst/>
                <a:latin typeface="Google Sans"/>
              </a:rPr>
              <a:t> que sai a semear. As sementes (boas) caem em quatro tipos diferentes de solo, cada um representando uma resposta diferente à palavra de Deus: o solo à beira do caminho, o solo pedregoso, o solo cheio de espinhos e o solo bom</a:t>
            </a:r>
            <a:r>
              <a:rPr lang="pt-BR" b="1" i="0" dirty="0">
                <a:solidFill>
                  <a:srgbClr val="202124"/>
                </a:solidFill>
                <a:effectLst/>
                <a:latin typeface="Google Sans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b="1" i="0" dirty="0">
                <a:solidFill>
                  <a:srgbClr val="202124"/>
                </a:solidFill>
                <a:effectLst/>
                <a:latin typeface="+mn-lt"/>
              </a:rPr>
              <a:t>JOIO E TRIGO: </a:t>
            </a:r>
            <a:r>
              <a:rPr lang="pt-BR" b="0" i="0" dirty="0">
                <a:solidFill>
                  <a:srgbClr val="202124"/>
                </a:solidFill>
                <a:effectLst/>
                <a:latin typeface="Google Sans"/>
              </a:rPr>
              <a:t>A parábola do joio e do trigo foi contada por Jesus para ensinar sobre o Reino dos Céus e o julgamento final. Ela </a:t>
            </a:r>
            <a:r>
              <a:rPr lang="pt-BR" b="0" i="0" dirty="0">
                <a:solidFill>
                  <a:srgbClr val="040C28"/>
                </a:solidFill>
                <a:effectLst/>
                <a:latin typeface="Google Sans"/>
              </a:rPr>
              <a:t>aborda a convivência do bem e do mal no mundo</a:t>
            </a:r>
            <a:r>
              <a:rPr lang="pt-BR" b="1" i="0" dirty="0">
                <a:solidFill>
                  <a:srgbClr val="040C28"/>
                </a:solidFill>
                <a:effectLst/>
                <a:latin typeface="Google Sans"/>
              </a:rPr>
              <a:t> </a:t>
            </a:r>
            <a:r>
              <a:rPr lang="pt-BR" b="0" i="0" dirty="0">
                <a:solidFill>
                  <a:srgbClr val="040C28"/>
                </a:solidFill>
                <a:effectLst/>
                <a:latin typeface="Google Sans"/>
              </a:rPr>
              <a:t>e a paciência divina em permitir que ambos coexistam até o tempo determinado para a separação final</a:t>
            </a:r>
            <a:r>
              <a:rPr lang="pt-BR" b="0" i="0" dirty="0">
                <a:solidFill>
                  <a:srgbClr val="202124"/>
                </a:solidFill>
                <a:effectLst/>
                <a:latin typeface="Google Sans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b="1" i="0" dirty="0">
                <a:solidFill>
                  <a:srgbClr val="202124"/>
                </a:solidFill>
                <a:effectLst/>
                <a:latin typeface="Google Sans"/>
              </a:rPr>
              <a:t>MOSTARDA: </a:t>
            </a:r>
            <a:r>
              <a:rPr lang="pt-BR" b="0" i="0" dirty="0">
                <a:solidFill>
                  <a:srgbClr val="202124"/>
                </a:solidFill>
                <a:effectLst/>
                <a:latin typeface="Google Sans"/>
              </a:rPr>
              <a:t> Da mesma forma que o grão de mostarda é pequeno, mas capaz de crescer em uma planta grande e frondosa, </a:t>
            </a:r>
            <a:r>
              <a:rPr lang="pt-BR" b="0" i="0" dirty="0">
                <a:solidFill>
                  <a:srgbClr val="040C28"/>
                </a:solidFill>
                <a:effectLst/>
                <a:latin typeface="Google Sans"/>
              </a:rPr>
              <a:t>a parábola ensina que o Reino começa pequeno, mas crescerá e se tornar algo grandioso e poderoso.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b="1" i="0" dirty="0">
                <a:solidFill>
                  <a:srgbClr val="040C28"/>
                </a:solidFill>
                <a:effectLst/>
                <a:latin typeface="Google Sans"/>
              </a:rPr>
              <a:t>FERMENTO: </a:t>
            </a:r>
            <a:r>
              <a:rPr lang="pt-BR" b="0" i="0" dirty="0">
                <a:solidFill>
                  <a:srgbClr val="202124"/>
                </a:solidFill>
                <a:effectLst/>
                <a:latin typeface="Google Sans"/>
              </a:rPr>
              <a:t>A parábola do fermento </a:t>
            </a:r>
            <a:r>
              <a:rPr lang="pt-BR" b="0" i="0" dirty="0">
                <a:solidFill>
                  <a:srgbClr val="040C28"/>
                </a:solidFill>
                <a:effectLst/>
                <a:latin typeface="Google Sans"/>
              </a:rPr>
              <a:t>parece falar da serena </a:t>
            </a:r>
            <a:r>
              <a:rPr lang="pt-BR" b="1" i="0" dirty="0">
                <a:solidFill>
                  <a:srgbClr val="040C28"/>
                </a:solidFill>
                <a:effectLst/>
                <a:latin typeface="Google Sans"/>
              </a:rPr>
              <a:t>transformação</a:t>
            </a:r>
            <a:r>
              <a:rPr lang="pt-BR" b="0" i="0" dirty="0">
                <a:solidFill>
                  <a:srgbClr val="040C28"/>
                </a:solidFill>
                <a:effectLst/>
                <a:latin typeface="Google Sans"/>
              </a:rPr>
              <a:t> que o reino de Deus opera no espírito humano.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b="1" i="0" dirty="0">
                <a:solidFill>
                  <a:srgbClr val="040C28"/>
                </a:solidFill>
                <a:effectLst/>
                <a:latin typeface="Google Sans"/>
              </a:rPr>
              <a:t>TESOURO: </a:t>
            </a:r>
            <a:r>
              <a:rPr lang="pt-BR" b="0" i="0" dirty="0">
                <a:solidFill>
                  <a:srgbClr val="202124"/>
                </a:solidFill>
                <a:effectLst/>
                <a:latin typeface="Google Sans"/>
              </a:rPr>
              <a:t>Jesus compara o reino dos céus com um </a:t>
            </a:r>
            <a:r>
              <a:rPr lang="pt-BR" b="0" i="0" dirty="0">
                <a:solidFill>
                  <a:srgbClr val="040C28"/>
                </a:solidFill>
                <a:effectLst/>
                <a:latin typeface="Google Sans"/>
              </a:rPr>
              <a:t>tesouro escondido</a:t>
            </a:r>
            <a:r>
              <a:rPr lang="pt-BR" b="0" i="0" dirty="0">
                <a:solidFill>
                  <a:srgbClr val="202124"/>
                </a:solidFill>
                <a:effectLst/>
                <a:latin typeface="Google Sans"/>
              </a:rPr>
              <a:t> sob a terra. A reação de alegria do homem que o encontra e seu empenho para comprar o campo e obter o tesouro.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b="1" i="0" dirty="0">
                <a:solidFill>
                  <a:srgbClr val="202124"/>
                </a:solidFill>
                <a:effectLst/>
                <a:latin typeface="Google Sans"/>
              </a:rPr>
              <a:t>PÉROLA: </a:t>
            </a:r>
            <a:r>
              <a:rPr lang="pt-BR" b="0" i="0" dirty="0">
                <a:solidFill>
                  <a:srgbClr val="202124"/>
                </a:solidFill>
                <a:effectLst/>
                <a:latin typeface="Google Sans"/>
              </a:rPr>
              <a:t>Esta parábola </a:t>
            </a:r>
            <a:r>
              <a:rPr lang="pt-BR" b="0" i="0" dirty="0">
                <a:solidFill>
                  <a:srgbClr val="040C28"/>
                </a:solidFill>
                <a:effectLst/>
                <a:latin typeface="Google Sans"/>
              </a:rPr>
              <a:t>é geralmente interpretada como uma ilustração do grande valor do reino de Deus.</a:t>
            </a:r>
            <a:r>
              <a:rPr lang="pt-BR" b="0" i="0" dirty="0">
                <a:solidFill>
                  <a:srgbClr val="202124"/>
                </a:solidFill>
                <a:effectLst/>
                <a:latin typeface="Google Sans"/>
              </a:rPr>
              <a:t> e, portanto, tem um tema semelhante à Parábola do Tesouro Escondido.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b="1" i="0" dirty="0">
                <a:solidFill>
                  <a:srgbClr val="202124"/>
                </a:solidFill>
                <a:effectLst/>
                <a:latin typeface="Google Sans"/>
              </a:rPr>
              <a:t>REDE: </a:t>
            </a:r>
            <a:r>
              <a:rPr lang="pt-BR" b="0" i="0" dirty="0">
                <a:solidFill>
                  <a:srgbClr val="040C28"/>
                </a:solidFill>
                <a:effectLst/>
                <a:latin typeface="Google Sans"/>
              </a:rPr>
              <a:t>Jesus traz a parábola da rede, que ele compara com o reino de Deus, dizendo que este puxará todos os peixes e depois, com os agir dos anjos, os maus serão separados dos bons e jogados no inferno</a:t>
            </a:r>
            <a:r>
              <a:rPr lang="pt-BR" b="0" i="0" dirty="0">
                <a:solidFill>
                  <a:srgbClr val="202124"/>
                </a:solidFill>
                <a:effectLst/>
                <a:latin typeface="Google Sans"/>
              </a:rPr>
              <a:t>. Essa parábola, não tão conhecida como outras, é semelhante à parábola do joio e do trigo.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b="1" i="0" dirty="0">
                <a:solidFill>
                  <a:srgbClr val="202124"/>
                </a:solidFill>
                <a:effectLst/>
                <a:latin typeface="Google Sans"/>
              </a:rPr>
              <a:t>BODAS: </a:t>
            </a:r>
            <a:r>
              <a:rPr lang="pt-BR" b="0" i="0" dirty="0">
                <a:solidFill>
                  <a:srgbClr val="202124"/>
                </a:solidFill>
                <a:effectLst/>
                <a:latin typeface="Google Sans"/>
              </a:rPr>
              <a:t> </a:t>
            </a:r>
            <a:r>
              <a:rPr lang="pt-BR" b="0" i="0" dirty="0">
                <a:solidFill>
                  <a:srgbClr val="040C28"/>
                </a:solidFill>
                <a:effectLst/>
                <a:latin typeface="Google Sans"/>
              </a:rPr>
              <a:t>parábola das bodas</a:t>
            </a:r>
            <a:r>
              <a:rPr lang="pt-BR" b="0" i="0" dirty="0">
                <a:solidFill>
                  <a:srgbClr val="202124"/>
                </a:solidFill>
                <a:effectLst/>
                <a:latin typeface="Google Sans"/>
              </a:rPr>
              <a:t> diz respeito a um convite para uma festa de casamento. A comparação da festa de um rei para homenagear ao filho, do convite e rejeição dos convidados, e dos novos convidados honrando o convite do rei são representações diretas do que Jesus estava ensinando aos Seus ouvintes.</a:t>
            </a:r>
            <a:endParaRPr lang="pt-BR" b="1" dirty="0">
              <a:latin typeface="+mn-lt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E7D10D-D9B3-4450-A071-A5EB1D287B06}" type="slidenum">
              <a:rPr lang="pt-BR" smtClean="0"/>
              <a:t>45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205424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/>
              <a:t>Casa de Pedro </a:t>
            </a:r>
            <a:r>
              <a:rPr lang="pt-BR" dirty="0"/>
              <a:t>em Cafarnaum.</a:t>
            </a:r>
          </a:p>
          <a:p>
            <a:r>
              <a:rPr lang="pt-BR" b="1" dirty="0"/>
              <a:t>Em </a:t>
            </a:r>
            <a:r>
              <a:rPr lang="pt-BR" b="1" dirty="0" err="1"/>
              <a:t>Lc</a:t>
            </a:r>
            <a:r>
              <a:rPr lang="pt-BR" b="1" dirty="0"/>
              <a:t> 8.4 </a:t>
            </a:r>
            <a:r>
              <a:rPr lang="pt-BR" dirty="0"/>
              <a:t>– Gente de todas as cidades.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E7D10D-D9B3-4450-A071-A5EB1D287B06}" type="slidenum">
              <a:rPr lang="pt-BR" smtClean="0"/>
              <a:t>46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74736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1" kern="0" dirty="0" err="1"/>
              <a:t>Mt</a:t>
            </a:r>
            <a:r>
              <a:rPr lang="pt-BR" sz="1200" b="1" kern="0" dirty="0"/>
              <a:t> 13.24, 31, 33, 44, 45 e 47 </a:t>
            </a:r>
            <a:r>
              <a:rPr lang="pt-BR" sz="1200" kern="0" dirty="0"/>
              <a:t>começam de forma idêntica. </a:t>
            </a:r>
            <a:r>
              <a:rPr lang="pt-BR" sz="1200" b="1" kern="0" dirty="0"/>
              <a:t>“O reino dos céus é semelhante a”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E7D10D-D9B3-4450-A071-A5EB1D287B06}" type="slidenum">
              <a:rPr lang="pt-BR" smtClean="0"/>
              <a:t>48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537730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b="1" dirty="0"/>
              <a:t>Esconder tesouro </a:t>
            </a:r>
            <a:r>
              <a:rPr lang="pt-BR" kern="0" dirty="0">
                <a:solidFill>
                  <a:srgbClr val="2C2F34"/>
                </a:solidFill>
                <a:latin typeface="Segoe UI" panose="020B0502040204020203" pitchFamily="34" charset="0"/>
              </a:rPr>
              <a:t>e</a:t>
            </a:r>
            <a:r>
              <a:rPr lang="pt-BR" sz="1200" kern="0" dirty="0">
                <a:solidFill>
                  <a:srgbClr val="2C2F3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ra uma </a:t>
            </a:r>
            <a:r>
              <a:rPr lang="pt-BR" sz="1200" b="1" kern="0" dirty="0">
                <a:solidFill>
                  <a:srgbClr val="2C2F3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prática considerada comum </a:t>
            </a:r>
            <a:r>
              <a:rPr lang="pt-BR" sz="1200" kern="0" dirty="0">
                <a:solidFill>
                  <a:srgbClr val="2C2F3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naquela época, devido </a:t>
            </a:r>
            <a:r>
              <a:rPr lang="pt-BR" sz="1200" b="1" kern="0" dirty="0">
                <a:solidFill>
                  <a:srgbClr val="2C2F3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à falta de segurança.</a:t>
            </a:r>
            <a:endParaRPr lang="pt-BR" b="0" dirty="0"/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1200" kern="0" dirty="0">
                <a:ea typeface="Times New Roman" panose="02020603050405020304" pitchFamily="18" charset="0"/>
              </a:rPr>
              <a:t>Certamente, o homem  tinha </a:t>
            </a:r>
            <a:r>
              <a:rPr lang="pt-BR" sz="1200" b="1" kern="0" dirty="0">
                <a:ea typeface="Times New Roman" panose="02020603050405020304" pitchFamily="18" charset="0"/>
              </a:rPr>
              <a:t>autorização para cavar </a:t>
            </a:r>
            <a:r>
              <a:rPr lang="pt-BR" sz="1200" kern="0" dirty="0">
                <a:ea typeface="Times New Roman" panose="02020603050405020304" pitchFamily="18" charset="0"/>
              </a:rPr>
              <a:t>naquele campo.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1200" kern="0" dirty="0">
                <a:effectLst/>
                <a:ea typeface="Times New Roman" panose="02020603050405020304" pitchFamily="18" charset="0"/>
              </a:rPr>
              <a:t>Destaca-se </a:t>
            </a:r>
            <a:r>
              <a:rPr lang="pt-BR" sz="1200" b="1" kern="0" dirty="0">
                <a:effectLst/>
                <a:ea typeface="Times New Roman" panose="02020603050405020304" pitchFamily="18" charset="0"/>
              </a:rPr>
              <a:t>o fator “surpresa”</a:t>
            </a:r>
            <a:r>
              <a:rPr lang="pt-BR" sz="1200" b="1" kern="0" dirty="0">
                <a:ea typeface="Times New Roman" panose="02020603050405020304" pitchFamily="18" charset="0"/>
              </a:rPr>
              <a:t> </a:t>
            </a:r>
            <a:r>
              <a:rPr lang="pt-BR" sz="1200" kern="0" dirty="0">
                <a:ea typeface="Times New Roman" panose="02020603050405020304" pitchFamily="18" charset="0"/>
              </a:rPr>
              <a:t>ao encontrar o tesouro.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1200" kern="0" dirty="0">
                <a:effectLst/>
                <a:ea typeface="Times New Roman" panose="02020603050405020304" pitchFamily="18" charset="0"/>
              </a:rPr>
              <a:t>Destaca-se, também, a </a:t>
            </a:r>
            <a:r>
              <a:rPr lang="pt-BR" sz="1200" b="1" kern="0" dirty="0">
                <a:effectLst/>
                <a:ea typeface="Times New Roman" panose="02020603050405020304" pitchFamily="18" charset="0"/>
              </a:rPr>
              <a:t>honestidade daquele homem </a:t>
            </a:r>
            <a:r>
              <a:rPr lang="pt-BR" sz="1200" kern="0" dirty="0">
                <a:effectLst/>
                <a:ea typeface="Times New Roman" panose="02020603050405020304" pitchFamily="18" charset="0"/>
              </a:rPr>
              <a:t>que o enterrou novamente a fim de </a:t>
            </a:r>
            <a:r>
              <a:rPr lang="pt-BR" sz="1200" b="1" kern="0" dirty="0">
                <a:effectLst/>
                <a:ea typeface="Times New Roman" panose="02020603050405020304" pitchFamily="18" charset="0"/>
              </a:rPr>
              <a:t>adquirir legalmente </a:t>
            </a:r>
            <a:r>
              <a:rPr lang="pt-BR" sz="1200" kern="0" dirty="0">
                <a:effectLst/>
                <a:ea typeface="Times New Roman" panose="02020603050405020304" pitchFamily="18" charset="0"/>
              </a:rPr>
              <a:t>o campo. </a:t>
            </a:r>
            <a:r>
              <a:rPr lang="pt-BR" sz="1200" kern="0" dirty="0">
                <a:ea typeface="Times New Roman" panose="02020603050405020304" pitchFamily="18" charset="0"/>
              </a:rPr>
              <a:t>(de acordo com a Lei rabínica)</a:t>
            </a:r>
            <a:endParaRPr lang="pt-BR" sz="1200" kern="0" dirty="0">
              <a:effectLst/>
              <a:ea typeface="Times New Roman" panose="02020603050405020304" pitchFamily="18" charset="0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pt-BR" sz="1200" kern="0" dirty="0">
                <a:effectLst/>
                <a:ea typeface="Times New Roman" panose="02020603050405020304" pitchFamily="18" charset="0"/>
              </a:rPr>
              <a:t>Entende-se que a </a:t>
            </a:r>
            <a:r>
              <a:rPr lang="pt-BR" sz="1200" b="1" kern="0" dirty="0">
                <a:effectLst/>
                <a:ea typeface="Times New Roman" panose="02020603050405020304" pitchFamily="18" charset="0"/>
              </a:rPr>
              <a:t>ilegalidade não é uma questão central </a:t>
            </a:r>
            <a:r>
              <a:rPr lang="pt-BR" sz="1200" kern="0" dirty="0">
                <a:effectLst/>
                <a:ea typeface="Times New Roman" panose="02020603050405020304" pitchFamily="18" charset="0"/>
              </a:rPr>
              <a:t>nesta parábola.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pt-BR" sz="1200" b="1" kern="0" dirty="0">
                <a:ea typeface="Times New Roman" panose="02020603050405020304" pitchFamily="18" charset="0"/>
              </a:rPr>
              <a:t>Outras interpretações: </a:t>
            </a:r>
            <a:r>
              <a:rPr lang="pt-BR" sz="1200" b="0" kern="0" dirty="0">
                <a:ea typeface="Times New Roman" panose="02020603050405020304" pitchFamily="18" charset="0"/>
              </a:rPr>
              <a:t>a bíblia, a virgindade, o céu ou virtudes.</a:t>
            </a:r>
          </a:p>
          <a:p>
            <a:pPr marL="285750" indent="-285750"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pt-BR" sz="1200" b="1" kern="0" dirty="0">
                <a:ea typeface="Times New Roman" panose="02020603050405020304" pitchFamily="18" charset="0"/>
              </a:rPr>
              <a:t>A questão ética </a:t>
            </a:r>
            <a:r>
              <a:rPr lang="pt-BR" sz="1200" kern="0" dirty="0">
                <a:ea typeface="Times New Roman" panose="02020603050405020304" pitchFamily="18" charset="0"/>
              </a:rPr>
              <a:t>da pessoa que encontrou o tesouro. </a:t>
            </a:r>
            <a:r>
              <a:rPr lang="pt-BR" sz="1200" b="1" kern="0" dirty="0">
                <a:ea typeface="Times New Roman" panose="02020603050405020304" pitchFamily="18" charset="0"/>
              </a:rPr>
              <a:t>Atitude moral ou imoral?</a:t>
            </a:r>
            <a:endParaRPr lang="pt-BR" sz="1200" b="1" kern="0" dirty="0">
              <a:effectLst/>
              <a:ea typeface="Times New Roman" panose="02020603050405020304" pitchFamily="18" charset="0"/>
            </a:endParaRPr>
          </a:p>
          <a:p>
            <a:pPr marL="285750" indent="-285750"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pt-BR" sz="1200" kern="0" dirty="0">
                <a:ea typeface="Times New Roman" panose="02020603050405020304" pitchFamily="18" charset="0"/>
              </a:rPr>
              <a:t>Considerando-se que o tesouro </a:t>
            </a:r>
            <a:r>
              <a:rPr lang="pt-BR" sz="1200" b="1" kern="0" dirty="0">
                <a:ea typeface="Times New Roman" panose="02020603050405020304" pitchFamily="18" charset="0"/>
              </a:rPr>
              <a:t>não tinha qualquer relação com o proprietário</a:t>
            </a:r>
            <a:r>
              <a:rPr lang="pt-BR" sz="1200" kern="0" dirty="0">
                <a:ea typeface="Times New Roman" panose="02020603050405020304" pitchFamily="18" charset="0"/>
              </a:rPr>
              <a:t> e que o aspecto da legalidade </a:t>
            </a:r>
            <a:r>
              <a:rPr lang="pt-BR" sz="1200" b="1" kern="0" dirty="0">
                <a:ea typeface="Times New Roman" panose="02020603050405020304" pitchFamily="18" charset="0"/>
              </a:rPr>
              <a:t>não consta do texto da parábola</a:t>
            </a:r>
            <a:r>
              <a:rPr lang="pt-BR" sz="1200" kern="0" dirty="0">
                <a:ea typeface="Times New Roman" panose="02020603050405020304" pitchFamily="18" charset="0"/>
              </a:rPr>
              <a:t>, qualquer tentativa de interpretação é um </a:t>
            </a:r>
            <a:r>
              <a:rPr lang="pt-BR" sz="1200" b="1" kern="0" dirty="0">
                <a:ea typeface="Times New Roman" panose="02020603050405020304" pitchFamily="18" charset="0"/>
              </a:rPr>
              <a:t>equívoco.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lang="pt-BR" sz="1200" b="0" kern="0" dirty="0">
              <a:ea typeface="Times New Roman" panose="02020603050405020304" pitchFamily="18" charset="0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lang="pt-BR" sz="1200" kern="0" dirty="0">
              <a:effectLst/>
              <a:ea typeface="Times New Roman" panose="02020603050405020304" pitchFamily="18" charset="0"/>
            </a:endParaRP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E7D10D-D9B3-4450-A071-A5EB1D287B06}" type="slidenum">
              <a:rPr lang="pt-BR" smtClean="0"/>
              <a:t>49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936046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b="0" i="0" dirty="0">
              <a:solidFill>
                <a:srgbClr val="292929"/>
              </a:solidFill>
              <a:effectLst/>
              <a:latin typeface="Lato" panose="020F0502020204030203" pitchFamily="34" charset="0"/>
            </a:endParaRPr>
          </a:p>
          <a:p>
            <a:r>
              <a:rPr lang="pt-BR" b="0" i="0" dirty="0">
                <a:solidFill>
                  <a:srgbClr val="292929"/>
                </a:solidFill>
                <a:effectLst/>
                <a:latin typeface="Lato" panose="020F0502020204030203" pitchFamily="34" charset="0"/>
              </a:rPr>
              <a:t>- O Senhor nos pede que não busquemos comer, beber e desfrutar da carne, mas buscar a verdade, o reino de Deus e Sua justiça, ou seja, buscar a </a:t>
            </a:r>
            <a:r>
              <a:rPr lang="pt-BR" b="0" i="0" u="none" strike="noStrike" dirty="0">
                <a:solidFill>
                  <a:srgbClr val="008DCB"/>
                </a:solidFill>
                <a:effectLst/>
                <a:latin typeface="Lato" panose="020F0502020204030203" pitchFamily="34" charset="0"/>
                <a:hlinkClick r:id="rId3" tooltip="Plano de Salvação de Deus"/>
              </a:rPr>
              <a:t>salvação</a:t>
            </a:r>
            <a:r>
              <a:rPr lang="pt-BR" b="0" i="0" dirty="0">
                <a:solidFill>
                  <a:srgbClr val="292929"/>
                </a:solidFill>
                <a:effectLst/>
                <a:latin typeface="Lato" panose="020F0502020204030203" pitchFamily="34" charset="0"/>
              </a:rPr>
              <a:t> de Deus para que possamos sobreviver e entrar no reino de Deus.</a:t>
            </a:r>
          </a:p>
          <a:p>
            <a:r>
              <a:rPr lang="pt-BR" b="0" i="0" dirty="0">
                <a:solidFill>
                  <a:srgbClr val="292929"/>
                </a:solidFill>
                <a:effectLst/>
                <a:latin typeface="Lato" panose="020F0502020204030203" pitchFamily="34" charset="0"/>
              </a:rPr>
              <a:t>- Na verdade, por meio dessa declaração, Jesus está nos lembrando de não nos sobrecarregarmos com as preocupações mundanas, mas de priorizar Deus em nossas vidas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E7D10D-D9B3-4450-A071-A5EB1D287B06}" type="slidenum">
              <a:rPr lang="pt-BR" smtClean="0"/>
              <a:t>51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297553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592BCB-4EE7-31AB-B4C3-C1FAAD50CD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E386DE86-0BD9-5999-9766-EDAF4C8A66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3E678928-5289-8F2B-7C72-F6BE010C36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b="0" i="0" dirty="0">
              <a:solidFill>
                <a:srgbClr val="292929"/>
              </a:solidFill>
              <a:effectLst/>
              <a:latin typeface="Lato" panose="020F0502020204030203" pitchFamily="34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3AB89CD-94C1-7681-33E2-C7DDBA2064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E7D10D-D9B3-4450-A071-A5EB1D287B06}" type="slidenum">
              <a:rPr lang="pt-BR" smtClean="0"/>
              <a:t>52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381286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592BCB-4EE7-31AB-B4C3-C1FAAD50CD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E386DE86-0BD9-5999-9766-EDAF4C8A66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3E678928-5289-8F2B-7C72-F6BE010C36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b="0" i="0" dirty="0">
              <a:solidFill>
                <a:srgbClr val="292929"/>
              </a:solidFill>
              <a:effectLst/>
              <a:latin typeface="Lato" panose="020F0502020204030203" pitchFamily="34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3AB89CD-94C1-7681-33E2-C7DDBA2064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E7D10D-D9B3-4450-A071-A5EB1D287B0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1519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E3C2C1-1142-FDF7-BBEF-BB2A839ECA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045722D-D438-60F6-B7DC-C439ED521C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69D36D0-5BF7-5733-A7AC-4B81929E50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EDB6-DD84-4C60-AD5F-16EF72015C49}" type="datetimeFigureOut">
              <a:rPr lang="pt-BR" smtClean="0"/>
              <a:t>23/08/2024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67F8DF1-3C0B-5233-1DB5-0F3842286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61A414F-59A1-921C-337A-89408AD3A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34B1-A6A8-4C22-BCEB-DF48850CA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7380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463CD3-2B62-455C-A4BA-9D4469848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361B021-7AE1-25C2-0317-30CC16E8D9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287659C-BA6E-2A0C-C700-6E65FA942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EDB6-DD84-4C60-AD5F-16EF72015C49}" type="datetimeFigureOut">
              <a:rPr lang="pt-BR" smtClean="0"/>
              <a:t>23/08/2024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CE44FC3-FB8C-7713-2DC2-9940D9F33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4D48B23-12F7-8ECD-BC17-3B1652483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34B1-A6A8-4C22-BCEB-DF48850CA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32106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754E56-AE1C-BE84-5F24-BE37BCD2E3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1BBB146-E0A6-BF1B-86F9-BCC32F5C30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4026E10-C28C-7FA4-BB21-2A2ED33EF0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EDB6-DD84-4C60-AD5F-16EF72015C49}" type="datetimeFigureOut">
              <a:rPr lang="pt-BR" smtClean="0"/>
              <a:t>23/08/2024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60950B5-7C3A-B931-F50A-42235A0F2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DCB8429-0D10-06E9-FD37-7235E055D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34B1-A6A8-4C22-BCEB-DF48850CA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3274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A64DED-540F-6179-2549-DBC8256A9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9BDAC1C-B0E7-8FA9-391E-D622E4CF76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A881095-B37A-6E70-F62A-5D9B45A751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9C4F02C-8AD8-464B-3291-EF60971C8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EDB6-DD84-4C60-AD5F-16EF72015C49}" type="datetimeFigureOut">
              <a:rPr lang="pt-BR" smtClean="0"/>
              <a:t>23/08/2024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500E705-F926-C33D-2236-C12FAE8AB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1219423-4637-51E6-4853-D263C63B5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34B1-A6A8-4C22-BCEB-DF48850CA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095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78FC4C-2C43-F53F-62B2-67449BE071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B717CAA-80FB-2A88-DC37-0548B164DA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54AEC75-8822-E4A2-6EEF-66E8C9D679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D37B21D-6FB7-860A-BFF6-63045F8B53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2EC41BB-B44E-1755-EAA9-CCC0F2871C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4DCDD19-C7D1-115B-A533-3DAD6C30D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EDB6-DD84-4C60-AD5F-16EF72015C49}" type="datetimeFigureOut">
              <a:rPr lang="pt-BR" smtClean="0"/>
              <a:t>23/08/2024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D4FC2CD2-F009-06E3-9EB9-23D5013D4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4300A429-5FAC-ED4E-9EC0-29B2DADD9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34B1-A6A8-4C22-BCEB-DF48850CA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7411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3E3F01-55A4-B19C-851C-35681E3BD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A494CF11-82B3-4F05-B107-9A11A0028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EDB6-DD84-4C60-AD5F-16EF72015C49}" type="datetimeFigureOut">
              <a:rPr lang="pt-BR" smtClean="0"/>
              <a:t>23/08/2024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669C83E-D2C3-EFEE-3BAA-BDA48E359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BF89FE2-36DD-A781-B541-3E3512A8C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34B1-A6A8-4C22-BCEB-DF48850CA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51998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5581687-71A0-84B9-C589-D674D165C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EDB6-DD84-4C60-AD5F-16EF72015C49}" type="datetimeFigureOut">
              <a:rPr lang="pt-BR" smtClean="0"/>
              <a:t>23/08/2024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D7BE3FC6-0CA9-44E2-129C-A97888EBB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ACA76E0-F442-E2F3-1552-147F95A93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34B1-A6A8-4C22-BCEB-DF48850CA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4257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BAB094-95B9-E41B-FDEC-D93EFEE19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F0D1AFE-3BA1-16A6-9B08-73FCE8794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F664843-6D08-7AC9-5291-4BCB515CD7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B5F2CF9-D481-752D-1EEF-47F42B093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EDB6-DD84-4C60-AD5F-16EF72015C49}" type="datetimeFigureOut">
              <a:rPr lang="pt-BR" smtClean="0"/>
              <a:t>23/08/2024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FB18D85-CF41-9957-77C3-CCB6A30F4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CB14109-524A-34CE-FB0D-FA8BE54D5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34B1-A6A8-4C22-BCEB-DF48850CA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9178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088436-163F-7FCA-9255-2B09795F4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38BE914B-8294-46D5-2783-9FB1A3C632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563B834-65A9-591F-CD5C-33B168C3B5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B2F8854-8A9F-88DA-D657-079D115CE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EDB6-DD84-4C60-AD5F-16EF72015C49}" type="datetimeFigureOut">
              <a:rPr lang="pt-BR" smtClean="0"/>
              <a:t>23/08/2024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5ADA5CF-922A-D36B-9A2F-C6C3129EB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354FA15-87F0-BE1F-30E6-BB15E3779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34B1-A6A8-4C22-BCEB-DF48850CA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45039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360743-1304-A03A-30DB-C34EE71CC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260DBC9-9D87-DA54-873A-ED106DCF8E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A73F016-77CC-AF0A-D9F8-CEB5A5D488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EDB6-DD84-4C60-AD5F-16EF72015C49}" type="datetimeFigureOut">
              <a:rPr lang="pt-BR" smtClean="0"/>
              <a:t>23/08/2024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2271845-9C00-63D7-7608-BCA23428E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11F1328-2B63-0911-FDFA-8E1657DEB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34B1-A6A8-4C22-BCEB-DF48850CA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7808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092905F-4164-A567-7548-FC671B452D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C7EDD52-7382-640D-65AB-35C380D399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3892D2F-41F6-3F5F-CA13-F167BC3BD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EDB6-DD84-4C60-AD5F-16EF72015C49}" type="datetimeFigureOut">
              <a:rPr lang="pt-BR" smtClean="0"/>
              <a:t>23/08/2024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28C0601-6F70-313E-CAB1-26C84A4EE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46D00FA-83D6-DBE7-4F54-C9B7EF4C1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34B1-A6A8-4C22-BCEB-DF48850CA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4646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yout Personalizado">
  <p:cSld name="Layout Personalizado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9" descr="Uma imagem contendo Texto&#10;&#10;Descrição gerada automaticament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0"/>
            <a:ext cx="12191999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753840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>
  <p:cSld name="1_Slide de Título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21" descr="Tela de celular com texto preto sobre fundo branco&#10;&#10;Descrição gerada automaticamente com confiança baixa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0"/>
            <a:ext cx="12191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21"/>
          <p:cNvSpPr txBox="1">
            <a:spLocks noGrp="1"/>
          </p:cNvSpPr>
          <p:nvPr>
            <p:ph type="ctrTitle"/>
          </p:nvPr>
        </p:nvSpPr>
        <p:spPr>
          <a:xfrm>
            <a:off x="221900" y="3167508"/>
            <a:ext cx="9144000" cy="923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1"/>
          <p:cNvSpPr txBox="1">
            <a:spLocks noGrp="1"/>
          </p:cNvSpPr>
          <p:nvPr>
            <p:ph type="subTitle" idx="1"/>
          </p:nvPr>
        </p:nvSpPr>
        <p:spPr>
          <a:xfrm>
            <a:off x="221900" y="4254340"/>
            <a:ext cx="9144000" cy="923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05246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4E1066F-9D26-3E16-8984-EB468C6CD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9597851-8BEB-A657-58DA-E2BC362036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ADF2E03-4943-97CB-1E6A-99A4A766CE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D8EDB6-DD84-4C60-AD5F-16EF72015C49}" type="datetimeFigureOut">
              <a:rPr lang="pt-BR" smtClean="0"/>
              <a:t>23/08/2024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010E37C-201C-E793-F2F6-9E31DC9C16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03773A5-8AAE-C9FE-94F7-BEC5E4C0A8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AA34B1-A6A8-4C22-BCEB-DF48850CA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9753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3.png"/><Relationship Id="rId7" Type="http://schemas.openxmlformats.org/officeDocument/2006/relationships/hyperlink" Target="https://www.cpad.com.br/compreendendo-todas-as-parabolas-de-jesus/p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hyperlink" Target="https://thomasnelson.com.br/products/as-parabolas-de-jesus-comentadas-por-john-macarthur-e-book-john-macarthur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oogle.com/url?sa=i&amp;url=https%3A%2F%2Fwww.vidanova.com.br%2Flivros%2Fparabolas-de-lucas-as-4a-ed-revisada&amp;psig=AOvVaw29SruwcEmSPIa_6kSkWkbM&amp;ust=1705018563388000&amp;source=images&amp;cd=vfe&amp;opi=89978449&amp;ved=0CBIQjRxqFwoTCLi3_qKH1IMDFQAAAAAdAAAAABAD" TargetMode="External"/><Relationship Id="rId5" Type="http://schemas.openxmlformats.org/officeDocument/2006/relationships/image" Target="../media/image7.jpeg"/><Relationship Id="rId4" Type="http://schemas.openxmlformats.org/officeDocument/2006/relationships/hyperlink" Target="https://www.cpad.com.br/compreendendo-todas-as-parabolas-de-jesus/p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3.png"/><Relationship Id="rId7" Type="http://schemas.openxmlformats.org/officeDocument/2006/relationships/hyperlink" Target="https://www.cpad.com.br/compreendendo-todas-as-parabolas-de-jesus/p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hyperlink" Target="https://thomasnelson.com.br/products/as-parabolas-de-jesus-comentadas-por-john-macarthur-e-book-john-macarthur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oogle.com/url?sa=i&amp;url=https%3A%2F%2Fwww.vidanova.com.br%2Flivros%2Fparabolas-de-lucas-as-4a-ed-revisada&amp;psig=AOvVaw29SruwcEmSPIa_6kSkWkbM&amp;ust=1705018563388000&amp;source=images&amp;cd=vfe&amp;opi=89978449&amp;ved=0CBIQjRxqFwoTCLi3_qKH1IMDFQAAAAAdAAAAABAD" TargetMode="External"/><Relationship Id="rId5" Type="http://schemas.openxmlformats.org/officeDocument/2006/relationships/image" Target="../media/image7.jpeg"/><Relationship Id="rId4" Type="http://schemas.openxmlformats.org/officeDocument/2006/relationships/hyperlink" Target="https://www.cpad.com.br/compreendendo-todas-as-parabolas-de-jesus/p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3.png"/><Relationship Id="rId7" Type="http://schemas.openxmlformats.org/officeDocument/2006/relationships/hyperlink" Target="https://www.teoloteca.com.br/2022/05/o-que-e-a-expressao-reinos-dos-ceus.html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hyperlink" Target="https://redencao.co/roupas-nos-tempos-de-jesus-o-que-as-pessoas-vestiam/" TargetMode="Externa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missaosertao.com.br/o-reino-de-deus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3.png"/><Relationship Id="rId7" Type="http://schemas.openxmlformats.org/officeDocument/2006/relationships/hyperlink" Target="https://diocesepetropolis.com.br/a-compaixao-de-jesus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hyperlink" Target="https://www.google.com/imgres?imgurl=https%3A%2F%2Fcleofas.com.br%2Fwp-content%2Fuploads%2F2015%2F01%2Fnascimentodejesus.jpg&amp;tbnid=GJesQXX-nkxeZM&amp;vet=12ahUKEwiGkLzcs8yCAxVrSLgEHTuwCGUQMygRegQIARBZ..i&amp;imgrefurl=https%3A%2F%2Fblog.cancaonova.com%2Ffelipeaquino%2F2019%2F12%2F24%2Fprofecias-sobre-o-messias%2F&amp;docid=yrbHwDylqmSatM&amp;w=600&amp;h=385&amp;q=Jesus%20o%20messias%20prometido&amp;ved=2ahUKEwiGkLzcs8yCAxVrSLgEHTuwCGUQMygRegQIARBZ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hyperlink" Target="https://br.freepik.com/fotos-premium/jesus-cristo-ensina-as-criancas-o-cristianismo-os-pecados-da-biblia_64072181.htm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pt.wikipedia.org/wiki/Ficheiro:Jonathan_Edwards.jpg" TargetMode="External"/><Relationship Id="rId3" Type="http://schemas.openxmlformats.org/officeDocument/2006/relationships/image" Target="../media/image3.pn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marceloberti.wordpress.com/2011/11/01/joao-calvino-o-reformador/" TargetMode="External"/><Relationship Id="rId11" Type="http://schemas.openxmlformats.org/officeDocument/2006/relationships/image" Target="../media/image26.jpeg"/><Relationship Id="rId5" Type="http://schemas.openxmlformats.org/officeDocument/2006/relationships/image" Target="../media/image23.jpeg"/><Relationship Id="rId10" Type="http://schemas.openxmlformats.org/officeDocument/2006/relationships/hyperlink" Target="https://www.luteranos.com.br/_arquivos/201111/big_4dfdc9a84cb3bc0cfee4d9f29a00db0e.jpg" TargetMode="External"/><Relationship Id="rId4" Type="http://schemas.openxmlformats.org/officeDocument/2006/relationships/hyperlink" Target="https://www.luteranos.com.br/conteudo/martim-lutero-vida-e-obra" TargetMode="External"/><Relationship Id="rId9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hyperlink" Target="https://www.google.com/url?sa=i&amp;url=https%3A%2F%2Fm.youtube.com%2Fwatch%3Fv%3Dzv1_3tkU6jk&amp;psig=AOvVaw0ZZkGq99T-KcsqO9F8tyuI&amp;ust=1720836943877000&amp;source=images&amp;cd=vfe&amp;opi=89978449&amp;ved=0CBQQjRxqFwoTCIil58O3oIcDFQAAAAAdAAAAABAJ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13" Type="http://schemas.openxmlformats.org/officeDocument/2006/relationships/hyperlink" Target="https://www.google.com/url?sa=i&amp;url=https%3A%2F%2Fwww.universal.org%2Fnoticias%2Fpost%2Fjoio-o-dia-da-colheita-chegara%2F&amp;psig=AOvVaw0ZFHNXmFHedR7NTTY7ztva&amp;ust=1703715317450000&amp;source=images&amp;cd=vfe&amp;ved=0CBEQjRxqFwoTCPjjsquQroMDFQAAAAAdAAAAABAE" TargetMode="External"/><Relationship Id="rId3" Type="http://schemas.openxmlformats.org/officeDocument/2006/relationships/image" Target="../media/image3.png"/><Relationship Id="rId7" Type="http://schemas.openxmlformats.org/officeDocument/2006/relationships/image" Target="../media/image30.jpeg"/><Relationship Id="rId12" Type="http://schemas.openxmlformats.org/officeDocument/2006/relationships/image" Target="../media/image3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11" Type="http://schemas.openxmlformats.org/officeDocument/2006/relationships/image" Target="../media/image33.jpeg"/><Relationship Id="rId5" Type="http://schemas.openxmlformats.org/officeDocument/2006/relationships/hyperlink" Target="https://www.istockphoto.com/br/fotos/fermento-de-pao" TargetMode="External"/><Relationship Id="rId10" Type="http://schemas.openxmlformats.org/officeDocument/2006/relationships/hyperlink" Target="https://www.google.com/imgres?imgurl=https%3A%2F%2Festiloadoracao.com%2Fwp-content%2Fuploads%2F2018%2F03%2FContrastes-na-Adora%25C3%25A7%25C3%25A3o-da-Antiga-e-Nova-Alian%25C3%25A7a.jpg&amp;tbnid=dcutwGT0ZaXYWM&amp;vet=12ahUKEwiNmvTNi66DAxVlhpUCHZ8lDZcQMygBegQIARBM..i&amp;imgrefurl=https%3A%2F%2Festiloadoracao.com%2Fcontrastes-na-adoracao-da-antiga-e-nova-alianca%2F&amp;docid=iV0vHDdw5xB3IM&amp;w=751&amp;h=431&amp;q=ALIAN%C3%87AS%20SOBRE%20A%20BIBLIA&amp;ved=2ahUKEwiNmvTNi66DAxVlhpUCHZ8lDZcQMygBegQIARBM" TargetMode="External"/><Relationship Id="rId4" Type="http://schemas.openxmlformats.org/officeDocument/2006/relationships/image" Target="../media/image28.jpeg"/><Relationship Id="rId9" Type="http://schemas.openxmlformats.org/officeDocument/2006/relationships/image" Target="../media/image32.jpeg"/><Relationship Id="rId1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3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t.lovepik.com/image-500477080/a-boat-under-the-sunset-of-the-sea.html" TargetMode="External"/><Relationship Id="rId5" Type="http://schemas.openxmlformats.org/officeDocument/2006/relationships/image" Target="../media/image36.jpeg"/><Relationship Id="rId4" Type="http://schemas.openxmlformats.org/officeDocument/2006/relationships/hyperlink" Target="https://www.google.com/url?sa=i&amp;url=https%3A%2F%2Fpt.lovepik.com%2Fimage-500477080%2Fa-boat-under-the-sunset-of-the-sea.html&amp;psig=AOvVaw1uCAtiy7AJ7nc9bejLw19f&amp;ust=1703366550669000&amp;source=images&amp;cd=vfe&amp;opi=89978449&amp;ved=0CBEQjRxqFwoTCJinyYz9o4MDFQAAAAAdAAAAABAD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pt.lovepik.com/image-500477080/a-boat-under-the-sunset-of-the-sea.html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3.png"/><Relationship Id="rId7" Type="http://schemas.openxmlformats.org/officeDocument/2006/relationships/hyperlink" Target="https://www.teoloteca.com.br/2022/05/o-que-e-a-expressao-reinos-dos-ceus.html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hyperlink" Target="https://redencao.co/roupas-nos-tempos-de-jesus-o-que-as-pessoas-vestiam/" TargetMode="External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missaosertao.com.br/o-reino-de-deus/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3.png"/><Relationship Id="rId7" Type="http://schemas.openxmlformats.org/officeDocument/2006/relationships/hyperlink" Target="https://diocesepetropolis.com.br/a-compaixao-de-jesus/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hyperlink" Target="https://www.google.com/imgres?imgurl=https%3A%2F%2Fcleofas.com.br%2Fwp-content%2Fuploads%2F2015%2F01%2Fnascimentodejesus.jpg&amp;tbnid=GJesQXX-nkxeZM&amp;vet=12ahUKEwiGkLzcs8yCAxVrSLgEHTuwCGUQMygRegQIARBZ..i&amp;imgrefurl=https%3A%2F%2Fblog.cancaonova.com%2Ffelipeaquino%2F2019%2F12%2F24%2Fprofecias-sobre-o-messias%2F&amp;docid=yrbHwDylqmSatM&amp;w=600&amp;h=385&amp;q=Jesus%20o%20messias%20prometido&amp;ved=2ahUKEwiGkLzcs8yCAxVrSLgEHTuwCGUQMygRegQIARBZ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hyperlink" Target="https://br.freepik.com/fotos-premium/jesus-cristo-ensina-as-criancas-o-cristianismo-os-pecados-da-biblia_64072181.htm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s://pt.wikipedia.org/wiki/Ficheiro:Jonathan_Edwards.jpg" TargetMode="External"/><Relationship Id="rId3" Type="http://schemas.openxmlformats.org/officeDocument/2006/relationships/image" Target="../media/image3.pn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marceloberti.wordpress.com/2011/11/01/joao-calvino-o-reformador/" TargetMode="External"/><Relationship Id="rId11" Type="http://schemas.openxmlformats.org/officeDocument/2006/relationships/image" Target="../media/image26.jpeg"/><Relationship Id="rId5" Type="http://schemas.openxmlformats.org/officeDocument/2006/relationships/image" Target="../media/image23.jpeg"/><Relationship Id="rId10" Type="http://schemas.openxmlformats.org/officeDocument/2006/relationships/hyperlink" Target="https://www.luteranos.com.br/_arquivos/201111/big_4dfdc9a84cb3bc0cfee4d9f29a00db0e.jpg" TargetMode="External"/><Relationship Id="rId4" Type="http://schemas.openxmlformats.org/officeDocument/2006/relationships/hyperlink" Target="https://www.luteranos.com.br/conteudo/martim-lutero-vida-e-obra" TargetMode="External"/><Relationship Id="rId9" Type="http://schemas.openxmlformats.org/officeDocument/2006/relationships/image" Target="../media/image2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hyperlink" Target="https://www.google.com/url?sa=i&amp;url=https%3A%2F%2Fm.youtube.com%2Fwatch%3Fv%3Dzv1_3tkU6jk&amp;psig=AOvVaw0ZZkGq99T-KcsqO9F8tyuI&amp;ust=1720836943877000&amp;source=images&amp;cd=vfe&amp;opi=89978449&amp;ved=0CBQQjRxqFwoTCIil58O3oIcDFQAAAAAdAAAAABAJ" TargetMode="Externa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13" Type="http://schemas.openxmlformats.org/officeDocument/2006/relationships/hyperlink" Target="https://www.google.com/url?sa=i&amp;url=https%3A%2F%2Fwww.universal.org%2Fnoticias%2Fpost%2Fjoio-o-dia-da-colheita-chegara%2F&amp;psig=AOvVaw0ZFHNXmFHedR7NTTY7ztva&amp;ust=1703715317450000&amp;source=images&amp;cd=vfe&amp;ved=0CBEQjRxqFwoTCPjjsquQroMDFQAAAAAdAAAAABAE" TargetMode="External"/><Relationship Id="rId3" Type="http://schemas.openxmlformats.org/officeDocument/2006/relationships/image" Target="../media/image3.png"/><Relationship Id="rId7" Type="http://schemas.openxmlformats.org/officeDocument/2006/relationships/image" Target="../media/image30.jpeg"/><Relationship Id="rId12" Type="http://schemas.openxmlformats.org/officeDocument/2006/relationships/image" Target="../media/image3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11" Type="http://schemas.openxmlformats.org/officeDocument/2006/relationships/image" Target="../media/image33.jpeg"/><Relationship Id="rId5" Type="http://schemas.openxmlformats.org/officeDocument/2006/relationships/hyperlink" Target="https://www.istockphoto.com/br/fotos/fermento-de-pao" TargetMode="External"/><Relationship Id="rId10" Type="http://schemas.openxmlformats.org/officeDocument/2006/relationships/hyperlink" Target="https://www.google.com/imgres?imgurl=https%3A%2F%2Festiloadoracao.com%2Fwp-content%2Fuploads%2F2018%2F03%2FContrastes-na-Adora%25C3%25A7%25C3%25A3o-da-Antiga-e-Nova-Alian%25C3%25A7a.jpg&amp;tbnid=dcutwGT0ZaXYWM&amp;vet=12ahUKEwiNmvTNi66DAxVlhpUCHZ8lDZcQMygBegQIARBM..i&amp;imgrefurl=https%3A%2F%2Festiloadoracao.com%2Fcontrastes-na-adoracao-da-antiga-e-nova-alianca%2F&amp;docid=iV0vHDdw5xB3IM&amp;w=751&amp;h=431&amp;q=ALIAN%C3%87AS%20SOBRE%20A%20BIBLIA&amp;ved=2ahUKEwiNmvTNi66DAxVlhpUCHZ8lDZcQMygBegQIARBM" TargetMode="External"/><Relationship Id="rId4" Type="http://schemas.openxmlformats.org/officeDocument/2006/relationships/image" Target="../media/image28.jpeg"/><Relationship Id="rId9" Type="http://schemas.openxmlformats.org/officeDocument/2006/relationships/image" Target="../media/image32.jpeg"/><Relationship Id="rId14" Type="http://schemas.openxmlformats.org/officeDocument/2006/relationships/image" Target="../media/image3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37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t.lovepik.com/image-500477080/a-boat-under-the-sunset-of-the-sea.html" TargetMode="External"/><Relationship Id="rId5" Type="http://schemas.openxmlformats.org/officeDocument/2006/relationships/image" Target="../media/image36.jpeg"/><Relationship Id="rId4" Type="http://schemas.openxmlformats.org/officeDocument/2006/relationships/hyperlink" Target="https://www.google.com/url?sa=i&amp;url=https%3A%2F%2Fpt.lovepik.com%2Fimage-500477080%2Fa-boat-under-the-sunset-of-the-sea.html&amp;psig=AOvVaw1uCAtiy7AJ7nc9bejLw19f&amp;ust=1703366550669000&amp;source=images&amp;cd=vfe&amp;opi=89978449&amp;ved=0CBEQjRxqFwoTCJinyYz9o4MDFQAAAAAdAAAAABAD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pt.lovepik.com/image-500477080/a-boat-under-the-sunset-of-the-sea.html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3.png"/><Relationship Id="rId7" Type="http://schemas.openxmlformats.org/officeDocument/2006/relationships/hyperlink" Target="https://www.cpad.com.br/compreendendo-todas-as-parabolas-de-jesus/p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hyperlink" Target="https://thomasnelson.com.br/products/as-parabolas-de-jesus-comentadas-por-john-macarthur-e-book-john-macarthur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oogle.com/url?sa=i&amp;url=https%3A%2F%2Fwww.vidanova.com.br%2Flivros%2Fparabolas-de-lucas-as-4a-ed-revisada&amp;psig=AOvVaw29SruwcEmSPIa_6kSkWkbM&amp;ust=1705018563388000&amp;source=images&amp;cd=vfe&amp;opi=89978449&amp;ved=0CBIQjRxqFwoTCLi3_qKH1IMDFQAAAAAdAAAAABAD" TargetMode="External"/><Relationship Id="rId5" Type="http://schemas.openxmlformats.org/officeDocument/2006/relationships/image" Target="../media/image7.jpeg"/><Relationship Id="rId4" Type="http://schemas.openxmlformats.org/officeDocument/2006/relationships/hyperlink" Target="https://www.cpad.com.br/compreendendo-todas-as-parabolas-de-jesus/p" TargetMode="Externa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3.png"/><Relationship Id="rId7" Type="http://schemas.openxmlformats.org/officeDocument/2006/relationships/hyperlink" Target="https://www.teoloteca.com.br/2022/05/o-que-e-a-expressao-reinos-dos-ceus.html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hyperlink" Target="https://redencao.co/roupas-nos-tempos-de-jesus-o-que-as-pessoas-vestiam/" TargetMode="External"/><Relationship Id="rId4" Type="http://schemas.openxmlformats.org/officeDocument/2006/relationships/image" Target="../media/image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missaosertao.com.br/o-reino-de-deus/" TargetMode="Externa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3.png"/><Relationship Id="rId7" Type="http://schemas.openxmlformats.org/officeDocument/2006/relationships/hyperlink" Target="https://diocesepetropolis.com.br/a-compaixao-de-jesus/" TargetMode="Externa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hyperlink" Target="https://www.google.com/imgres?imgurl=https%3A%2F%2Fcleofas.com.br%2Fwp-content%2Fuploads%2F2015%2F01%2Fnascimentodejesus.jpg&amp;tbnid=GJesQXX-nkxeZM&amp;vet=12ahUKEwiGkLzcs8yCAxVrSLgEHTuwCGUQMygRegQIARBZ..i&amp;imgrefurl=https%3A%2F%2Fblog.cancaonova.com%2Ffelipeaquino%2F2019%2F12%2F24%2Fprofecias-sobre-o-messias%2F&amp;docid=yrbHwDylqmSatM&amp;w=600&amp;h=385&amp;q=Jesus%20o%20messias%20prometido&amp;ved=2ahUKEwiGkLzcs8yCAxVrSLgEHTuwCGUQMygRegQIARBZ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hyperlink" Target="https://br.freepik.com/fotos-premium/jesus-cristo-ensina-as-criancas-o-cristianismo-os-pecados-da-biblia_64072181.htm" TargetMode="Externa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hyperlink" Target="https://pt.wikipedia.org/wiki/Ficheiro:Jonathan_Edwards.jpg" TargetMode="External"/><Relationship Id="rId3" Type="http://schemas.openxmlformats.org/officeDocument/2006/relationships/image" Target="../media/image3.pn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marceloberti.wordpress.com/2011/11/01/joao-calvino-o-reformador/" TargetMode="External"/><Relationship Id="rId11" Type="http://schemas.openxmlformats.org/officeDocument/2006/relationships/image" Target="../media/image26.jpeg"/><Relationship Id="rId5" Type="http://schemas.openxmlformats.org/officeDocument/2006/relationships/image" Target="../media/image23.jpeg"/><Relationship Id="rId10" Type="http://schemas.openxmlformats.org/officeDocument/2006/relationships/hyperlink" Target="https://www.luteranos.com.br/_arquivos/201111/big_4dfdc9a84cb3bc0cfee4d9f29a00db0e.jpg" TargetMode="External"/><Relationship Id="rId4" Type="http://schemas.openxmlformats.org/officeDocument/2006/relationships/hyperlink" Target="https://www.luteranos.com.br/conteudo/martim-lutero-vida-e-obra" TargetMode="External"/><Relationship Id="rId9" Type="http://schemas.openxmlformats.org/officeDocument/2006/relationships/image" Target="../media/image25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13" Type="http://schemas.openxmlformats.org/officeDocument/2006/relationships/hyperlink" Target="https://www.google.com/url?sa=i&amp;url=https%3A%2F%2Fwww.universal.org%2Fnoticias%2Fpost%2Fjoio-o-dia-da-colheita-chegara%2F&amp;psig=AOvVaw0ZFHNXmFHedR7NTTY7ztva&amp;ust=1703715317450000&amp;source=images&amp;cd=vfe&amp;ved=0CBEQjRxqFwoTCPjjsquQroMDFQAAAAAdAAAAABAE" TargetMode="External"/><Relationship Id="rId3" Type="http://schemas.openxmlformats.org/officeDocument/2006/relationships/image" Target="../media/image3.png"/><Relationship Id="rId7" Type="http://schemas.openxmlformats.org/officeDocument/2006/relationships/image" Target="../media/image30.jpeg"/><Relationship Id="rId12" Type="http://schemas.openxmlformats.org/officeDocument/2006/relationships/image" Target="../media/image34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11" Type="http://schemas.openxmlformats.org/officeDocument/2006/relationships/image" Target="../media/image33.jpeg"/><Relationship Id="rId5" Type="http://schemas.openxmlformats.org/officeDocument/2006/relationships/hyperlink" Target="https://www.istockphoto.com/br/fotos/fermento-de-pao" TargetMode="External"/><Relationship Id="rId10" Type="http://schemas.openxmlformats.org/officeDocument/2006/relationships/hyperlink" Target="https://www.google.com/imgres?imgurl=https%3A%2F%2Festiloadoracao.com%2Fwp-content%2Fuploads%2F2018%2F03%2FContrastes-na-Adora%25C3%25A7%25C3%25A3o-da-Antiga-e-Nova-Alian%25C3%25A7a.jpg&amp;tbnid=dcutwGT0ZaXYWM&amp;vet=12ahUKEwiNmvTNi66DAxVlhpUCHZ8lDZcQMygBegQIARBM..i&amp;imgrefurl=https%3A%2F%2Festiloadoracao.com%2Fcontrastes-na-adoracao-da-antiga-e-nova-alianca%2F&amp;docid=iV0vHDdw5xB3IM&amp;w=751&amp;h=431&amp;q=ALIAN%C3%87AS%20SOBRE%20A%20BIBLIA&amp;ved=2ahUKEwiNmvTNi66DAxVlhpUCHZ8lDZcQMygBegQIARBM" TargetMode="External"/><Relationship Id="rId4" Type="http://schemas.openxmlformats.org/officeDocument/2006/relationships/image" Target="../media/image28.jpeg"/><Relationship Id="rId9" Type="http://schemas.openxmlformats.org/officeDocument/2006/relationships/image" Target="../media/image32.jpeg"/><Relationship Id="rId14" Type="http://schemas.openxmlformats.org/officeDocument/2006/relationships/image" Target="../media/image3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37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t.lovepik.com/image-500477080/a-boat-under-the-sunset-of-the-sea.html" TargetMode="External"/><Relationship Id="rId5" Type="http://schemas.openxmlformats.org/officeDocument/2006/relationships/image" Target="../media/image36.jpeg"/><Relationship Id="rId4" Type="http://schemas.openxmlformats.org/officeDocument/2006/relationships/hyperlink" Target="https://www.google.com/url?sa=i&amp;url=https%3A%2F%2Fpt.lovepik.com%2Fimage-500477080%2Fa-boat-under-the-sunset-of-the-sea.html&amp;psig=AOvVaw1uCAtiy7AJ7nc9bejLw19f&amp;ust=1703366550669000&amp;source=images&amp;cd=vfe&amp;opi=89978449&amp;ved=0CBEQjRxqFwoTCJinyYz9o4MDFQAAAAAdAAAAABAD" TargetMode="Externa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s://pt.lovepik.com/image-500477080/a-boat-under-the-sunset-of-the-sea.html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hyperlink" Target="https://missaosertao.com.br/o-reino-de-deus/" TargetMode="External"/><Relationship Id="rId4" Type="http://schemas.openxmlformats.org/officeDocument/2006/relationships/image" Target="../media/image40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2121A42D-4057-C1B9-8125-66B0B07296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2192000" cy="6869623"/>
          </a:xfrm>
          <a:prstGeom prst="rect">
            <a:avLst/>
          </a:prstGeom>
        </p:spPr>
      </p:pic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B130E063-DFC2-A5C9-199F-A1806ACBC0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5402127"/>
              </p:ext>
            </p:extLst>
          </p:nvPr>
        </p:nvGraphicFramePr>
        <p:xfrm>
          <a:off x="838200" y="225425"/>
          <a:ext cx="10817524" cy="634904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67166">
                  <a:extLst>
                    <a:ext uri="{9D8B030D-6E8A-4147-A177-3AD203B41FA5}">
                      <a16:colId xmlns:a16="http://schemas.microsoft.com/office/drawing/2014/main" val="944711110"/>
                    </a:ext>
                  </a:extLst>
                </a:gridCol>
                <a:gridCol w="1099784">
                  <a:extLst>
                    <a:ext uri="{9D8B030D-6E8A-4147-A177-3AD203B41FA5}">
                      <a16:colId xmlns:a16="http://schemas.microsoft.com/office/drawing/2014/main" val="2145378965"/>
                    </a:ext>
                  </a:extLst>
                </a:gridCol>
                <a:gridCol w="8550574">
                  <a:extLst>
                    <a:ext uri="{9D8B030D-6E8A-4147-A177-3AD203B41FA5}">
                      <a16:colId xmlns:a16="http://schemas.microsoft.com/office/drawing/2014/main" val="2544066848"/>
                    </a:ext>
                  </a:extLst>
                </a:gridCol>
              </a:tblGrid>
              <a:tr h="988971">
                <a:tc gridSpan="3">
                  <a:txBody>
                    <a:bodyPr/>
                    <a:lstStyle/>
                    <a:p>
                      <a:pPr marL="0" lvl="0" indent="0" algn="ctr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+mj-lt"/>
                        <a:buNone/>
                      </a:pPr>
                      <a:r>
                        <a:rPr lang="pt-BR" sz="3200" b="1" cap="small" dirty="0">
                          <a:solidFill>
                            <a:schemeClr val="bg1"/>
                          </a:solidFill>
                          <a:effectLst/>
                        </a:rPr>
                        <a:t>CONTEÚDO PROGRAMÁTICO </a:t>
                      </a:r>
                      <a:r>
                        <a:rPr lang="pt-BR" sz="3200" cap="small" dirty="0">
                          <a:solidFill>
                            <a:schemeClr val="bg1"/>
                          </a:solidFill>
                          <a:effectLst/>
                        </a:rPr>
                        <a:t>/ CRONOGRAMA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4474938"/>
                  </a:ext>
                </a:extLst>
              </a:tr>
              <a:tr h="585949">
                <a:tc>
                  <a:txBody>
                    <a:bodyPr/>
                    <a:lstStyle/>
                    <a:p>
                      <a:pPr marL="900430" indent="-900430" algn="ctr" hangingPunct="0"/>
                      <a:r>
                        <a:rPr lang="pt-BR" sz="2400" b="1" cap="small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Roman 10cpi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Aulas</a:t>
                      </a:r>
                      <a:endParaRPr lang="pt-BR" sz="2400" b="1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Roman 10cp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0430" indent="-900430" algn="ctr" hangingPunct="0"/>
                      <a:r>
                        <a:rPr lang="pt-BR" sz="2400" b="1" cap="small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</a:rPr>
                        <a:t>Datas</a:t>
                      </a:r>
                      <a:endParaRPr lang="pt-BR" sz="2400" b="1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Roman 10cp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0430" indent="-900430" algn="ctr" hangingPunct="0"/>
                      <a:r>
                        <a:rPr lang="pt-BR" sz="2400" b="1" cap="small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</a:rPr>
                        <a:t>Unidades de Ensino</a:t>
                      </a:r>
                      <a:endParaRPr lang="pt-BR" sz="2400" b="1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Roman 10cp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0063962"/>
                  </a:ext>
                </a:extLst>
              </a:tr>
              <a:tr h="585949">
                <a:tc>
                  <a:txBody>
                    <a:bodyPr/>
                    <a:lstStyle/>
                    <a:p>
                      <a:pPr marL="900430" indent="-900430" algn="ctr" hangingPunct="0"/>
                      <a:r>
                        <a:rPr lang="pt-BR" sz="22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I</a:t>
                      </a:r>
                      <a:endParaRPr lang="pt-BR" sz="2200" b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Roman 10cp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900430" indent="-900430" algn="ctr" hangingPunct="0"/>
                      <a:r>
                        <a:rPr lang="pt-BR" sz="22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Roman 10cpi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18/08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900430" indent="-900430" algn="l" hangingPunct="0"/>
                      <a:r>
                        <a:rPr lang="pt-BR" sz="22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Introdução às parábolas do reino.</a:t>
                      </a:r>
                      <a:endParaRPr lang="pt-BR" sz="2200" b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Roman 10cp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9949792"/>
                  </a:ext>
                </a:extLst>
              </a:tr>
              <a:tr h="585949">
                <a:tc>
                  <a:txBody>
                    <a:bodyPr/>
                    <a:lstStyle/>
                    <a:p>
                      <a:pPr marL="900430" indent="-900430" algn="ctr" hangingPunct="0"/>
                      <a:r>
                        <a:rPr lang="nb-NO" sz="2200" b="1" dirty="0">
                          <a:solidFill>
                            <a:schemeClr val="tx1"/>
                          </a:solidFill>
                          <a:effectLst/>
                        </a:rPr>
                        <a:t>II</a:t>
                      </a:r>
                      <a:endParaRPr lang="pt-BR" sz="2200" b="1" dirty="0">
                        <a:solidFill>
                          <a:schemeClr val="tx1"/>
                        </a:solidFill>
                        <a:effectLst/>
                        <a:latin typeface="Roman 10cp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0430" indent="-900430" algn="ctr" hangingPunct="0"/>
                      <a:r>
                        <a:rPr lang="pt-BR" sz="2200" b="1" dirty="0">
                          <a:solidFill>
                            <a:schemeClr val="tx1"/>
                          </a:solidFill>
                          <a:effectLst/>
                          <a:latin typeface="Roman 10cpi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25/08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0430" indent="-900430" algn="l" hangingPunct="0"/>
                      <a:r>
                        <a:rPr lang="pt-BR" sz="2200" b="1" dirty="0">
                          <a:solidFill>
                            <a:schemeClr val="tx1"/>
                          </a:solidFill>
                          <a:effectLst/>
                        </a:rPr>
                        <a:t>Complementar a introdução; a parábola do tesouro escondido.</a:t>
                      </a:r>
                      <a:endParaRPr lang="pt-BR" sz="2200" b="1" dirty="0">
                        <a:solidFill>
                          <a:schemeClr val="tx1"/>
                        </a:solidFill>
                        <a:effectLst/>
                        <a:latin typeface="Roman 10cp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0790401"/>
                  </a:ext>
                </a:extLst>
              </a:tr>
              <a:tr h="629214">
                <a:tc>
                  <a:txBody>
                    <a:bodyPr/>
                    <a:lstStyle/>
                    <a:p>
                      <a:pPr marL="900430" indent="-900430" algn="ctr" hangingPunct="0"/>
                      <a:r>
                        <a:rPr lang="nb-NO" sz="2200" b="1" dirty="0">
                          <a:solidFill>
                            <a:schemeClr val="tx1"/>
                          </a:solidFill>
                          <a:effectLst/>
                          <a:latin typeface="Roman 10cpi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III</a:t>
                      </a:r>
                      <a:endParaRPr lang="pt-BR" sz="2200" b="1" dirty="0">
                        <a:solidFill>
                          <a:schemeClr val="tx1"/>
                        </a:solidFill>
                        <a:effectLst/>
                        <a:latin typeface="Roman 10cp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0430" indent="-900430" algn="ctr" hangingPunct="0"/>
                      <a:r>
                        <a:rPr lang="pt-BR" sz="2200" b="1" dirty="0">
                          <a:solidFill>
                            <a:schemeClr val="tx1"/>
                          </a:solidFill>
                          <a:effectLst/>
                          <a:latin typeface="Roman 10cpi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01/09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0430" indent="-900430" algn="l" hangingPunct="0"/>
                      <a:r>
                        <a:rPr lang="pt-BR" sz="2200" b="1" dirty="0">
                          <a:solidFill>
                            <a:schemeClr val="tx1"/>
                          </a:solidFill>
                          <a:effectLst/>
                        </a:rPr>
                        <a:t>A parábola do joio e do trigo.</a:t>
                      </a:r>
                      <a:endParaRPr lang="pt-BR" sz="2200" b="1" dirty="0">
                        <a:solidFill>
                          <a:schemeClr val="tx1"/>
                        </a:solidFill>
                        <a:effectLst/>
                        <a:latin typeface="Roman 10cp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2906282"/>
                  </a:ext>
                </a:extLst>
              </a:tr>
              <a:tr h="629214">
                <a:tc>
                  <a:txBody>
                    <a:bodyPr/>
                    <a:lstStyle/>
                    <a:p>
                      <a:pPr marL="900430" indent="-900430" algn="ctr" hangingPunct="0"/>
                      <a:r>
                        <a:rPr lang="nb-NO" sz="2200" b="1" dirty="0">
                          <a:solidFill>
                            <a:schemeClr val="tx1"/>
                          </a:solidFill>
                          <a:effectLst/>
                        </a:rPr>
                        <a:t>IV</a:t>
                      </a:r>
                      <a:endParaRPr lang="pt-BR" sz="2200" b="1" dirty="0">
                        <a:solidFill>
                          <a:schemeClr val="tx1"/>
                        </a:solidFill>
                        <a:effectLst/>
                        <a:latin typeface="Roman 10cp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0430" indent="-900430" algn="ctr" hangingPunct="0"/>
                      <a:r>
                        <a:rPr lang="pt-BR" sz="2200" b="1" dirty="0">
                          <a:solidFill>
                            <a:schemeClr val="tx1"/>
                          </a:solidFill>
                          <a:effectLst/>
                          <a:latin typeface="Roman 10cpi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08/09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0430" indent="-900430" algn="l" hangingPunct="0"/>
                      <a:r>
                        <a:rPr lang="pt-BR" sz="2200" b="1" dirty="0">
                          <a:solidFill>
                            <a:schemeClr val="tx1"/>
                          </a:solidFill>
                          <a:effectLst/>
                        </a:rPr>
                        <a:t>A parábola do fermento.</a:t>
                      </a:r>
                      <a:endParaRPr lang="pt-BR" sz="2200" b="1" dirty="0">
                        <a:solidFill>
                          <a:schemeClr val="tx1"/>
                        </a:solidFill>
                        <a:effectLst/>
                        <a:latin typeface="Roman 10cp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4108123"/>
                  </a:ext>
                </a:extLst>
              </a:tr>
              <a:tr h="585949">
                <a:tc>
                  <a:txBody>
                    <a:bodyPr/>
                    <a:lstStyle/>
                    <a:p>
                      <a:pPr marL="900430" indent="-900430" algn="ctr" hangingPunct="0"/>
                      <a:r>
                        <a:rPr lang="nb-NO" sz="2200" b="1" dirty="0">
                          <a:solidFill>
                            <a:schemeClr val="tx1"/>
                          </a:solidFill>
                          <a:effectLst/>
                        </a:rPr>
                        <a:t>V</a:t>
                      </a:r>
                      <a:endParaRPr lang="pt-BR" sz="2200" b="1" dirty="0">
                        <a:solidFill>
                          <a:schemeClr val="tx1"/>
                        </a:solidFill>
                        <a:effectLst/>
                        <a:latin typeface="Roman 10cp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0430" indent="-900430" algn="ctr" hangingPunct="0"/>
                      <a:r>
                        <a:rPr lang="pt-BR" sz="2200" b="1" dirty="0">
                          <a:solidFill>
                            <a:schemeClr val="tx1"/>
                          </a:solidFill>
                          <a:effectLst/>
                          <a:latin typeface="Roman 10cpi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15/09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0430" indent="-900430" algn="l" hangingPunct="0"/>
                      <a:r>
                        <a:rPr lang="pt-BR" sz="2200" b="1" dirty="0">
                          <a:solidFill>
                            <a:schemeClr val="tx1"/>
                          </a:solidFill>
                          <a:effectLst/>
                        </a:rPr>
                        <a:t>A parábola da pérola de valor.</a:t>
                      </a:r>
                      <a:endParaRPr lang="pt-BR" sz="2200" b="1" dirty="0">
                        <a:solidFill>
                          <a:schemeClr val="tx1"/>
                        </a:solidFill>
                        <a:effectLst/>
                        <a:latin typeface="Roman 10cp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5712859"/>
                  </a:ext>
                </a:extLst>
              </a:tr>
              <a:tr h="585949">
                <a:tc>
                  <a:txBody>
                    <a:bodyPr/>
                    <a:lstStyle/>
                    <a:p>
                      <a:pPr marL="900430" indent="-900430" algn="ctr" hangingPunct="0"/>
                      <a:r>
                        <a:rPr lang="nb-NO" sz="2200" b="1" dirty="0">
                          <a:solidFill>
                            <a:schemeClr val="tx1"/>
                          </a:solidFill>
                          <a:effectLst/>
                        </a:rPr>
                        <a:t>VI</a:t>
                      </a:r>
                      <a:endParaRPr lang="pt-BR" sz="2200" b="1" dirty="0">
                        <a:solidFill>
                          <a:schemeClr val="tx1"/>
                        </a:solidFill>
                        <a:effectLst/>
                        <a:latin typeface="Roman 10cp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900430" indent="-900430" algn="ctr" hangingPunct="0"/>
                      <a:r>
                        <a:rPr lang="pt-BR" sz="2200" b="1" dirty="0">
                          <a:solidFill>
                            <a:schemeClr val="tx1"/>
                          </a:solidFill>
                          <a:effectLst/>
                          <a:latin typeface="Roman 10cpi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22/09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900430" indent="-900430" algn="l" hangingPunct="0"/>
                      <a:r>
                        <a:rPr lang="pt-BR" sz="2200" b="1" dirty="0">
                          <a:solidFill>
                            <a:schemeClr val="tx1"/>
                          </a:solidFill>
                          <a:effectLst/>
                        </a:rPr>
                        <a:t>A parábola do semeador.</a:t>
                      </a:r>
                      <a:endParaRPr lang="pt-BR" sz="2200" b="1" dirty="0">
                        <a:solidFill>
                          <a:schemeClr val="tx1"/>
                        </a:solidFill>
                        <a:effectLst/>
                        <a:latin typeface="Roman 10cp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9536730"/>
                  </a:ext>
                </a:extLst>
              </a:tr>
              <a:tr h="585949">
                <a:tc>
                  <a:txBody>
                    <a:bodyPr/>
                    <a:lstStyle/>
                    <a:p>
                      <a:pPr marL="900430" indent="-900430" algn="ctr" hangingPunct="0"/>
                      <a:r>
                        <a:rPr lang="nb-NO" sz="2200" b="1" dirty="0">
                          <a:solidFill>
                            <a:schemeClr val="tx1"/>
                          </a:solidFill>
                          <a:effectLst/>
                        </a:rPr>
                        <a:t>VII</a:t>
                      </a:r>
                      <a:endParaRPr lang="pt-BR" sz="2200" b="1" dirty="0">
                        <a:solidFill>
                          <a:schemeClr val="tx1"/>
                        </a:solidFill>
                        <a:effectLst/>
                        <a:latin typeface="Roman 10cp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900430" indent="-900430" algn="ctr" hangingPunct="0"/>
                      <a:r>
                        <a:rPr lang="pt-BR" sz="2200" b="1" dirty="0">
                          <a:solidFill>
                            <a:schemeClr val="tx1"/>
                          </a:solidFill>
                          <a:effectLst/>
                          <a:latin typeface="Roman 10cpi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29/09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900430" indent="-900430" algn="l" hangingPunct="0"/>
                      <a:r>
                        <a:rPr lang="pt-BR" sz="2200" b="1" dirty="0">
                          <a:solidFill>
                            <a:schemeClr val="tx1"/>
                          </a:solidFill>
                          <a:effectLst/>
                        </a:rPr>
                        <a:t>A parábola do grão de mostarda.</a:t>
                      </a:r>
                      <a:endParaRPr lang="pt-BR" sz="2200" b="1" dirty="0">
                        <a:solidFill>
                          <a:schemeClr val="tx1"/>
                        </a:solidFill>
                        <a:effectLst/>
                        <a:latin typeface="Roman 10cp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7357242"/>
                  </a:ext>
                </a:extLst>
              </a:tr>
              <a:tr h="585949">
                <a:tc>
                  <a:txBody>
                    <a:bodyPr/>
                    <a:lstStyle/>
                    <a:p>
                      <a:pPr marL="900430" indent="-900430" algn="ctr" hangingPunct="0"/>
                      <a:r>
                        <a:rPr lang="nb-NO" sz="2200" b="1" dirty="0">
                          <a:solidFill>
                            <a:schemeClr val="tx1"/>
                          </a:solidFill>
                          <a:effectLst/>
                        </a:rPr>
                        <a:t>VIII</a:t>
                      </a:r>
                      <a:endParaRPr lang="pt-BR" sz="2200" b="1" dirty="0">
                        <a:solidFill>
                          <a:schemeClr val="tx1"/>
                        </a:solidFill>
                        <a:effectLst/>
                        <a:latin typeface="Roman 10cp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900430" indent="-900430" algn="ctr" hangingPunct="0"/>
                      <a:r>
                        <a:rPr lang="pt-BR" sz="2200" b="1" dirty="0">
                          <a:effectLst/>
                          <a:latin typeface="Roman 10cpi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06/10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900430" indent="-900430" algn="l" hangingPunct="0"/>
                      <a:r>
                        <a:rPr lang="pt-BR" sz="2200" b="1" dirty="0">
                          <a:solidFill>
                            <a:schemeClr val="tx1"/>
                          </a:solidFill>
                          <a:effectLst/>
                        </a:rPr>
                        <a:t>A parábola das dez virgens.</a:t>
                      </a:r>
                      <a:endParaRPr lang="pt-BR" sz="2200" b="1" dirty="0">
                        <a:solidFill>
                          <a:schemeClr val="tx1"/>
                        </a:solidFill>
                        <a:effectLst/>
                        <a:latin typeface="Roman 10cp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022414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39ABDA7D-72C1-696F-A42F-0278ABB25E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97"/>
            <a:ext cx="12192000" cy="6858297"/>
          </a:xfrm>
          <a:prstGeom prst="rect">
            <a:avLst/>
          </a:prstGeom>
        </p:spPr>
      </p:pic>
      <p:grpSp>
        <p:nvGrpSpPr>
          <p:cNvPr id="17" name="Agrupar 16">
            <a:extLst>
              <a:ext uri="{FF2B5EF4-FFF2-40B4-BE49-F238E27FC236}">
                <a16:creationId xmlns:a16="http://schemas.microsoft.com/office/drawing/2014/main" id="{338508D2-4DB4-273B-5F52-5A656462DB2F}"/>
              </a:ext>
            </a:extLst>
          </p:cNvPr>
          <p:cNvGrpSpPr/>
          <p:nvPr/>
        </p:nvGrpSpPr>
        <p:grpSpPr>
          <a:xfrm>
            <a:off x="1336441" y="320218"/>
            <a:ext cx="3176792" cy="5975033"/>
            <a:chOff x="379828" y="263946"/>
            <a:chExt cx="3176792" cy="5975033"/>
          </a:xfrm>
        </p:grpSpPr>
        <p:pic>
          <p:nvPicPr>
            <p:cNvPr id="1029" name="Picture 5" descr="As Parábolas De Jesus Comentadas Por John Macarthur E-Book: original – TN  HarperCollins Brasil">
              <a:hlinkClick r:id="rId4"/>
              <a:extLst>
                <a:ext uri="{FF2B5EF4-FFF2-40B4-BE49-F238E27FC236}">
                  <a16:creationId xmlns:a16="http://schemas.microsoft.com/office/drawing/2014/main" id="{39563600-8F24-697D-1DBB-E304651E85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9828" y="263946"/>
              <a:ext cx="3176792" cy="45083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84EE0D31-7A7C-6D46-1A35-591B2E9858FE}"/>
                </a:ext>
              </a:extLst>
            </p:cNvPr>
            <p:cNvSpPr txBox="1"/>
            <p:nvPr/>
          </p:nvSpPr>
          <p:spPr>
            <a:xfrm>
              <a:off x="379828" y="4792429"/>
              <a:ext cx="3176792" cy="14465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2200" b="1" dirty="0">
                  <a:solidFill>
                    <a:srgbClr val="C00000"/>
                  </a:solidFill>
                </a:rPr>
                <a:t>J. </a:t>
              </a:r>
              <a:r>
                <a:rPr lang="pt-BR" sz="2200" b="1" dirty="0" err="1">
                  <a:solidFill>
                    <a:srgbClr val="C00000"/>
                  </a:solidFill>
                </a:rPr>
                <a:t>MacAhthur</a:t>
              </a:r>
              <a:r>
                <a:rPr lang="pt-BR" sz="2200" b="1" dirty="0">
                  <a:solidFill>
                    <a:srgbClr val="C00000"/>
                  </a:solidFill>
                </a:rPr>
                <a:t> - EUA</a:t>
              </a:r>
            </a:p>
            <a:p>
              <a:pPr algn="ctr"/>
              <a:r>
                <a:rPr lang="pt-BR" sz="2200" b="1" dirty="0"/>
                <a:t>Um dos mais influentes líderes cristão da atualidade.</a:t>
              </a:r>
            </a:p>
          </p:txBody>
        </p:sp>
      </p:grp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C105A93F-76A6-DFA5-482C-7B54ACE9E701}"/>
              </a:ext>
            </a:extLst>
          </p:cNvPr>
          <p:cNvGrpSpPr/>
          <p:nvPr/>
        </p:nvGrpSpPr>
        <p:grpSpPr>
          <a:xfrm>
            <a:off x="8646944" y="281356"/>
            <a:ext cx="3024554" cy="6031148"/>
            <a:chOff x="7996384" y="211016"/>
            <a:chExt cx="3176792" cy="6031148"/>
          </a:xfrm>
        </p:grpSpPr>
        <p:pic>
          <p:nvPicPr>
            <p:cNvPr id="1034" name="Picture 10" descr="Interpretando as Parábolas">
              <a:extLst>
                <a:ext uri="{FF2B5EF4-FFF2-40B4-BE49-F238E27FC236}">
                  <a16:creationId xmlns:a16="http://schemas.microsoft.com/office/drawing/2014/main" id="{D4ACC9D0-695B-1D4F-16E7-7F31C37663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30469" y="211016"/>
              <a:ext cx="3024554" cy="45612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CaixaDeTexto 13">
              <a:extLst>
                <a:ext uri="{FF2B5EF4-FFF2-40B4-BE49-F238E27FC236}">
                  <a16:creationId xmlns:a16="http://schemas.microsoft.com/office/drawing/2014/main" id="{5058A32D-75E7-B3FC-7218-827DCDC7B899}"/>
                </a:ext>
              </a:extLst>
            </p:cNvPr>
            <p:cNvSpPr txBox="1"/>
            <p:nvPr/>
          </p:nvSpPr>
          <p:spPr>
            <a:xfrm>
              <a:off x="7996384" y="4795614"/>
              <a:ext cx="3176792" cy="14465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2200" b="1" dirty="0">
                  <a:solidFill>
                    <a:srgbClr val="C00000"/>
                  </a:solidFill>
                </a:rPr>
                <a:t>Craig L. </a:t>
              </a:r>
              <a:r>
                <a:rPr lang="pt-BR" sz="2200" b="1" dirty="0" err="1">
                  <a:solidFill>
                    <a:srgbClr val="C00000"/>
                  </a:solidFill>
                </a:rPr>
                <a:t>Blomberg</a:t>
              </a:r>
              <a:r>
                <a:rPr lang="pt-BR" sz="2200" b="1" dirty="0">
                  <a:solidFill>
                    <a:srgbClr val="C00000"/>
                  </a:solidFill>
                </a:rPr>
                <a:t> - EUA</a:t>
              </a:r>
            </a:p>
            <a:p>
              <a:pPr algn="ctr"/>
              <a:r>
                <a:rPr lang="pt-BR" sz="2200" b="1" dirty="0"/>
                <a:t>Defende o método alegórico de interpretação.</a:t>
              </a:r>
            </a:p>
          </p:txBody>
        </p:sp>
      </p:grpSp>
      <p:sp>
        <p:nvSpPr>
          <p:cNvPr id="15" name="Rectangle 15">
            <a:extLst>
              <a:ext uri="{FF2B5EF4-FFF2-40B4-BE49-F238E27FC236}">
                <a16:creationId xmlns:a16="http://schemas.microsoft.com/office/drawing/2014/main" id="{AE840B9C-D16B-9847-6CA3-1A6D5861AFFB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-6871684" y="-861673"/>
            <a:ext cx="21735944" cy="51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53958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pt-BR" altLang="pt-BR" sz="900" b="0" i="0" u="none" strike="noStrike" cap="none" normalizeH="0" baseline="0">
                <a:ln>
                  <a:noFill/>
                </a:ln>
                <a:solidFill>
                  <a:srgbClr val="5F6368"/>
                </a:solidFill>
                <a:effectLst/>
                <a:latin typeface="Roboto" panose="02000000000000000000" pitchFamily="2" charset="0"/>
                <a:hlinkClick r:id="rId7" tooltip="Compreendendo Todas as Parábolas de Jesus - Klyne R. Snodrass - CPAD - CPAD"/>
              </a:rPr>
            </a:b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8" name="Agrupar 17">
            <a:extLst>
              <a:ext uri="{FF2B5EF4-FFF2-40B4-BE49-F238E27FC236}">
                <a16:creationId xmlns:a16="http://schemas.microsoft.com/office/drawing/2014/main" id="{65FDF31A-E842-FAC5-6601-2B2FFB708BD7}"/>
              </a:ext>
            </a:extLst>
          </p:cNvPr>
          <p:cNvGrpSpPr/>
          <p:nvPr/>
        </p:nvGrpSpPr>
        <p:grpSpPr>
          <a:xfrm>
            <a:off x="5055998" y="306151"/>
            <a:ext cx="3176792" cy="6323143"/>
            <a:chOff x="4360985" y="263945"/>
            <a:chExt cx="3176792" cy="6323143"/>
          </a:xfrm>
        </p:grpSpPr>
        <p:pic>
          <p:nvPicPr>
            <p:cNvPr id="1041" name="Picture 17" descr="Imagem do produto As Parabolas do Reino / C. H. Dodd">
              <a:extLst>
                <a:ext uri="{FF2B5EF4-FFF2-40B4-BE49-F238E27FC236}">
                  <a16:creationId xmlns:a16="http://schemas.microsoft.com/office/drawing/2014/main" id="{A046B5DD-DC27-29B2-6FBE-AB4945A82A9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655" r="16257"/>
            <a:stretch/>
          </p:blipFill>
          <p:spPr bwMode="auto">
            <a:xfrm>
              <a:off x="4360985" y="263945"/>
              <a:ext cx="3024554" cy="45083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CaixaDeTexto 15">
              <a:extLst>
                <a:ext uri="{FF2B5EF4-FFF2-40B4-BE49-F238E27FC236}">
                  <a16:creationId xmlns:a16="http://schemas.microsoft.com/office/drawing/2014/main" id="{0076F3D3-048C-A584-8AF5-EA765598AF0B}"/>
                </a:ext>
              </a:extLst>
            </p:cNvPr>
            <p:cNvSpPr txBox="1"/>
            <p:nvPr/>
          </p:nvSpPr>
          <p:spPr>
            <a:xfrm>
              <a:off x="4360985" y="4801984"/>
              <a:ext cx="3176792" cy="17851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2200" b="1" dirty="0">
                  <a:solidFill>
                    <a:srgbClr val="C00000"/>
                  </a:solidFill>
                </a:rPr>
                <a:t>Charles H. Dodd</a:t>
              </a:r>
              <a:r>
                <a:rPr lang="pt-BR" sz="2200" b="1" i="1" dirty="0">
                  <a:solidFill>
                    <a:srgbClr val="C00000"/>
                  </a:solidFill>
                </a:rPr>
                <a:t> – </a:t>
              </a:r>
              <a:r>
                <a:rPr lang="pt-BR" sz="2200" b="1" dirty="0">
                  <a:solidFill>
                    <a:srgbClr val="C00000"/>
                  </a:solidFill>
                </a:rPr>
                <a:t>Britânico</a:t>
              </a:r>
            </a:p>
            <a:p>
              <a:pPr algn="ctr"/>
              <a:r>
                <a:rPr lang="pt-BR" sz="2200" b="1" dirty="0">
                  <a:solidFill>
                    <a:srgbClr val="C00000"/>
                  </a:solidFill>
                </a:rPr>
                <a:t> </a:t>
              </a:r>
              <a:r>
                <a:rPr lang="pt-BR" sz="2200" b="1" i="1" dirty="0">
                  <a:solidFill>
                    <a:srgbClr val="C00000"/>
                  </a:solidFill>
                </a:rPr>
                <a:t>(Falecido)</a:t>
              </a:r>
            </a:p>
            <a:p>
              <a:pPr algn="ctr"/>
              <a:r>
                <a:rPr lang="pt-BR" sz="2200" b="1" dirty="0"/>
                <a:t>O Reino de Deus como um evento presente.</a:t>
              </a:r>
            </a:p>
          </p:txBody>
        </p:sp>
      </p:grp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3754E5D1-8E7D-8266-66B1-1DE3ACFB87A2}"/>
              </a:ext>
            </a:extLst>
          </p:cNvPr>
          <p:cNvSpPr txBox="1"/>
          <p:nvPr/>
        </p:nvSpPr>
        <p:spPr>
          <a:xfrm rot="16200000">
            <a:off x="-2451233" y="3245787"/>
            <a:ext cx="6312803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>
                    <a:lumMod val="95000"/>
                  </a:schemeClr>
                </a:solidFill>
                <a:latin typeface="Aharoni" panose="02010803020104030203" pitchFamily="2" charset="-79"/>
                <a:ea typeface="ADLaM Display" panose="02010000000000000000" pitchFamily="2" charset="0"/>
                <a:cs typeface="Aharoni" panose="02010803020104030203" pitchFamily="2" charset="-79"/>
              </a:rPr>
              <a:t>LIVROS ADOTADOS</a:t>
            </a:r>
          </a:p>
        </p:txBody>
      </p:sp>
    </p:spTree>
    <p:extLst>
      <p:ext uri="{BB962C8B-B14F-4D97-AF65-F5344CB8AC3E}">
        <p14:creationId xmlns:p14="http://schemas.microsoft.com/office/powerpoint/2010/main" val="2168175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A4307478-85E3-D871-6723-02354D4F23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321153" cy="6857998"/>
          </a:xfrm>
          <a:prstGeom prst="rect">
            <a:avLst/>
          </a:prstGeom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6034B677-BE4F-E344-4A31-5D19A48228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843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53958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pt-BR" altLang="pt-BR" sz="900" b="0" i="0" u="none" strike="noStrike" cap="none" normalizeH="0" baseline="0">
                <a:ln>
                  <a:noFill/>
                </a:ln>
                <a:solidFill>
                  <a:srgbClr val="5F6368"/>
                </a:solidFill>
                <a:effectLst/>
                <a:latin typeface="Roboto" panose="02000000000000000000" pitchFamily="2" charset="0"/>
                <a:hlinkClick r:id="rId4" tooltip="Compreendendo Todas as Parábolas de Jesus - Klyne R. Snodrass - CPAD - CPAD"/>
              </a:rPr>
            </a:b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846AD46-C6F3-D800-DB6F-2F77D06CA9B7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-4841372" y="-235216"/>
            <a:ext cx="17033372" cy="51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53958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pt-BR" altLang="pt-BR" sz="900" b="0" i="0" u="none" strike="noStrike" cap="none" normalizeH="0" baseline="0">
                <a:ln>
                  <a:noFill/>
                </a:ln>
                <a:solidFill>
                  <a:srgbClr val="5F6368"/>
                </a:solidFill>
                <a:effectLst/>
                <a:latin typeface="Roboto" panose="02000000000000000000" pitchFamily="2" charset="0"/>
                <a:hlinkClick r:id="rId4" tooltip="Compreendendo Todas as Parábolas de Jesus - Klyne R. Snodrass - CPAD - CPAD"/>
              </a:rPr>
            </a:b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067C98B-943F-AF4D-D364-8974F0EFB4B2}"/>
              </a:ext>
            </a:extLst>
          </p:cNvPr>
          <p:cNvSpPr txBox="1"/>
          <p:nvPr/>
        </p:nvSpPr>
        <p:spPr>
          <a:xfrm rot="16200000">
            <a:off x="-2211747" y="3245788"/>
            <a:ext cx="6312803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>
                    <a:lumMod val="95000"/>
                  </a:schemeClr>
                </a:solidFill>
                <a:latin typeface="Aharoni" panose="02010803020104030203" pitchFamily="2" charset="-79"/>
                <a:ea typeface="ADLaM Display" panose="02010000000000000000" pitchFamily="2" charset="0"/>
                <a:cs typeface="Aharoni" panose="02010803020104030203" pitchFamily="2" charset="-79"/>
              </a:rPr>
              <a:t>LIVROS ADOTADOS</a:t>
            </a:r>
          </a:p>
        </p:txBody>
      </p:sp>
      <p:grpSp>
        <p:nvGrpSpPr>
          <p:cNvPr id="14" name="Agrupar 13">
            <a:extLst>
              <a:ext uri="{FF2B5EF4-FFF2-40B4-BE49-F238E27FC236}">
                <a16:creationId xmlns:a16="http://schemas.microsoft.com/office/drawing/2014/main" id="{C2BD1B6A-300D-4C91-C058-E49E44BBBE7B}"/>
              </a:ext>
            </a:extLst>
          </p:cNvPr>
          <p:cNvGrpSpPr/>
          <p:nvPr/>
        </p:nvGrpSpPr>
        <p:grpSpPr>
          <a:xfrm>
            <a:off x="1850572" y="298441"/>
            <a:ext cx="3830632" cy="6036558"/>
            <a:chOff x="1850572" y="516151"/>
            <a:chExt cx="3830632" cy="6036558"/>
          </a:xfrm>
        </p:grpSpPr>
        <p:pic>
          <p:nvPicPr>
            <p:cNvPr id="2056" name="Picture 8" descr="Compreendendo Todas As Parábolas De Jesus - Guia Completo">
              <a:extLst>
                <a:ext uri="{FF2B5EF4-FFF2-40B4-BE49-F238E27FC236}">
                  <a16:creationId xmlns:a16="http://schemas.microsoft.com/office/drawing/2014/main" id="{B9112BF3-B4B0-1E79-0298-E40EFF22436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97" r="8804"/>
            <a:stretch/>
          </p:blipFill>
          <p:spPr bwMode="auto">
            <a:xfrm>
              <a:off x="2133600" y="516151"/>
              <a:ext cx="3331029" cy="41429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42E1854F-B830-24D9-00AF-15406C04BA7E}"/>
                </a:ext>
              </a:extLst>
            </p:cNvPr>
            <p:cNvSpPr txBox="1"/>
            <p:nvPr/>
          </p:nvSpPr>
          <p:spPr>
            <a:xfrm>
              <a:off x="1850572" y="4767605"/>
              <a:ext cx="3830632" cy="17851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2200" b="1" dirty="0" err="1">
                  <a:solidFill>
                    <a:srgbClr val="C00000"/>
                  </a:solidFill>
                </a:rPr>
                <a:t>Klyne</a:t>
              </a:r>
              <a:r>
                <a:rPr lang="pt-BR" sz="2200" b="1" dirty="0">
                  <a:solidFill>
                    <a:srgbClr val="C00000"/>
                  </a:solidFill>
                </a:rPr>
                <a:t> </a:t>
              </a:r>
              <a:r>
                <a:rPr lang="pt-BR" sz="2200" b="1" dirty="0" err="1">
                  <a:solidFill>
                    <a:srgbClr val="C00000"/>
                  </a:solidFill>
                </a:rPr>
                <a:t>Snodgrass</a:t>
              </a:r>
              <a:r>
                <a:rPr lang="pt-BR" sz="2200" b="1" dirty="0">
                  <a:solidFill>
                    <a:srgbClr val="C00000"/>
                  </a:solidFill>
                </a:rPr>
                <a:t> - EUA</a:t>
              </a:r>
              <a:endParaRPr lang="pt-BR" sz="2200" b="1" dirty="0"/>
            </a:p>
            <a:p>
              <a:pPr algn="ctr"/>
              <a:r>
                <a:rPr lang="pt-BR" sz="2200" b="1" dirty="0"/>
                <a:t>A</a:t>
              </a:r>
              <a:r>
                <a:rPr lang="pt-BR" sz="2200" b="1" i="0" dirty="0">
                  <a:effectLst/>
                </a:rPr>
                <a:t>presenta a abordagem de diversos teólogos renomados de épocas diferentes.</a:t>
              </a:r>
            </a:p>
            <a:p>
              <a:pPr algn="ctr"/>
              <a:r>
                <a:rPr lang="pt-BR" sz="2200" b="1" dirty="0"/>
                <a:t>(1.483 páginas</a:t>
              </a:r>
              <a:r>
                <a:rPr lang="pt-BR" sz="2200" b="1" dirty="0">
                  <a:solidFill>
                    <a:srgbClr val="4D5156"/>
                  </a:solidFill>
                </a:rPr>
                <a:t>)</a:t>
              </a:r>
            </a:p>
          </p:txBody>
        </p:sp>
      </p:grp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C9D71D73-B40F-6C1C-F850-8AE2ABE973E8}"/>
              </a:ext>
            </a:extLst>
          </p:cNvPr>
          <p:cNvGrpSpPr/>
          <p:nvPr/>
        </p:nvGrpSpPr>
        <p:grpSpPr>
          <a:xfrm>
            <a:off x="7415214" y="399931"/>
            <a:ext cx="3830632" cy="5880698"/>
            <a:chOff x="7415214" y="661183"/>
            <a:chExt cx="3830632" cy="5880698"/>
          </a:xfrm>
        </p:grpSpPr>
        <p:pic>
          <p:nvPicPr>
            <p:cNvPr id="4" name="Picture 12" descr="As parábolas de Lucas - 4ª Ed. revisada">
              <a:hlinkClick r:id="rId6"/>
              <a:extLst>
                <a:ext uri="{FF2B5EF4-FFF2-40B4-BE49-F238E27FC236}">
                  <a16:creationId xmlns:a16="http://schemas.microsoft.com/office/drawing/2014/main" id="{F9ACA486-A98F-FC91-6086-DA5AB31517B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63544" y="661183"/>
              <a:ext cx="3156856" cy="41111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CaixaDeTexto 15">
              <a:extLst>
                <a:ext uri="{FF2B5EF4-FFF2-40B4-BE49-F238E27FC236}">
                  <a16:creationId xmlns:a16="http://schemas.microsoft.com/office/drawing/2014/main" id="{342D3A02-EF7C-633A-6B49-831E78A35C98}"/>
                </a:ext>
              </a:extLst>
            </p:cNvPr>
            <p:cNvSpPr txBox="1"/>
            <p:nvPr/>
          </p:nvSpPr>
          <p:spPr>
            <a:xfrm>
              <a:off x="7415214" y="4756777"/>
              <a:ext cx="3830632" cy="17851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2200" b="1" dirty="0">
                  <a:solidFill>
                    <a:srgbClr val="C00000"/>
                  </a:solidFill>
                </a:rPr>
                <a:t>Kenneth E. </a:t>
              </a:r>
              <a:r>
                <a:rPr lang="pt-BR" sz="2200" b="1" dirty="0" err="1">
                  <a:solidFill>
                    <a:srgbClr val="C00000"/>
                  </a:solidFill>
                </a:rPr>
                <a:t>Bailey</a:t>
              </a:r>
              <a:r>
                <a:rPr lang="pt-BR" sz="2200" b="1" dirty="0">
                  <a:solidFill>
                    <a:srgbClr val="C00000"/>
                  </a:solidFill>
                </a:rPr>
                <a:t> - EUA</a:t>
              </a:r>
            </a:p>
            <a:p>
              <a:pPr algn="ctr"/>
              <a:r>
                <a:rPr lang="pt-BR" sz="2200" b="1" i="1" dirty="0">
                  <a:solidFill>
                    <a:srgbClr val="C00000"/>
                  </a:solidFill>
                </a:rPr>
                <a:t>(Falecido)</a:t>
              </a:r>
              <a:endParaRPr lang="pt-BR" sz="2200" b="1" dirty="0"/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2200" b="1" dirty="0"/>
                <a:t>Comenta de forma detalhada as parábolas relatadas por Lucas.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6851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39ABDA7D-72C1-696F-A42F-0278ABB25E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97"/>
            <a:ext cx="12192000" cy="6858297"/>
          </a:xfrm>
          <a:prstGeom prst="rect">
            <a:avLst/>
          </a:prstGeom>
        </p:spPr>
      </p:pic>
      <p:grpSp>
        <p:nvGrpSpPr>
          <p:cNvPr id="17" name="Agrupar 16">
            <a:extLst>
              <a:ext uri="{FF2B5EF4-FFF2-40B4-BE49-F238E27FC236}">
                <a16:creationId xmlns:a16="http://schemas.microsoft.com/office/drawing/2014/main" id="{338508D2-4DB4-273B-5F52-5A656462DB2F}"/>
              </a:ext>
            </a:extLst>
          </p:cNvPr>
          <p:cNvGrpSpPr/>
          <p:nvPr/>
        </p:nvGrpSpPr>
        <p:grpSpPr>
          <a:xfrm>
            <a:off x="1336441" y="320218"/>
            <a:ext cx="3176792" cy="5975033"/>
            <a:chOff x="379828" y="263946"/>
            <a:chExt cx="3176792" cy="5975033"/>
          </a:xfrm>
        </p:grpSpPr>
        <p:pic>
          <p:nvPicPr>
            <p:cNvPr id="1029" name="Picture 5" descr="As Parábolas De Jesus Comentadas Por John Macarthur E-Book: original – TN  HarperCollins Brasil">
              <a:hlinkClick r:id="rId4"/>
              <a:extLst>
                <a:ext uri="{FF2B5EF4-FFF2-40B4-BE49-F238E27FC236}">
                  <a16:creationId xmlns:a16="http://schemas.microsoft.com/office/drawing/2014/main" id="{39563600-8F24-697D-1DBB-E304651E85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9828" y="263946"/>
              <a:ext cx="3176792" cy="45083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84EE0D31-7A7C-6D46-1A35-591B2E9858FE}"/>
                </a:ext>
              </a:extLst>
            </p:cNvPr>
            <p:cNvSpPr txBox="1"/>
            <p:nvPr/>
          </p:nvSpPr>
          <p:spPr>
            <a:xfrm>
              <a:off x="379828" y="4792429"/>
              <a:ext cx="3176792" cy="14465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J. </a:t>
              </a:r>
              <a:r>
                <a:rPr kumimoji="0" lang="pt-BR" sz="2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MacAhthur</a:t>
              </a:r>
              <a:r>
                <a:rPr kumimoji="0" lang="pt-BR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- EUA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Um dos mais influentes líderes cristão da atualidade.</a:t>
              </a:r>
            </a:p>
          </p:txBody>
        </p:sp>
      </p:grp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C105A93F-76A6-DFA5-482C-7B54ACE9E701}"/>
              </a:ext>
            </a:extLst>
          </p:cNvPr>
          <p:cNvGrpSpPr/>
          <p:nvPr/>
        </p:nvGrpSpPr>
        <p:grpSpPr>
          <a:xfrm>
            <a:off x="8646944" y="281356"/>
            <a:ext cx="3024554" cy="6031148"/>
            <a:chOff x="7996384" y="211016"/>
            <a:chExt cx="3176792" cy="6031148"/>
          </a:xfrm>
        </p:grpSpPr>
        <p:pic>
          <p:nvPicPr>
            <p:cNvPr id="1034" name="Picture 10" descr="Interpretando as Parábolas">
              <a:extLst>
                <a:ext uri="{FF2B5EF4-FFF2-40B4-BE49-F238E27FC236}">
                  <a16:creationId xmlns:a16="http://schemas.microsoft.com/office/drawing/2014/main" id="{D4ACC9D0-695B-1D4F-16E7-7F31C37663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30469" y="211016"/>
              <a:ext cx="3024554" cy="45612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CaixaDeTexto 13">
              <a:extLst>
                <a:ext uri="{FF2B5EF4-FFF2-40B4-BE49-F238E27FC236}">
                  <a16:creationId xmlns:a16="http://schemas.microsoft.com/office/drawing/2014/main" id="{5058A32D-75E7-B3FC-7218-827DCDC7B899}"/>
                </a:ext>
              </a:extLst>
            </p:cNvPr>
            <p:cNvSpPr txBox="1"/>
            <p:nvPr/>
          </p:nvSpPr>
          <p:spPr>
            <a:xfrm>
              <a:off x="7996384" y="4795614"/>
              <a:ext cx="3176792" cy="14465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Craig L. </a:t>
              </a:r>
              <a:r>
                <a:rPr kumimoji="0" lang="pt-BR" sz="2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Blomberg</a:t>
              </a:r>
              <a:r>
                <a:rPr kumimoji="0" lang="pt-BR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- EUA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Defende o método alegórico de interpretação.</a:t>
              </a:r>
            </a:p>
          </p:txBody>
        </p:sp>
      </p:grpSp>
      <p:sp>
        <p:nvSpPr>
          <p:cNvPr id="15" name="Rectangle 15">
            <a:extLst>
              <a:ext uri="{FF2B5EF4-FFF2-40B4-BE49-F238E27FC236}">
                <a16:creationId xmlns:a16="http://schemas.microsoft.com/office/drawing/2014/main" id="{AE840B9C-D16B-9847-6CA3-1A6D5861AFFB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-6871684" y="-861673"/>
            <a:ext cx="21735944" cy="51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53958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pt-BR" altLang="pt-BR" sz="900" b="0" i="0" u="none" strike="noStrike" kern="1200" cap="none" spc="0" normalizeH="0" baseline="0" noProof="0">
                <a:ln>
                  <a:noFill/>
                </a:ln>
                <a:solidFill>
                  <a:srgbClr val="5F6368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  <a:hlinkClick r:id="rId7" tooltip="Compreendendo Todas as Parábolas de Jesus - Klyne R. Snodrass - CPAD - CPAD"/>
              </a:rPr>
            </a:br>
            <a:endParaRPr kumimoji="0" lang="pt-BR" alt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18" name="Agrupar 17">
            <a:extLst>
              <a:ext uri="{FF2B5EF4-FFF2-40B4-BE49-F238E27FC236}">
                <a16:creationId xmlns:a16="http://schemas.microsoft.com/office/drawing/2014/main" id="{65FDF31A-E842-FAC5-6601-2B2FFB708BD7}"/>
              </a:ext>
            </a:extLst>
          </p:cNvPr>
          <p:cNvGrpSpPr/>
          <p:nvPr/>
        </p:nvGrpSpPr>
        <p:grpSpPr>
          <a:xfrm>
            <a:off x="5055998" y="306151"/>
            <a:ext cx="3176792" cy="6323143"/>
            <a:chOff x="4360985" y="263945"/>
            <a:chExt cx="3176792" cy="6323143"/>
          </a:xfrm>
        </p:grpSpPr>
        <p:pic>
          <p:nvPicPr>
            <p:cNvPr id="1041" name="Picture 17" descr="Imagem do produto As Parabolas do Reino / C. H. Dodd">
              <a:extLst>
                <a:ext uri="{FF2B5EF4-FFF2-40B4-BE49-F238E27FC236}">
                  <a16:creationId xmlns:a16="http://schemas.microsoft.com/office/drawing/2014/main" id="{A046B5DD-DC27-29B2-6FBE-AB4945A82A9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655" r="16257"/>
            <a:stretch/>
          </p:blipFill>
          <p:spPr bwMode="auto">
            <a:xfrm>
              <a:off x="4360985" y="263945"/>
              <a:ext cx="3024554" cy="45083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CaixaDeTexto 15">
              <a:extLst>
                <a:ext uri="{FF2B5EF4-FFF2-40B4-BE49-F238E27FC236}">
                  <a16:creationId xmlns:a16="http://schemas.microsoft.com/office/drawing/2014/main" id="{0076F3D3-048C-A584-8AF5-EA765598AF0B}"/>
                </a:ext>
              </a:extLst>
            </p:cNvPr>
            <p:cNvSpPr txBox="1"/>
            <p:nvPr/>
          </p:nvSpPr>
          <p:spPr>
            <a:xfrm>
              <a:off x="4360985" y="4801984"/>
              <a:ext cx="3176792" cy="17851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Charles H. Dodd</a:t>
              </a:r>
              <a:r>
                <a:rPr kumimoji="0" lang="pt-BR" sz="2200" b="1" i="1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– </a:t>
              </a:r>
              <a:r>
                <a:rPr kumimoji="0" lang="pt-BR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Britânico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pt-BR" sz="2200" b="1" i="1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(Falecido)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 Reino de Deus como um evento presente.</a:t>
              </a:r>
            </a:p>
          </p:txBody>
        </p:sp>
      </p:grp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3754E5D1-8E7D-8266-66B1-1DE3ACFB87A2}"/>
              </a:ext>
            </a:extLst>
          </p:cNvPr>
          <p:cNvSpPr txBox="1"/>
          <p:nvPr/>
        </p:nvSpPr>
        <p:spPr>
          <a:xfrm rot="16200000">
            <a:off x="-2451233" y="3245787"/>
            <a:ext cx="6312803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Aharoni" panose="02010803020104030203" pitchFamily="2" charset="-79"/>
                <a:ea typeface="ADLaM Display" panose="02010000000000000000" pitchFamily="2" charset="0"/>
                <a:cs typeface="Aharoni" panose="02010803020104030203" pitchFamily="2" charset="-79"/>
              </a:rPr>
              <a:t>LIVROS ADOTADOS</a:t>
            </a:r>
          </a:p>
        </p:txBody>
      </p:sp>
    </p:spTree>
    <p:extLst>
      <p:ext uri="{BB962C8B-B14F-4D97-AF65-F5344CB8AC3E}">
        <p14:creationId xmlns:p14="http://schemas.microsoft.com/office/powerpoint/2010/main" val="2015051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A4307478-85E3-D871-6723-02354D4F23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321153" cy="6857998"/>
          </a:xfrm>
          <a:prstGeom prst="rect">
            <a:avLst/>
          </a:prstGeom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6034B677-BE4F-E344-4A31-5D19A48228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843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53958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pt-BR" altLang="pt-BR" sz="900" b="0" i="0" u="none" strike="noStrike" kern="1200" cap="none" spc="0" normalizeH="0" baseline="0" noProof="0">
                <a:ln>
                  <a:noFill/>
                </a:ln>
                <a:solidFill>
                  <a:srgbClr val="5F6368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  <a:hlinkClick r:id="rId4" tooltip="Compreendendo Todas as Parábolas de Jesus - Klyne R. Snodrass - CPAD - CPAD"/>
              </a:rPr>
            </a:br>
            <a:endParaRPr kumimoji="0" lang="pt-BR" alt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846AD46-C6F3-D800-DB6F-2F77D06CA9B7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-4841372" y="-235216"/>
            <a:ext cx="17033372" cy="51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53958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pt-BR" altLang="pt-BR" sz="900" b="0" i="0" u="none" strike="noStrike" kern="1200" cap="none" spc="0" normalizeH="0" baseline="0" noProof="0">
                <a:ln>
                  <a:noFill/>
                </a:ln>
                <a:solidFill>
                  <a:srgbClr val="5F6368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  <a:hlinkClick r:id="rId4" tooltip="Compreendendo Todas as Parábolas de Jesus - Klyne R. Snodrass - CPAD - CPAD"/>
              </a:rPr>
            </a:br>
            <a:endParaRPr kumimoji="0" lang="pt-BR" alt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067C98B-943F-AF4D-D364-8974F0EFB4B2}"/>
              </a:ext>
            </a:extLst>
          </p:cNvPr>
          <p:cNvSpPr txBox="1"/>
          <p:nvPr/>
        </p:nvSpPr>
        <p:spPr>
          <a:xfrm rot="16200000">
            <a:off x="-2211747" y="3245788"/>
            <a:ext cx="6312803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Aharoni" panose="02010803020104030203" pitchFamily="2" charset="-79"/>
                <a:ea typeface="ADLaM Display" panose="02010000000000000000" pitchFamily="2" charset="0"/>
                <a:cs typeface="Aharoni" panose="02010803020104030203" pitchFamily="2" charset="-79"/>
              </a:rPr>
              <a:t>LIVROS ADOTADOS</a:t>
            </a:r>
          </a:p>
        </p:txBody>
      </p:sp>
      <p:grpSp>
        <p:nvGrpSpPr>
          <p:cNvPr id="14" name="Agrupar 13">
            <a:extLst>
              <a:ext uri="{FF2B5EF4-FFF2-40B4-BE49-F238E27FC236}">
                <a16:creationId xmlns:a16="http://schemas.microsoft.com/office/drawing/2014/main" id="{C2BD1B6A-300D-4C91-C058-E49E44BBBE7B}"/>
              </a:ext>
            </a:extLst>
          </p:cNvPr>
          <p:cNvGrpSpPr/>
          <p:nvPr/>
        </p:nvGrpSpPr>
        <p:grpSpPr>
          <a:xfrm>
            <a:off x="1850572" y="298441"/>
            <a:ext cx="3830632" cy="6036558"/>
            <a:chOff x="1850572" y="516151"/>
            <a:chExt cx="3830632" cy="6036558"/>
          </a:xfrm>
        </p:grpSpPr>
        <p:pic>
          <p:nvPicPr>
            <p:cNvPr id="2056" name="Picture 8" descr="Compreendendo Todas As Parábolas De Jesus - Guia Completo">
              <a:extLst>
                <a:ext uri="{FF2B5EF4-FFF2-40B4-BE49-F238E27FC236}">
                  <a16:creationId xmlns:a16="http://schemas.microsoft.com/office/drawing/2014/main" id="{B9112BF3-B4B0-1E79-0298-E40EFF22436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97" r="8804"/>
            <a:stretch/>
          </p:blipFill>
          <p:spPr bwMode="auto">
            <a:xfrm>
              <a:off x="2133600" y="516151"/>
              <a:ext cx="3331029" cy="41429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42E1854F-B830-24D9-00AF-15406C04BA7E}"/>
                </a:ext>
              </a:extLst>
            </p:cNvPr>
            <p:cNvSpPr txBox="1"/>
            <p:nvPr/>
          </p:nvSpPr>
          <p:spPr>
            <a:xfrm>
              <a:off x="1850572" y="4767605"/>
              <a:ext cx="3830632" cy="17851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Klyne</a:t>
              </a:r>
              <a:r>
                <a:rPr kumimoji="0" lang="pt-BR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pt-BR" sz="2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Snodgrass</a:t>
              </a:r>
              <a:r>
                <a:rPr kumimoji="0" lang="pt-BR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- EUA</a:t>
              </a:r>
              <a:endParaRPr kumimoji="0" lang="pt-B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Apresenta a abordagem de diversos teólogos renomados de épocas diferentes.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(1.483 páginas</a:t>
              </a:r>
              <a:r>
                <a:rPr kumimoji="0" lang="pt-BR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4D515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)</a:t>
              </a:r>
            </a:p>
          </p:txBody>
        </p:sp>
      </p:grp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C9D71D73-B40F-6C1C-F850-8AE2ABE973E8}"/>
              </a:ext>
            </a:extLst>
          </p:cNvPr>
          <p:cNvGrpSpPr/>
          <p:nvPr/>
        </p:nvGrpSpPr>
        <p:grpSpPr>
          <a:xfrm>
            <a:off x="7415214" y="399931"/>
            <a:ext cx="3830632" cy="5880698"/>
            <a:chOff x="7415214" y="661183"/>
            <a:chExt cx="3830632" cy="5880698"/>
          </a:xfrm>
        </p:grpSpPr>
        <p:pic>
          <p:nvPicPr>
            <p:cNvPr id="4" name="Picture 12" descr="As parábolas de Lucas - 4ª Ed. revisada">
              <a:hlinkClick r:id="rId6"/>
              <a:extLst>
                <a:ext uri="{FF2B5EF4-FFF2-40B4-BE49-F238E27FC236}">
                  <a16:creationId xmlns:a16="http://schemas.microsoft.com/office/drawing/2014/main" id="{F9ACA486-A98F-FC91-6086-DA5AB31517B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63544" y="661183"/>
              <a:ext cx="3156856" cy="41111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CaixaDeTexto 15">
              <a:extLst>
                <a:ext uri="{FF2B5EF4-FFF2-40B4-BE49-F238E27FC236}">
                  <a16:creationId xmlns:a16="http://schemas.microsoft.com/office/drawing/2014/main" id="{342D3A02-EF7C-633A-6B49-831E78A35C98}"/>
                </a:ext>
              </a:extLst>
            </p:cNvPr>
            <p:cNvSpPr txBox="1"/>
            <p:nvPr/>
          </p:nvSpPr>
          <p:spPr>
            <a:xfrm>
              <a:off x="7415214" y="4756777"/>
              <a:ext cx="3830632" cy="17851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Kenneth E. </a:t>
              </a:r>
              <a:r>
                <a:rPr kumimoji="0" lang="pt-BR" sz="2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Bailey</a:t>
              </a:r>
              <a:r>
                <a:rPr kumimoji="0" lang="pt-BR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- EUA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200" b="1" i="1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(Falecido)</a:t>
              </a:r>
              <a:endParaRPr kumimoji="0" lang="pt-B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Comenta de forma detalhada as parábolas relatadas por Lucas.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94589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6A88DC71-A43F-9BDE-EFD5-7A744ED120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7296"/>
            <a:ext cx="12192000" cy="6858000"/>
          </a:xfrm>
          <a:prstGeom prst="rect">
            <a:avLst/>
          </a:prstGeom>
        </p:spPr>
      </p:pic>
      <p:grpSp>
        <p:nvGrpSpPr>
          <p:cNvPr id="4" name="Agrupar 3">
            <a:extLst>
              <a:ext uri="{FF2B5EF4-FFF2-40B4-BE49-F238E27FC236}">
                <a16:creationId xmlns:a16="http://schemas.microsoft.com/office/drawing/2014/main" id="{FA4FBDD8-1367-0E2A-4238-47F7A8AD40A1}"/>
              </a:ext>
            </a:extLst>
          </p:cNvPr>
          <p:cNvGrpSpPr/>
          <p:nvPr/>
        </p:nvGrpSpPr>
        <p:grpSpPr>
          <a:xfrm>
            <a:off x="754032" y="1339396"/>
            <a:ext cx="2963139" cy="4463851"/>
            <a:chOff x="627951" y="473810"/>
            <a:chExt cx="2963139" cy="4463851"/>
          </a:xfrm>
        </p:grpSpPr>
        <p:pic>
          <p:nvPicPr>
            <p:cNvPr id="1026" name="Picture 2" descr="Mar da Galileia">
              <a:extLst>
                <a:ext uri="{FF2B5EF4-FFF2-40B4-BE49-F238E27FC236}">
                  <a16:creationId xmlns:a16="http://schemas.microsoft.com/office/drawing/2014/main" id="{BB48EFC2-5640-9C94-6EFC-3E233F2AAC0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0730" b="20077"/>
            <a:stretch/>
          </p:blipFill>
          <p:spPr bwMode="auto">
            <a:xfrm>
              <a:off x="627951" y="1512909"/>
              <a:ext cx="2946519" cy="22736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tângulo: Cantos Arredondados 8">
              <a:extLst>
                <a:ext uri="{FF2B5EF4-FFF2-40B4-BE49-F238E27FC236}">
                  <a16:creationId xmlns:a16="http://schemas.microsoft.com/office/drawing/2014/main" id="{B4FA0B5F-F169-2590-0C6D-43BB898FB896}"/>
                </a:ext>
              </a:extLst>
            </p:cNvPr>
            <p:cNvSpPr/>
            <p:nvPr/>
          </p:nvSpPr>
          <p:spPr>
            <a:xfrm>
              <a:off x="644571" y="473810"/>
              <a:ext cx="2946519" cy="897774"/>
            </a:xfrm>
            <a:prstGeom prst="round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Mar da Galileia</a:t>
              </a:r>
            </a:p>
          </p:txBody>
        </p:sp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7321AF94-AFF1-8062-6855-E3A38C6C58F9}"/>
                </a:ext>
              </a:extLst>
            </p:cNvPr>
            <p:cNvSpPr txBox="1"/>
            <p:nvPr/>
          </p:nvSpPr>
          <p:spPr>
            <a:xfrm rot="10800000" flipH="1" flipV="1">
              <a:off x="644571" y="3829665"/>
              <a:ext cx="2946519" cy="1107996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Local onde Jesus exerceu a maior parte do seu ministério.</a:t>
              </a:r>
            </a:p>
          </p:txBody>
        </p:sp>
      </p:grpSp>
      <p:grpSp>
        <p:nvGrpSpPr>
          <p:cNvPr id="6" name="Agrupar 5">
            <a:extLst>
              <a:ext uri="{FF2B5EF4-FFF2-40B4-BE49-F238E27FC236}">
                <a16:creationId xmlns:a16="http://schemas.microsoft.com/office/drawing/2014/main" id="{D9BC2020-7711-AE22-F441-8E38204F07F5}"/>
              </a:ext>
            </a:extLst>
          </p:cNvPr>
          <p:cNvGrpSpPr/>
          <p:nvPr/>
        </p:nvGrpSpPr>
        <p:grpSpPr>
          <a:xfrm>
            <a:off x="4487822" y="1339396"/>
            <a:ext cx="2963138" cy="4848942"/>
            <a:chOff x="4487822" y="1588770"/>
            <a:chExt cx="2963138" cy="4848942"/>
          </a:xfrm>
        </p:grpSpPr>
        <p:pic>
          <p:nvPicPr>
            <p:cNvPr id="1029" name="Picture 5" descr="Roupas nos tempos de Jesus: o que as pessoas vestiam?">
              <a:hlinkClick r:id="rId5"/>
              <a:extLst>
                <a:ext uri="{FF2B5EF4-FFF2-40B4-BE49-F238E27FC236}">
                  <a16:creationId xmlns:a16="http://schemas.microsoft.com/office/drawing/2014/main" id="{0DAFAD93-A236-2C86-71B1-82E4A113B04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4107"/>
            <a:stretch/>
          </p:blipFill>
          <p:spPr bwMode="auto">
            <a:xfrm>
              <a:off x="4504441" y="2679539"/>
              <a:ext cx="2946519" cy="22621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Retângulo: Cantos Arredondados 9">
              <a:extLst>
                <a:ext uri="{FF2B5EF4-FFF2-40B4-BE49-F238E27FC236}">
                  <a16:creationId xmlns:a16="http://schemas.microsoft.com/office/drawing/2014/main" id="{8B3E3283-1F94-8B03-2654-8AADD43AE487}"/>
                </a:ext>
              </a:extLst>
            </p:cNvPr>
            <p:cNvSpPr/>
            <p:nvPr/>
          </p:nvSpPr>
          <p:spPr>
            <a:xfrm>
              <a:off x="4487822" y="1588770"/>
              <a:ext cx="2946519" cy="897774"/>
            </a:xfrm>
            <a:prstGeom prst="round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Grupos da época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de Jesus</a:t>
              </a:r>
            </a:p>
          </p:txBody>
        </p:sp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3C28307A-EC68-AEE5-2878-C860E5296939}"/>
                </a:ext>
              </a:extLst>
            </p:cNvPr>
            <p:cNvSpPr txBox="1"/>
            <p:nvPr/>
          </p:nvSpPr>
          <p:spPr>
            <a:xfrm rot="10800000" flipH="1" flipV="1">
              <a:off x="4504441" y="4991162"/>
              <a:ext cx="2946519" cy="144655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Grupos que perseguiram Jesus e grupos com os quais Jesus andou. </a:t>
              </a:r>
            </a:p>
          </p:txBody>
        </p:sp>
      </p:grpSp>
      <p:grpSp>
        <p:nvGrpSpPr>
          <p:cNvPr id="8" name="Agrupar 7">
            <a:extLst>
              <a:ext uri="{FF2B5EF4-FFF2-40B4-BE49-F238E27FC236}">
                <a16:creationId xmlns:a16="http://schemas.microsoft.com/office/drawing/2014/main" id="{C9971897-BCBB-CBA3-DCBF-B3C7C74FA2BC}"/>
              </a:ext>
            </a:extLst>
          </p:cNvPr>
          <p:cNvGrpSpPr/>
          <p:nvPr/>
        </p:nvGrpSpPr>
        <p:grpSpPr>
          <a:xfrm>
            <a:off x="8217466" y="1339396"/>
            <a:ext cx="2946521" cy="4531485"/>
            <a:chOff x="8364311" y="1802577"/>
            <a:chExt cx="2946521" cy="4531485"/>
          </a:xfrm>
        </p:grpSpPr>
        <p:pic>
          <p:nvPicPr>
            <p:cNvPr id="1032" name="Picture 8" descr="O que é a expressão Reinos dos Céus?">
              <a:hlinkClick r:id="rId7"/>
              <a:extLst>
                <a:ext uri="{FF2B5EF4-FFF2-40B4-BE49-F238E27FC236}">
                  <a16:creationId xmlns:a16="http://schemas.microsoft.com/office/drawing/2014/main" id="{AD51E63B-5861-AEDB-E226-704F2CA912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64313" y="2871496"/>
              <a:ext cx="2946519" cy="22621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Retângulo: Cantos Arredondados 10">
              <a:extLst>
                <a:ext uri="{FF2B5EF4-FFF2-40B4-BE49-F238E27FC236}">
                  <a16:creationId xmlns:a16="http://schemas.microsoft.com/office/drawing/2014/main" id="{82018004-C6F6-2402-BE5A-DC068446C6ED}"/>
                </a:ext>
              </a:extLst>
            </p:cNvPr>
            <p:cNvSpPr/>
            <p:nvPr/>
          </p:nvSpPr>
          <p:spPr>
            <a:xfrm>
              <a:off x="8364312" y="1802577"/>
              <a:ext cx="2946519" cy="897774"/>
            </a:xfrm>
            <a:prstGeom prst="round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Reino dos céus</a:t>
              </a:r>
            </a:p>
          </p:txBody>
        </p:sp>
        <p:sp>
          <p:nvSpPr>
            <p:cNvPr id="14" name="CaixaDeTexto 13">
              <a:extLst>
                <a:ext uri="{FF2B5EF4-FFF2-40B4-BE49-F238E27FC236}">
                  <a16:creationId xmlns:a16="http://schemas.microsoft.com/office/drawing/2014/main" id="{4A938A6E-0946-165E-F26A-24D2602691D9}"/>
                </a:ext>
              </a:extLst>
            </p:cNvPr>
            <p:cNvSpPr txBox="1"/>
            <p:nvPr/>
          </p:nvSpPr>
          <p:spPr>
            <a:xfrm rot="10800000" flipH="1" flipV="1">
              <a:off x="8364311" y="5226066"/>
              <a:ext cx="2946519" cy="1107996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Presente ou futuro?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 reino de Deus está entre nós?</a:t>
              </a:r>
            </a:p>
          </p:txBody>
        </p:sp>
      </p:grpSp>
      <p:sp>
        <p:nvSpPr>
          <p:cNvPr id="3" name="CaixaDeTexto 2">
            <a:extLst>
              <a:ext uri="{FF2B5EF4-FFF2-40B4-BE49-F238E27FC236}">
                <a16:creationId xmlns:a16="http://schemas.microsoft.com/office/drawing/2014/main" id="{1F49F2C3-531D-5385-5FF3-846F833358FF}"/>
              </a:ext>
            </a:extLst>
          </p:cNvPr>
          <p:cNvSpPr txBox="1"/>
          <p:nvPr/>
        </p:nvSpPr>
        <p:spPr>
          <a:xfrm>
            <a:off x="627951" y="375149"/>
            <a:ext cx="10682879" cy="584775"/>
          </a:xfrm>
          <a:prstGeom prst="rect">
            <a:avLst/>
          </a:prstGeom>
          <a:solidFill>
            <a:srgbClr val="00206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Tópicos a serem destacados</a:t>
            </a:r>
          </a:p>
        </p:txBody>
      </p:sp>
    </p:spTree>
    <p:extLst>
      <p:ext uri="{BB962C8B-B14F-4D97-AF65-F5344CB8AC3E}">
        <p14:creationId xmlns:p14="http://schemas.microsoft.com/office/powerpoint/2010/main" val="2383550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3DCCE118-D28A-35FC-A622-34DAC707A7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5225101" cy="6871120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EA38005E-4668-0EF5-9E02-1E524AD076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9922" y="-26980"/>
            <a:ext cx="7993454" cy="6858000"/>
          </a:xfrm>
          <a:prstGeom prst="rect">
            <a:avLst/>
          </a:prstGeom>
        </p:spPr>
      </p:pic>
      <p:grpSp>
        <p:nvGrpSpPr>
          <p:cNvPr id="27" name="Agrupar 26">
            <a:extLst>
              <a:ext uri="{FF2B5EF4-FFF2-40B4-BE49-F238E27FC236}">
                <a16:creationId xmlns:a16="http://schemas.microsoft.com/office/drawing/2014/main" id="{7911270A-40A4-D3B3-C705-893AFA690624}"/>
              </a:ext>
            </a:extLst>
          </p:cNvPr>
          <p:cNvGrpSpPr/>
          <p:nvPr/>
        </p:nvGrpSpPr>
        <p:grpSpPr>
          <a:xfrm>
            <a:off x="3180003" y="2031782"/>
            <a:ext cx="2085564" cy="3006904"/>
            <a:chOff x="4937759" y="1895302"/>
            <a:chExt cx="1688860" cy="3006904"/>
          </a:xfrm>
        </p:grpSpPr>
        <p:sp>
          <p:nvSpPr>
            <p:cNvPr id="14" name="Retângulo: Cantos Arredondados 13">
              <a:extLst>
                <a:ext uri="{FF2B5EF4-FFF2-40B4-BE49-F238E27FC236}">
                  <a16:creationId xmlns:a16="http://schemas.microsoft.com/office/drawing/2014/main" id="{2A8CB88A-67EC-D9C4-5084-398DAF41BF6B}"/>
                </a:ext>
              </a:extLst>
            </p:cNvPr>
            <p:cNvSpPr/>
            <p:nvPr/>
          </p:nvSpPr>
          <p:spPr>
            <a:xfrm>
              <a:off x="4937760" y="4596940"/>
              <a:ext cx="1688858" cy="305266"/>
            </a:xfrm>
            <a:prstGeom prst="round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Mar Morto</a:t>
              </a:r>
            </a:p>
          </p:txBody>
        </p:sp>
        <p:grpSp>
          <p:nvGrpSpPr>
            <p:cNvPr id="26" name="Agrupar 25">
              <a:extLst>
                <a:ext uri="{FF2B5EF4-FFF2-40B4-BE49-F238E27FC236}">
                  <a16:creationId xmlns:a16="http://schemas.microsoft.com/office/drawing/2014/main" id="{AC24A928-BE61-DB13-4DC0-F07334229A39}"/>
                </a:ext>
              </a:extLst>
            </p:cNvPr>
            <p:cNvGrpSpPr/>
            <p:nvPr/>
          </p:nvGrpSpPr>
          <p:grpSpPr>
            <a:xfrm>
              <a:off x="4937759" y="1895302"/>
              <a:ext cx="1688860" cy="1361788"/>
              <a:chOff x="4937759" y="1895302"/>
              <a:chExt cx="1688860" cy="1361788"/>
            </a:xfrm>
          </p:grpSpPr>
          <p:sp>
            <p:nvSpPr>
              <p:cNvPr id="12" name="Retângulo: Cantos Arredondados 11">
                <a:extLst>
                  <a:ext uri="{FF2B5EF4-FFF2-40B4-BE49-F238E27FC236}">
                    <a16:creationId xmlns:a16="http://schemas.microsoft.com/office/drawing/2014/main" id="{69EF9E0D-6492-6489-CFD8-A1F664AB07D3}"/>
                  </a:ext>
                </a:extLst>
              </p:cNvPr>
              <p:cNvSpPr/>
              <p:nvPr/>
            </p:nvSpPr>
            <p:spPr>
              <a:xfrm>
                <a:off x="4937761" y="1895302"/>
                <a:ext cx="1688858" cy="305266"/>
              </a:xfrm>
              <a:prstGeom prst="roundRect">
                <a:avLst/>
              </a:prstGeom>
              <a:solidFill>
                <a:srgbClr val="00206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Mar da Galileia</a:t>
                </a:r>
              </a:p>
            </p:txBody>
          </p:sp>
          <p:sp>
            <p:nvSpPr>
              <p:cNvPr id="16" name="Retângulo: Cantos Arredondados 15">
                <a:extLst>
                  <a:ext uri="{FF2B5EF4-FFF2-40B4-BE49-F238E27FC236}">
                    <a16:creationId xmlns:a16="http://schemas.microsoft.com/office/drawing/2014/main" id="{D5246C07-68E9-77AF-91E3-C8FFF1359D91}"/>
                  </a:ext>
                </a:extLst>
              </p:cNvPr>
              <p:cNvSpPr/>
              <p:nvPr/>
            </p:nvSpPr>
            <p:spPr>
              <a:xfrm>
                <a:off x="4937759" y="2964954"/>
                <a:ext cx="1688858" cy="292136"/>
              </a:xfrm>
              <a:prstGeom prst="roundRect">
                <a:avLst/>
              </a:prstGeom>
              <a:solidFill>
                <a:srgbClr val="00206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Rio Jordão</a:t>
                </a:r>
              </a:p>
            </p:txBody>
          </p:sp>
        </p:grpSp>
      </p:grpSp>
      <p:grpSp>
        <p:nvGrpSpPr>
          <p:cNvPr id="5" name="Agrupar 4">
            <a:extLst>
              <a:ext uri="{FF2B5EF4-FFF2-40B4-BE49-F238E27FC236}">
                <a16:creationId xmlns:a16="http://schemas.microsoft.com/office/drawing/2014/main" id="{618EE1EA-3D8D-8C40-B235-663B22DF9166}"/>
              </a:ext>
            </a:extLst>
          </p:cNvPr>
          <p:cNvGrpSpPr/>
          <p:nvPr/>
        </p:nvGrpSpPr>
        <p:grpSpPr>
          <a:xfrm>
            <a:off x="432262" y="1463040"/>
            <a:ext cx="2360814" cy="4189615"/>
            <a:chOff x="432262" y="1463040"/>
            <a:chExt cx="2360814" cy="4189615"/>
          </a:xfrm>
        </p:grpSpPr>
        <p:sp>
          <p:nvSpPr>
            <p:cNvPr id="3" name="Forma Livre: Forma 2">
              <a:extLst>
                <a:ext uri="{FF2B5EF4-FFF2-40B4-BE49-F238E27FC236}">
                  <a16:creationId xmlns:a16="http://schemas.microsoft.com/office/drawing/2014/main" id="{ADE5BDFE-9CFC-DE46-F760-0ED29EB78657}"/>
                </a:ext>
              </a:extLst>
            </p:cNvPr>
            <p:cNvSpPr/>
            <p:nvPr/>
          </p:nvSpPr>
          <p:spPr>
            <a:xfrm>
              <a:off x="1303326" y="2409863"/>
              <a:ext cx="1425013" cy="1442609"/>
            </a:xfrm>
            <a:custGeom>
              <a:avLst/>
              <a:gdLst>
                <a:gd name="connsiteX0" fmla="*/ 195690 w 1425013"/>
                <a:gd name="connsiteY0" fmla="*/ 108485 h 1442609"/>
                <a:gd name="connsiteX1" fmla="*/ 240661 w 1425013"/>
                <a:gd name="connsiteY1" fmla="*/ 18544 h 1442609"/>
                <a:gd name="connsiteX2" fmla="*/ 285631 w 1425013"/>
                <a:gd name="connsiteY2" fmla="*/ 3553 h 1442609"/>
                <a:gd name="connsiteX3" fmla="*/ 480504 w 1425013"/>
                <a:gd name="connsiteY3" fmla="*/ 18544 h 1442609"/>
                <a:gd name="connsiteX4" fmla="*/ 525474 w 1425013"/>
                <a:gd name="connsiteY4" fmla="*/ 33534 h 1442609"/>
                <a:gd name="connsiteX5" fmla="*/ 600425 w 1425013"/>
                <a:gd name="connsiteY5" fmla="*/ 48524 h 1442609"/>
                <a:gd name="connsiteX6" fmla="*/ 690366 w 1425013"/>
                <a:gd name="connsiteY6" fmla="*/ 138465 h 1442609"/>
                <a:gd name="connsiteX7" fmla="*/ 885238 w 1425013"/>
                <a:gd name="connsiteY7" fmla="*/ 183435 h 1442609"/>
                <a:gd name="connsiteX8" fmla="*/ 945199 w 1425013"/>
                <a:gd name="connsiteY8" fmla="*/ 213416 h 1442609"/>
                <a:gd name="connsiteX9" fmla="*/ 1155061 w 1425013"/>
                <a:gd name="connsiteY9" fmla="*/ 243396 h 1442609"/>
                <a:gd name="connsiteX10" fmla="*/ 1394904 w 1425013"/>
                <a:gd name="connsiteY10" fmla="*/ 333337 h 1442609"/>
                <a:gd name="connsiteX11" fmla="*/ 1409894 w 1425013"/>
                <a:gd name="connsiteY11" fmla="*/ 633140 h 1442609"/>
                <a:gd name="connsiteX12" fmla="*/ 1424884 w 1425013"/>
                <a:gd name="connsiteY12" fmla="*/ 738071 h 1442609"/>
                <a:gd name="connsiteX13" fmla="*/ 1409894 w 1425013"/>
                <a:gd name="connsiteY13" fmla="*/ 1307698 h 1442609"/>
                <a:gd name="connsiteX14" fmla="*/ 1394904 w 1425013"/>
                <a:gd name="connsiteY14" fmla="*/ 1442609 h 1442609"/>
                <a:gd name="connsiteX15" fmla="*/ 990169 w 1425013"/>
                <a:gd name="connsiteY15" fmla="*/ 1427619 h 1442609"/>
                <a:gd name="connsiteX16" fmla="*/ 945199 w 1425013"/>
                <a:gd name="connsiteY16" fmla="*/ 1397639 h 1442609"/>
                <a:gd name="connsiteX17" fmla="*/ 885238 w 1425013"/>
                <a:gd name="connsiteY17" fmla="*/ 1382648 h 1442609"/>
                <a:gd name="connsiteX18" fmla="*/ 615415 w 1425013"/>
                <a:gd name="connsiteY18" fmla="*/ 1367658 h 1442609"/>
                <a:gd name="connsiteX19" fmla="*/ 510484 w 1425013"/>
                <a:gd name="connsiteY19" fmla="*/ 1307698 h 1442609"/>
                <a:gd name="connsiteX20" fmla="*/ 465513 w 1425013"/>
                <a:gd name="connsiteY20" fmla="*/ 1292707 h 1442609"/>
                <a:gd name="connsiteX21" fmla="*/ 405553 w 1425013"/>
                <a:gd name="connsiteY21" fmla="*/ 1262727 h 1442609"/>
                <a:gd name="connsiteX22" fmla="*/ 225671 w 1425013"/>
                <a:gd name="connsiteY22" fmla="*/ 1232747 h 1442609"/>
                <a:gd name="connsiteX23" fmla="*/ 165710 w 1425013"/>
                <a:gd name="connsiteY23" fmla="*/ 1217757 h 1442609"/>
                <a:gd name="connsiteX24" fmla="*/ 105749 w 1425013"/>
                <a:gd name="connsiteY24" fmla="*/ 1187776 h 1442609"/>
                <a:gd name="connsiteX25" fmla="*/ 90759 w 1425013"/>
                <a:gd name="connsiteY25" fmla="*/ 1142806 h 1442609"/>
                <a:gd name="connsiteX26" fmla="*/ 30799 w 1425013"/>
                <a:gd name="connsiteY26" fmla="*/ 1112826 h 1442609"/>
                <a:gd name="connsiteX27" fmla="*/ 818 w 1425013"/>
                <a:gd name="connsiteY27" fmla="*/ 1067855 h 1442609"/>
                <a:gd name="connsiteX28" fmla="*/ 30799 w 1425013"/>
                <a:gd name="connsiteY28" fmla="*/ 798032 h 1442609"/>
                <a:gd name="connsiteX29" fmla="*/ 90759 w 1425013"/>
                <a:gd name="connsiteY29" fmla="*/ 558189 h 1442609"/>
                <a:gd name="connsiteX30" fmla="*/ 120740 w 1425013"/>
                <a:gd name="connsiteY30" fmla="*/ 198426 h 1442609"/>
                <a:gd name="connsiteX31" fmla="*/ 150720 w 1425013"/>
                <a:gd name="connsiteY31" fmla="*/ 138465 h 1442609"/>
                <a:gd name="connsiteX32" fmla="*/ 195690 w 1425013"/>
                <a:gd name="connsiteY32" fmla="*/ 33534 h 1442609"/>
                <a:gd name="connsiteX33" fmla="*/ 225671 w 1425013"/>
                <a:gd name="connsiteY33" fmla="*/ 3553 h 1442609"/>
                <a:gd name="connsiteX34" fmla="*/ 195690 w 1425013"/>
                <a:gd name="connsiteY34" fmla="*/ 48524 h 1442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425013" h="1442609">
                  <a:moveTo>
                    <a:pt x="195690" y="108485"/>
                  </a:moveTo>
                  <a:cubicBezTo>
                    <a:pt x="210680" y="78505"/>
                    <a:pt x="218847" y="43994"/>
                    <a:pt x="240661" y="18544"/>
                  </a:cubicBezTo>
                  <a:cubicBezTo>
                    <a:pt x="250944" y="6547"/>
                    <a:pt x="269830" y="3553"/>
                    <a:pt x="285631" y="3553"/>
                  </a:cubicBezTo>
                  <a:cubicBezTo>
                    <a:pt x="350781" y="3553"/>
                    <a:pt x="415546" y="13547"/>
                    <a:pt x="480504" y="18544"/>
                  </a:cubicBezTo>
                  <a:cubicBezTo>
                    <a:pt x="495494" y="23541"/>
                    <a:pt x="510145" y="29702"/>
                    <a:pt x="525474" y="33534"/>
                  </a:cubicBezTo>
                  <a:cubicBezTo>
                    <a:pt x="550192" y="39713"/>
                    <a:pt x="578930" y="34845"/>
                    <a:pt x="600425" y="48524"/>
                  </a:cubicBezTo>
                  <a:cubicBezTo>
                    <a:pt x="636195" y="71287"/>
                    <a:pt x="655088" y="114947"/>
                    <a:pt x="690366" y="138465"/>
                  </a:cubicBezTo>
                  <a:cubicBezTo>
                    <a:pt x="735260" y="168394"/>
                    <a:pt x="836862" y="176524"/>
                    <a:pt x="885238" y="183435"/>
                  </a:cubicBezTo>
                  <a:cubicBezTo>
                    <a:pt x="905225" y="193429"/>
                    <a:pt x="924660" y="204613"/>
                    <a:pt x="945199" y="213416"/>
                  </a:cubicBezTo>
                  <a:cubicBezTo>
                    <a:pt x="1015075" y="243363"/>
                    <a:pt x="1070322" y="235693"/>
                    <a:pt x="1155061" y="243396"/>
                  </a:cubicBezTo>
                  <a:cubicBezTo>
                    <a:pt x="1180191" y="248422"/>
                    <a:pt x="1375775" y="267752"/>
                    <a:pt x="1394904" y="333337"/>
                  </a:cubicBezTo>
                  <a:cubicBezTo>
                    <a:pt x="1422921" y="429394"/>
                    <a:pt x="1402503" y="533354"/>
                    <a:pt x="1409894" y="633140"/>
                  </a:cubicBezTo>
                  <a:cubicBezTo>
                    <a:pt x="1412504" y="668376"/>
                    <a:pt x="1419887" y="703094"/>
                    <a:pt x="1424884" y="738071"/>
                  </a:cubicBezTo>
                  <a:cubicBezTo>
                    <a:pt x="1419887" y="927947"/>
                    <a:pt x="1409894" y="1117757"/>
                    <a:pt x="1409894" y="1307698"/>
                  </a:cubicBezTo>
                  <a:cubicBezTo>
                    <a:pt x="1409894" y="1442337"/>
                    <a:pt x="1452384" y="1356389"/>
                    <a:pt x="1394904" y="1442609"/>
                  </a:cubicBezTo>
                  <a:cubicBezTo>
                    <a:pt x="1259992" y="1437612"/>
                    <a:pt x="1124503" y="1441052"/>
                    <a:pt x="990169" y="1427619"/>
                  </a:cubicBezTo>
                  <a:cubicBezTo>
                    <a:pt x="972243" y="1425826"/>
                    <a:pt x="961758" y="1404736"/>
                    <a:pt x="945199" y="1397639"/>
                  </a:cubicBezTo>
                  <a:cubicBezTo>
                    <a:pt x="926263" y="1389523"/>
                    <a:pt x="905756" y="1384513"/>
                    <a:pt x="885238" y="1382648"/>
                  </a:cubicBezTo>
                  <a:cubicBezTo>
                    <a:pt x="795528" y="1374492"/>
                    <a:pt x="705356" y="1372655"/>
                    <a:pt x="615415" y="1367658"/>
                  </a:cubicBezTo>
                  <a:cubicBezTo>
                    <a:pt x="570251" y="1337550"/>
                    <a:pt x="563736" y="1330520"/>
                    <a:pt x="510484" y="1307698"/>
                  </a:cubicBezTo>
                  <a:cubicBezTo>
                    <a:pt x="495960" y="1301474"/>
                    <a:pt x="480037" y="1298931"/>
                    <a:pt x="465513" y="1292707"/>
                  </a:cubicBezTo>
                  <a:cubicBezTo>
                    <a:pt x="444974" y="1283904"/>
                    <a:pt x="426752" y="1269793"/>
                    <a:pt x="405553" y="1262727"/>
                  </a:cubicBezTo>
                  <a:cubicBezTo>
                    <a:pt x="368268" y="1250299"/>
                    <a:pt x="255546" y="1238179"/>
                    <a:pt x="225671" y="1232747"/>
                  </a:cubicBezTo>
                  <a:cubicBezTo>
                    <a:pt x="205401" y="1229062"/>
                    <a:pt x="185697" y="1222754"/>
                    <a:pt x="165710" y="1217757"/>
                  </a:cubicBezTo>
                  <a:cubicBezTo>
                    <a:pt x="145723" y="1207763"/>
                    <a:pt x="121550" y="1203577"/>
                    <a:pt x="105749" y="1187776"/>
                  </a:cubicBezTo>
                  <a:cubicBezTo>
                    <a:pt x="94576" y="1176603"/>
                    <a:pt x="101932" y="1153979"/>
                    <a:pt x="90759" y="1142806"/>
                  </a:cubicBezTo>
                  <a:cubicBezTo>
                    <a:pt x="74958" y="1127005"/>
                    <a:pt x="50786" y="1122819"/>
                    <a:pt x="30799" y="1112826"/>
                  </a:cubicBezTo>
                  <a:cubicBezTo>
                    <a:pt x="20805" y="1097836"/>
                    <a:pt x="1942" y="1085836"/>
                    <a:pt x="818" y="1067855"/>
                  </a:cubicBezTo>
                  <a:cubicBezTo>
                    <a:pt x="-3753" y="994727"/>
                    <a:pt x="11445" y="879321"/>
                    <a:pt x="30799" y="798032"/>
                  </a:cubicBezTo>
                  <a:cubicBezTo>
                    <a:pt x="49886" y="717865"/>
                    <a:pt x="90759" y="558189"/>
                    <a:pt x="90759" y="558189"/>
                  </a:cubicBezTo>
                  <a:cubicBezTo>
                    <a:pt x="100753" y="438268"/>
                    <a:pt x="103722" y="317553"/>
                    <a:pt x="120740" y="198426"/>
                  </a:cubicBezTo>
                  <a:cubicBezTo>
                    <a:pt x="123900" y="176305"/>
                    <a:pt x="141473" y="158808"/>
                    <a:pt x="150720" y="138465"/>
                  </a:cubicBezTo>
                  <a:cubicBezTo>
                    <a:pt x="166467" y="103822"/>
                    <a:pt x="177209" y="66799"/>
                    <a:pt x="195690" y="33534"/>
                  </a:cubicBezTo>
                  <a:cubicBezTo>
                    <a:pt x="202554" y="21179"/>
                    <a:pt x="225671" y="-10580"/>
                    <a:pt x="225671" y="3553"/>
                  </a:cubicBezTo>
                  <a:cubicBezTo>
                    <a:pt x="225671" y="21569"/>
                    <a:pt x="205684" y="33534"/>
                    <a:pt x="195690" y="48524"/>
                  </a:cubicBezTo>
                </a:path>
              </a:pathLst>
            </a:custGeom>
            <a:noFill/>
            <a:ln w="28575">
              <a:solidFill>
                <a:srgbClr val="FFFF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orma Livre: Forma 34">
              <a:extLst>
                <a:ext uri="{FF2B5EF4-FFF2-40B4-BE49-F238E27FC236}">
                  <a16:creationId xmlns:a16="http://schemas.microsoft.com/office/drawing/2014/main" id="{B29D9261-D210-3E05-3766-B86915C5E557}"/>
                </a:ext>
              </a:extLst>
            </p:cNvPr>
            <p:cNvSpPr/>
            <p:nvPr/>
          </p:nvSpPr>
          <p:spPr>
            <a:xfrm>
              <a:off x="1828212" y="1463040"/>
              <a:ext cx="881737" cy="1223230"/>
            </a:xfrm>
            <a:custGeom>
              <a:avLst/>
              <a:gdLst>
                <a:gd name="connsiteX0" fmla="*/ 881737 w 881737"/>
                <a:gd name="connsiteY0" fmla="*/ 365760 h 1223230"/>
                <a:gd name="connsiteX1" fmla="*/ 848486 w 881737"/>
                <a:gd name="connsiteY1" fmla="*/ 182880 h 1223230"/>
                <a:gd name="connsiteX2" fmla="*/ 732108 w 881737"/>
                <a:gd name="connsiteY2" fmla="*/ 83127 h 1223230"/>
                <a:gd name="connsiteX3" fmla="*/ 632355 w 881737"/>
                <a:gd name="connsiteY3" fmla="*/ 66502 h 1223230"/>
                <a:gd name="connsiteX4" fmla="*/ 615730 w 881737"/>
                <a:gd name="connsiteY4" fmla="*/ 16625 h 1223230"/>
                <a:gd name="connsiteX5" fmla="*/ 565853 w 881737"/>
                <a:gd name="connsiteY5" fmla="*/ 0 h 1223230"/>
                <a:gd name="connsiteX6" fmla="*/ 283221 w 881737"/>
                <a:gd name="connsiteY6" fmla="*/ 16625 h 1223230"/>
                <a:gd name="connsiteX7" fmla="*/ 150217 w 881737"/>
                <a:gd name="connsiteY7" fmla="*/ 83127 h 1223230"/>
                <a:gd name="connsiteX8" fmla="*/ 33839 w 881737"/>
                <a:gd name="connsiteY8" fmla="*/ 266007 h 1223230"/>
                <a:gd name="connsiteX9" fmla="*/ 50464 w 881737"/>
                <a:gd name="connsiteY9" fmla="*/ 315884 h 1223230"/>
                <a:gd name="connsiteX10" fmla="*/ 588 w 881737"/>
                <a:gd name="connsiteY10" fmla="*/ 731520 h 1223230"/>
                <a:gd name="connsiteX11" fmla="*/ 17213 w 881737"/>
                <a:gd name="connsiteY11" fmla="*/ 980902 h 1223230"/>
                <a:gd name="connsiteX12" fmla="*/ 100341 w 881737"/>
                <a:gd name="connsiteY12" fmla="*/ 997527 h 1223230"/>
                <a:gd name="connsiteX13" fmla="*/ 183468 w 881737"/>
                <a:gd name="connsiteY13" fmla="*/ 1030778 h 1223230"/>
                <a:gd name="connsiteX14" fmla="*/ 233344 w 881737"/>
                <a:gd name="connsiteY14" fmla="*/ 1064029 h 1223230"/>
                <a:gd name="connsiteX15" fmla="*/ 316472 w 881737"/>
                <a:gd name="connsiteY15" fmla="*/ 1080655 h 1223230"/>
                <a:gd name="connsiteX16" fmla="*/ 399599 w 881737"/>
                <a:gd name="connsiteY16" fmla="*/ 1147156 h 1223230"/>
                <a:gd name="connsiteX17" fmla="*/ 449475 w 881737"/>
                <a:gd name="connsiteY17" fmla="*/ 1163782 h 1223230"/>
                <a:gd name="connsiteX18" fmla="*/ 615730 w 881737"/>
                <a:gd name="connsiteY18" fmla="*/ 1197033 h 1223230"/>
                <a:gd name="connsiteX19" fmla="*/ 682232 w 881737"/>
                <a:gd name="connsiteY19" fmla="*/ 1213658 h 1223230"/>
                <a:gd name="connsiteX20" fmla="*/ 848486 w 881737"/>
                <a:gd name="connsiteY20" fmla="*/ 1197033 h 1223230"/>
                <a:gd name="connsiteX21" fmla="*/ 781984 w 881737"/>
                <a:gd name="connsiteY21" fmla="*/ 698269 h 1223230"/>
                <a:gd name="connsiteX22" fmla="*/ 698857 w 881737"/>
                <a:gd name="connsiteY22" fmla="*/ 581891 h 1223230"/>
                <a:gd name="connsiteX23" fmla="*/ 682232 w 881737"/>
                <a:gd name="connsiteY23" fmla="*/ 532015 h 1223230"/>
                <a:gd name="connsiteX24" fmla="*/ 781984 w 881737"/>
                <a:gd name="connsiteY24" fmla="*/ 415636 h 1223230"/>
                <a:gd name="connsiteX25" fmla="*/ 848486 w 881737"/>
                <a:gd name="connsiteY25" fmla="*/ 399011 h 1223230"/>
                <a:gd name="connsiteX26" fmla="*/ 881737 w 881737"/>
                <a:gd name="connsiteY26" fmla="*/ 199505 h 1223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881737" h="1223230">
                  <a:moveTo>
                    <a:pt x="881737" y="365760"/>
                  </a:moveTo>
                  <a:cubicBezTo>
                    <a:pt x="881255" y="362866"/>
                    <a:pt x="854297" y="194502"/>
                    <a:pt x="848486" y="182880"/>
                  </a:cubicBezTo>
                  <a:cubicBezTo>
                    <a:pt x="838270" y="162448"/>
                    <a:pt x="747587" y="89319"/>
                    <a:pt x="732108" y="83127"/>
                  </a:cubicBezTo>
                  <a:cubicBezTo>
                    <a:pt x="700809" y="70608"/>
                    <a:pt x="665606" y="72044"/>
                    <a:pt x="632355" y="66502"/>
                  </a:cubicBezTo>
                  <a:cubicBezTo>
                    <a:pt x="626813" y="49876"/>
                    <a:pt x="628122" y="29017"/>
                    <a:pt x="615730" y="16625"/>
                  </a:cubicBezTo>
                  <a:cubicBezTo>
                    <a:pt x="603338" y="4233"/>
                    <a:pt x="583378" y="0"/>
                    <a:pt x="565853" y="0"/>
                  </a:cubicBezTo>
                  <a:cubicBezTo>
                    <a:pt x="471479" y="0"/>
                    <a:pt x="377432" y="11083"/>
                    <a:pt x="283221" y="16625"/>
                  </a:cubicBezTo>
                  <a:cubicBezTo>
                    <a:pt x="238886" y="38792"/>
                    <a:pt x="185267" y="48077"/>
                    <a:pt x="150217" y="83127"/>
                  </a:cubicBezTo>
                  <a:cubicBezTo>
                    <a:pt x="99124" y="134220"/>
                    <a:pt x="33839" y="266007"/>
                    <a:pt x="33839" y="266007"/>
                  </a:cubicBezTo>
                  <a:cubicBezTo>
                    <a:pt x="39381" y="282633"/>
                    <a:pt x="51164" y="298373"/>
                    <a:pt x="50464" y="315884"/>
                  </a:cubicBezTo>
                  <a:cubicBezTo>
                    <a:pt x="37795" y="632588"/>
                    <a:pt x="52752" y="575024"/>
                    <a:pt x="588" y="731520"/>
                  </a:cubicBezTo>
                  <a:cubicBezTo>
                    <a:pt x="6130" y="814647"/>
                    <a:pt x="-12040" y="902895"/>
                    <a:pt x="17213" y="980902"/>
                  </a:cubicBezTo>
                  <a:cubicBezTo>
                    <a:pt x="27135" y="1007361"/>
                    <a:pt x="73275" y="989407"/>
                    <a:pt x="100341" y="997527"/>
                  </a:cubicBezTo>
                  <a:cubicBezTo>
                    <a:pt x="128926" y="1006102"/>
                    <a:pt x="156775" y="1017431"/>
                    <a:pt x="183468" y="1030778"/>
                  </a:cubicBezTo>
                  <a:cubicBezTo>
                    <a:pt x="201340" y="1039714"/>
                    <a:pt x="214635" y="1057013"/>
                    <a:pt x="233344" y="1064029"/>
                  </a:cubicBezTo>
                  <a:cubicBezTo>
                    <a:pt x="259803" y="1073951"/>
                    <a:pt x="288763" y="1075113"/>
                    <a:pt x="316472" y="1080655"/>
                  </a:cubicBezTo>
                  <a:cubicBezTo>
                    <a:pt x="344181" y="1102822"/>
                    <a:pt x="369508" y="1128349"/>
                    <a:pt x="399599" y="1147156"/>
                  </a:cubicBezTo>
                  <a:cubicBezTo>
                    <a:pt x="414460" y="1156444"/>
                    <a:pt x="432399" y="1159841"/>
                    <a:pt x="449475" y="1163782"/>
                  </a:cubicBezTo>
                  <a:cubicBezTo>
                    <a:pt x="504543" y="1176490"/>
                    <a:pt x="560469" y="1185191"/>
                    <a:pt x="615730" y="1197033"/>
                  </a:cubicBezTo>
                  <a:cubicBezTo>
                    <a:pt x="638072" y="1201821"/>
                    <a:pt x="660065" y="1208116"/>
                    <a:pt x="682232" y="1213658"/>
                  </a:cubicBezTo>
                  <a:cubicBezTo>
                    <a:pt x="737650" y="1208116"/>
                    <a:pt x="825631" y="1247822"/>
                    <a:pt x="848486" y="1197033"/>
                  </a:cubicBezTo>
                  <a:cubicBezTo>
                    <a:pt x="882164" y="1122194"/>
                    <a:pt x="827470" y="800612"/>
                    <a:pt x="781984" y="698269"/>
                  </a:cubicBezTo>
                  <a:cubicBezTo>
                    <a:pt x="762622" y="654705"/>
                    <a:pt x="726566" y="620684"/>
                    <a:pt x="698857" y="581891"/>
                  </a:cubicBezTo>
                  <a:cubicBezTo>
                    <a:pt x="693315" y="565266"/>
                    <a:pt x="682232" y="549540"/>
                    <a:pt x="682232" y="532015"/>
                  </a:cubicBezTo>
                  <a:cubicBezTo>
                    <a:pt x="682232" y="456335"/>
                    <a:pt x="713858" y="445914"/>
                    <a:pt x="781984" y="415636"/>
                  </a:cubicBezTo>
                  <a:cubicBezTo>
                    <a:pt x="802864" y="406356"/>
                    <a:pt x="838911" y="419757"/>
                    <a:pt x="848486" y="399011"/>
                  </a:cubicBezTo>
                  <a:cubicBezTo>
                    <a:pt x="876739" y="337797"/>
                    <a:pt x="870653" y="266007"/>
                    <a:pt x="881737" y="199505"/>
                  </a:cubicBezTo>
                </a:path>
              </a:pathLst>
            </a:cu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orma Livre: Forma 39">
              <a:extLst>
                <a:ext uri="{FF2B5EF4-FFF2-40B4-BE49-F238E27FC236}">
                  <a16:creationId xmlns:a16="http://schemas.microsoft.com/office/drawing/2014/main" id="{A1EF5961-52D0-FF10-9EF5-4734C1F82BC9}"/>
                </a:ext>
              </a:extLst>
            </p:cNvPr>
            <p:cNvSpPr/>
            <p:nvPr/>
          </p:nvSpPr>
          <p:spPr>
            <a:xfrm>
              <a:off x="432262" y="3624350"/>
              <a:ext cx="2360814" cy="2028305"/>
            </a:xfrm>
            <a:custGeom>
              <a:avLst/>
              <a:gdLst>
                <a:gd name="connsiteX0" fmla="*/ 0 w 2360814"/>
                <a:gd name="connsiteY0" fmla="*/ 1529542 h 2028305"/>
                <a:gd name="connsiteX1" fmla="*/ 66502 w 2360814"/>
                <a:gd name="connsiteY1" fmla="*/ 1446415 h 2028305"/>
                <a:gd name="connsiteX2" fmla="*/ 199505 w 2360814"/>
                <a:gd name="connsiteY2" fmla="*/ 1346662 h 2028305"/>
                <a:gd name="connsiteX3" fmla="*/ 282633 w 2360814"/>
                <a:gd name="connsiteY3" fmla="*/ 1263535 h 2028305"/>
                <a:gd name="connsiteX4" fmla="*/ 399011 w 2360814"/>
                <a:gd name="connsiteY4" fmla="*/ 1163782 h 2028305"/>
                <a:gd name="connsiteX5" fmla="*/ 448887 w 2360814"/>
                <a:gd name="connsiteY5" fmla="*/ 1047404 h 2028305"/>
                <a:gd name="connsiteX6" fmla="*/ 465513 w 2360814"/>
                <a:gd name="connsiteY6" fmla="*/ 997527 h 2028305"/>
                <a:gd name="connsiteX7" fmla="*/ 548640 w 2360814"/>
                <a:gd name="connsiteY7" fmla="*/ 881149 h 2028305"/>
                <a:gd name="connsiteX8" fmla="*/ 631767 w 2360814"/>
                <a:gd name="connsiteY8" fmla="*/ 781396 h 2028305"/>
                <a:gd name="connsiteX9" fmla="*/ 748145 w 2360814"/>
                <a:gd name="connsiteY9" fmla="*/ 565265 h 2028305"/>
                <a:gd name="connsiteX10" fmla="*/ 814647 w 2360814"/>
                <a:gd name="connsiteY10" fmla="*/ 332509 h 2028305"/>
                <a:gd name="connsiteX11" fmla="*/ 881149 w 2360814"/>
                <a:gd name="connsiteY11" fmla="*/ 116378 h 2028305"/>
                <a:gd name="connsiteX12" fmla="*/ 914400 w 2360814"/>
                <a:gd name="connsiteY12" fmla="*/ 66502 h 2028305"/>
                <a:gd name="connsiteX13" fmla="*/ 897774 w 2360814"/>
                <a:gd name="connsiteY13" fmla="*/ 16625 h 2028305"/>
                <a:gd name="connsiteX14" fmla="*/ 947651 w 2360814"/>
                <a:gd name="connsiteY14" fmla="*/ 0 h 2028305"/>
                <a:gd name="connsiteX15" fmla="*/ 1163782 w 2360814"/>
                <a:gd name="connsiteY15" fmla="*/ 33251 h 2028305"/>
                <a:gd name="connsiteX16" fmla="*/ 1280160 w 2360814"/>
                <a:gd name="connsiteY16" fmla="*/ 66502 h 2028305"/>
                <a:gd name="connsiteX17" fmla="*/ 1346662 w 2360814"/>
                <a:gd name="connsiteY17" fmla="*/ 83127 h 2028305"/>
                <a:gd name="connsiteX18" fmla="*/ 1529542 w 2360814"/>
                <a:gd name="connsiteY18" fmla="*/ 133004 h 2028305"/>
                <a:gd name="connsiteX19" fmla="*/ 1695796 w 2360814"/>
                <a:gd name="connsiteY19" fmla="*/ 199505 h 2028305"/>
                <a:gd name="connsiteX20" fmla="*/ 1812174 w 2360814"/>
                <a:gd name="connsiteY20" fmla="*/ 232756 h 2028305"/>
                <a:gd name="connsiteX21" fmla="*/ 2277687 w 2360814"/>
                <a:gd name="connsiteY21" fmla="*/ 249382 h 2028305"/>
                <a:gd name="connsiteX22" fmla="*/ 2360814 w 2360814"/>
                <a:gd name="connsiteY22" fmla="*/ 482138 h 2028305"/>
                <a:gd name="connsiteX23" fmla="*/ 2294313 w 2360814"/>
                <a:gd name="connsiteY23" fmla="*/ 648393 h 2028305"/>
                <a:gd name="connsiteX24" fmla="*/ 2227811 w 2360814"/>
                <a:gd name="connsiteY24" fmla="*/ 731520 h 2028305"/>
                <a:gd name="connsiteX25" fmla="*/ 2177934 w 2360814"/>
                <a:gd name="connsiteY25" fmla="*/ 864524 h 2028305"/>
                <a:gd name="connsiteX26" fmla="*/ 2161309 w 2360814"/>
                <a:gd name="connsiteY26" fmla="*/ 1280160 h 2028305"/>
                <a:gd name="connsiteX27" fmla="*/ 2177934 w 2360814"/>
                <a:gd name="connsiteY27" fmla="*/ 1745673 h 2028305"/>
                <a:gd name="connsiteX28" fmla="*/ 2161309 w 2360814"/>
                <a:gd name="connsiteY28" fmla="*/ 1862051 h 2028305"/>
                <a:gd name="connsiteX29" fmla="*/ 1961803 w 2360814"/>
                <a:gd name="connsiteY29" fmla="*/ 1911927 h 2028305"/>
                <a:gd name="connsiteX30" fmla="*/ 1629294 w 2360814"/>
                <a:gd name="connsiteY30" fmla="*/ 1928553 h 2028305"/>
                <a:gd name="connsiteX31" fmla="*/ 1463040 w 2360814"/>
                <a:gd name="connsiteY31" fmla="*/ 1978429 h 2028305"/>
                <a:gd name="connsiteX32" fmla="*/ 1396538 w 2360814"/>
                <a:gd name="connsiteY32" fmla="*/ 2011680 h 2028305"/>
                <a:gd name="connsiteX33" fmla="*/ 1246909 w 2360814"/>
                <a:gd name="connsiteY33" fmla="*/ 2028305 h 2028305"/>
                <a:gd name="connsiteX34" fmla="*/ 931025 w 2360814"/>
                <a:gd name="connsiteY34" fmla="*/ 2011680 h 2028305"/>
                <a:gd name="connsiteX35" fmla="*/ 881149 w 2360814"/>
                <a:gd name="connsiteY35" fmla="*/ 1995055 h 2028305"/>
                <a:gd name="connsiteX36" fmla="*/ 831273 w 2360814"/>
                <a:gd name="connsiteY36" fmla="*/ 1945178 h 2028305"/>
                <a:gd name="connsiteX37" fmla="*/ 482138 w 2360814"/>
                <a:gd name="connsiteY37" fmla="*/ 1945178 h 2028305"/>
                <a:gd name="connsiteX38" fmla="*/ 266007 w 2360814"/>
                <a:gd name="connsiteY38" fmla="*/ 1895302 h 2028305"/>
                <a:gd name="connsiteX39" fmla="*/ 199505 w 2360814"/>
                <a:gd name="connsiteY39" fmla="*/ 1812175 h 2028305"/>
                <a:gd name="connsiteX40" fmla="*/ 182880 w 2360814"/>
                <a:gd name="connsiteY40" fmla="*/ 1745673 h 2028305"/>
                <a:gd name="connsiteX41" fmla="*/ 149629 w 2360814"/>
                <a:gd name="connsiteY41" fmla="*/ 1695796 h 2028305"/>
                <a:gd name="connsiteX42" fmla="*/ 49876 w 2360814"/>
                <a:gd name="connsiteY42" fmla="*/ 1579418 h 2028305"/>
                <a:gd name="connsiteX43" fmla="*/ 16625 w 2360814"/>
                <a:gd name="connsiteY43" fmla="*/ 1579418 h 2028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2360814" h="2028305">
                  <a:moveTo>
                    <a:pt x="0" y="1529542"/>
                  </a:moveTo>
                  <a:cubicBezTo>
                    <a:pt x="22167" y="1501833"/>
                    <a:pt x="41410" y="1471507"/>
                    <a:pt x="66502" y="1446415"/>
                  </a:cubicBezTo>
                  <a:cubicBezTo>
                    <a:pt x="242270" y="1270647"/>
                    <a:pt x="76724" y="1454095"/>
                    <a:pt x="199505" y="1346662"/>
                  </a:cubicBezTo>
                  <a:cubicBezTo>
                    <a:pt x="228996" y="1320857"/>
                    <a:pt x="253345" y="1289569"/>
                    <a:pt x="282633" y="1263535"/>
                  </a:cubicBezTo>
                  <a:cubicBezTo>
                    <a:pt x="474591" y="1092905"/>
                    <a:pt x="239046" y="1323744"/>
                    <a:pt x="399011" y="1163782"/>
                  </a:cubicBezTo>
                  <a:cubicBezTo>
                    <a:pt x="415636" y="1124989"/>
                    <a:pt x="433212" y="1086590"/>
                    <a:pt x="448887" y="1047404"/>
                  </a:cubicBezTo>
                  <a:cubicBezTo>
                    <a:pt x="455396" y="1031132"/>
                    <a:pt x="456496" y="1012555"/>
                    <a:pt x="465513" y="997527"/>
                  </a:cubicBezTo>
                  <a:cubicBezTo>
                    <a:pt x="490040" y="956648"/>
                    <a:pt x="519574" y="918935"/>
                    <a:pt x="548640" y="881149"/>
                  </a:cubicBezTo>
                  <a:cubicBezTo>
                    <a:pt x="575030" y="846842"/>
                    <a:pt x="609498" y="818511"/>
                    <a:pt x="631767" y="781396"/>
                  </a:cubicBezTo>
                  <a:cubicBezTo>
                    <a:pt x="845598" y="425011"/>
                    <a:pt x="596439" y="767541"/>
                    <a:pt x="748145" y="565265"/>
                  </a:cubicBezTo>
                  <a:cubicBezTo>
                    <a:pt x="770312" y="487680"/>
                    <a:pt x="793416" y="410356"/>
                    <a:pt x="814647" y="332509"/>
                  </a:cubicBezTo>
                  <a:cubicBezTo>
                    <a:pt x="840162" y="238953"/>
                    <a:pt x="840704" y="197267"/>
                    <a:pt x="881149" y="116378"/>
                  </a:cubicBezTo>
                  <a:cubicBezTo>
                    <a:pt x="890085" y="98506"/>
                    <a:pt x="903316" y="83127"/>
                    <a:pt x="914400" y="66502"/>
                  </a:cubicBezTo>
                  <a:cubicBezTo>
                    <a:pt x="908858" y="49876"/>
                    <a:pt x="889937" y="32300"/>
                    <a:pt x="897774" y="16625"/>
                  </a:cubicBezTo>
                  <a:cubicBezTo>
                    <a:pt x="905611" y="950"/>
                    <a:pt x="930126" y="0"/>
                    <a:pt x="947651" y="0"/>
                  </a:cubicBezTo>
                  <a:cubicBezTo>
                    <a:pt x="960011" y="0"/>
                    <a:pt x="1143563" y="28585"/>
                    <a:pt x="1163782" y="33251"/>
                  </a:cubicBezTo>
                  <a:cubicBezTo>
                    <a:pt x="1203094" y="42323"/>
                    <a:pt x="1241237" y="55887"/>
                    <a:pt x="1280160" y="66502"/>
                  </a:cubicBezTo>
                  <a:cubicBezTo>
                    <a:pt x="1302204" y="72514"/>
                    <a:pt x="1324357" y="78170"/>
                    <a:pt x="1346662" y="83127"/>
                  </a:cubicBezTo>
                  <a:cubicBezTo>
                    <a:pt x="1412333" y="97721"/>
                    <a:pt x="1467262" y="101864"/>
                    <a:pt x="1529542" y="133004"/>
                  </a:cubicBezTo>
                  <a:cubicBezTo>
                    <a:pt x="1677548" y="207007"/>
                    <a:pt x="1576131" y="165315"/>
                    <a:pt x="1695796" y="199505"/>
                  </a:cubicBezTo>
                  <a:cubicBezTo>
                    <a:pt x="1728820" y="208940"/>
                    <a:pt x="1778907" y="230677"/>
                    <a:pt x="1812174" y="232756"/>
                  </a:cubicBezTo>
                  <a:cubicBezTo>
                    <a:pt x="1967142" y="242442"/>
                    <a:pt x="2122516" y="243840"/>
                    <a:pt x="2277687" y="249382"/>
                  </a:cubicBezTo>
                  <a:cubicBezTo>
                    <a:pt x="2368973" y="386310"/>
                    <a:pt x="2339232" y="309481"/>
                    <a:pt x="2360814" y="482138"/>
                  </a:cubicBezTo>
                  <a:cubicBezTo>
                    <a:pt x="2341691" y="558632"/>
                    <a:pt x="2343803" y="570623"/>
                    <a:pt x="2294313" y="648393"/>
                  </a:cubicBezTo>
                  <a:cubicBezTo>
                    <a:pt x="2275262" y="678330"/>
                    <a:pt x="2247495" y="701995"/>
                    <a:pt x="2227811" y="731520"/>
                  </a:cubicBezTo>
                  <a:cubicBezTo>
                    <a:pt x="2193036" y="783683"/>
                    <a:pt x="2192555" y="806041"/>
                    <a:pt x="2177934" y="864524"/>
                  </a:cubicBezTo>
                  <a:cubicBezTo>
                    <a:pt x="2172392" y="1003069"/>
                    <a:pt x="2161309" y="1141504"/>
                    <a:pt x="2161309" y="1280160"/>
                  </a:cubicBezTo>
                  <a:cubicBezTo>
                    <a:pt x="2161309" y="1435430"/>
                    <a:pt x="2177934" y="1590403"/>
                    <a:pt x="2177934" y="1745673"/>
                  </a:cubicBezTo>
                  <a:cubicBezTo>
                    <a:pt x="2177934" y="1784859"/>
                    <a:pt x="2185367" y="1831119"/>
                    <a:pt x="2161309" y="1862051"/>
                  </a:cubicBezTo>
                  <a:cubicBezTo>
                    <a:pt x="2143734" y="1884647"/>
                    <a:pt x="1986335" y="1910040"/>
                    <a:pt x="1961803" y="1911927"/>
                  </a:cubicBezTo>
                  <a:cubicBezTo>
                    <a:pt x="1851155" y="1920438"/>
                    <a:pt x="1740130" y="1923011"/>
                    <a:pt x="1629294" y="1928553"/>
                  </a:cubicBezTo>
                  <a:cubicBezTo>
                    <a:pt x="1523925" y="1998800"/>
                    <a:pt x="1644085" y="1929053"/>
                    <a:pt x="1463040" y="1978429"/>
                  </a:cubicBezTo>
                  <a:cubicBezTo>
                    <a:pt x="1439129" y="1984950"/>
                    <a:pt x="1420687" y="2006107"/>
                    <a:pt x="1396538" y="2011680"/>
                  </a:cubicBezTo>
                  <a:cubicBezTo>
                    <a:pt x="1347640" y="2022964"/>
                    <a:pt x="1296785" y="2022763"/>
                    <a:pt x="1246909" y="2028305"/>
                  </a:cubicBezTo>
                  <a:cubicBezTo>
                    <a:pt x="1141614" y="2022763"/>
                    <a:pt x="1036032" y="2021226"/>
                    <a:pt x="931025" y="2011680"/>
                  </a:cubicBezTo>
                  <a:cubicBezTo>
                    <a:pt x="913572" y="2010093"/>
                    <a:pt x="895730" y="2004776"/>
                    <a:pt x="881149" y="1995055"/>
                  </a:cubicBezTo>
                  <a:cubicBezTo>
                    <a:pt x="861586" y="1982013"/>
                    <a:pt x="847898" y="1961804"/>
                    <a:pt x="831273" y="1945178"/>
                  </a:cubicBezTo>
                  <a:cubicBezTo>
                    <a:pt x="683923" y="1982017"/>
                    <a:pt x="743356" y="1974203"/>
                    <a:pt x="482138" y="1945178"/>
                  </a:cubicBezTo>
                  <a:cubicBezTo>
                    <a:pt x="372076" y="1932949"/>
                    <a:pt x="346746" y="1922214"/>
                    <a:pt x="266007" y="1895302"/>
                  </a:cubicBezTo>
                  <a:cubicBezTo>
                    <a:pt x="211658" y="1732248"/>
                    <a:pt x="299772" y="1962573"/>
                    <a:pt x="199505" y="1812175"/>
                  </a:cubicBezTo>
                  <a:cubicBezTo>
                    <a:pt x="186830" y="1793163"/>
                    <a:pt x="191881" y="1766675"/>
                    <a:pt x="182880" y="1745673"/>
                  </a:cubicBezTo>
                  <a:cubicBezTo>
                    <a:pt x="175009" y="1727307"/>
                    <a:pt x="161243" y="1712056"/>
                    <a:pt x="149629" y="1695796"/>
                  </a:cubicBezTo>
                  <a:cubicBezTo>
                    <a:pt x="131913" y="1670993"/>
                    <a:pt x="80086" y="1597544"/>
                    <a:pt x="49876" y="1579418"/>
                  </a:cubicBezTo>
                  <a:cubicBezTo>
                    <a:pt x="40372" y="1573715"/>
                    <a:pt x="27709" y="1579418"/>
                    <a:pt x="16625" y="1579418"/>
                  </a:cubicBezTo>
                </a:path>
              </a:pathLst>
            </a:cu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CaixaDeTexto 1">
            <a:extLst>
              <a:ext uri="{FF2B5EF4-FFF2-40B4-BE49-F238E27FC236}">
                <a16:creationId xmlns:a16="http://schemas.microsoft.com/office/drawing/2014/main" id="{F0F15116-37E5-F1D3-E7A1-8263C47F9C15}"/>
              </a:ext>
            </a:extLst>
          </p:cNvPr>
          <p:cNvSpPr txBox="1"/>
          <p:nvPr/>
        </p:nvSpPr>
        <p:spPr>
          <a:xfrm>
            <a:off x="1" y="5"/>
            <a:ext cx="4239490" cy="523220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Israel no tempo de Jesus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DD885E5-9D95-578B-6C42-1147252D273E}"/>
              </a:ext>
            </a:extLst>
          </p:cNvPr>
          <p:cNvSpPr txBox="1"/>
          <p:nvPr/>
        </p:nvSpPr>
        <p:spPr>
          <a:xfrm>
            <a:off x="4198547" y="6653"/>
            <a:ext cx="7993454" cy="584775"/>
          </a:xfrm>
          <a:prstGeom prst="rect">
            <a:avLst/>
          </a:prstGeom>
          <a:solidFill>
            <a:srgbClr val="00206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Mar da Galileia</a:t>
            </a:r>
          </a:p>
        </p:txBody>
      </p:sp>
      <p:grpSp>
        <p:nvGrpSpPr>
          <p:cNvPr id="106" name="Agrupar 105">
            <a:extLst>
              <a:ext uri="{FF2B5EF4-FFF2-40B4-BE49-F238E27FC236}">
                <a16:creationId xmlns:a16="http://schemas.microsoft.com/office/drawing/2014/main" id="{C81833DC-BA6D-C7D3-5319-3E6FD27D0A98}"/>
              </a:ext>
            </a:extLst>
          </p:cNvPr>
          <p:cNvGrpSpPr/>
          <p:nvPr/>
        </p:nvGrpSpPr>
        <p:grpSpPr>
          <a:xfrm>
            <a:off x="1450676" y="1764412"/>
            <a:ext cx="1209359" cy="2568083"/>
            <a:chOff x="1450676" y="1764412"/>
            <a:chExt cx="1209359" cy="2568083"/>
          </a:xfrm>
        </p:grpSpPr>
        <p:grpSp>
          <p:nvGrpSpPr>
            <p:cNvPr id="52" name="Agrupar 51">
              <a:extLst>
                <a:ext uri="{FF2B5EF4-FFF2-40B4-BE49-F238E27FC236}">
                  <a16:creationId xmlns:a16="http://schemas.microsoft.com/office/drawing/2014/main" id="{AAECC411-4DC9-D6B1-518C-A6E13C228720}"/>
                </a:ext>
              </a:extLst>
            </p:cNvPr>
            <p:cNvGrpSpPr/>
            <p:nvPr/>
          </p:nvGrpSpPr>
          <p:grpSpPr>
            <a:xfrm>
              <a:off x="1450676" y="1764412"/>
              <a:ext cx="1209359" cy="267370"/>
              <a:chOff x="1450676" y="1764412"/>
              <a:chExt cx="1209359" cy="267370"/>
            </a:xfrm>
          </p:grpSpPr>
          <p:sp>
            <p:nvSpPr>
              <p:cNvPr id="21" name="Retângulo: Cantos Arredondados 20">
                <a:extLst>
                  <a:ext uri="{FF2B5EF4-FFF2-40B4-BE49-F238E27FC236}">
                    <a16:creationId xmlns:a16="http://schemas.microsoft.com/office/drawing/2014/main" id="{2662B342-1FD6-4BA6-99A7-1D02BBEAAD03}"/>
                  </a:ext>
                </a:extLst>
              </p:cNvPr>
              <p:cNvSpPr/>
              <p:nvPr/>
            </p:nvSpPr>
            <p:spPr>
              <a:xfrm>
                <a:off x="1450676" y="1764412"/>
                <a:ext cx="1016736" cy="267370"/>
              </a:xfrm>
              <a:prstGeom prst="round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Cafarnaum</a:t>
                </a:r>
              </a:p>
            </p:txBody>
          </p:sp>
          <p:sp>
            <p:nvSpPr>
              <p:cNvPr id="39" name="Fluxograma: Conector 38">
                <a:extLst>
                  <a:ext uri="{FF2B5EF4-FFF2-40B4-BE49-F238E27FC236}">
                    <a16:creationId xmlns:a16="http://schemas.microsoft.com/office/drawing/2014/main" id="{8FDE6EC2-8042-DEEB-5163-61A04798ABBF}"/>
                  </a:ext>
                </a:extLst>
              </p:cNvPr>
              <p:cNvSpPr/>
              <p:nvPr/>
            </p:nvSpPr>
            <p:spPr>
              <a:xfrm>
                <a:off x="2496274" y="1801642"/>
                <a:ext cx="163761" cy="143671"/>
              </a:xfrm>
              <a:prstGeom prst="flowChartConnector">
                <a:avLst/>
              </a:prstGeom>
              <a:solidFill>
                <a:schemeClr val="tx1"/>
              </a:solidFill>
              <a:ln w="28575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97" name="Fluxograma: Conector 96">
              <a:extLst>
                <a:ext uri="{FF2B5EF4-FFF2-40B4-BE49-F238E27FC236}">
                  <a16:creationId xmlns:a16="http://schemas.microsoft.com/office/drawing/2014/main" id="{EF8D91D9-4CC6-1D4C-D977-2423F7A052C4}"/>
                </a:ext>
              </a:extLst>
            </p:cNvPr>
            <p:cNvSpPr/>
            <p:nvPr/>
          </p:nvSpPr>
          <p:spPr>
            <a:xfrm>
              <a:off x="2374406" y="2262214"/>
              <a:ext cx="163761" cy="143671"/>
            </a:xfrm>
            <a:prstGeom prst="flowChartConnector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1" name="Fluxograma: Conector 100">
              <a:extLst>
                <a:ext uri="{FF2B5EF4-FFF2-40B4-BE49-F238E27FC236}">
                  <a16:creationId xmlns:a16="http://schemas.microsoft.com/office/drawing/2014/main" id="{1D53408B-AF0B-AEBF-ECF3-C56AFF0AC4B6}"/>
                </a:ext>
              </a:extLst>
            </p:cNvPr>
            <p:cNvSpPr/>
            <p:nvPr/>
          </p:nvSpPr>
          <p:spPr>
            <a:xfrm>
              <a:off x="2047148" y="3140715"/>
              <a:ext cx="163761" cy="143671"/>
            </a:xfrm>
            <a:prstGeom prst="flowChartConnector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2" name="Fluxograma: Conector 101">
              <a:extLst>
                <a:ext uri="{FF2B5EF4-FFF2-40B4-BE49-F238E27FC236}">
                  <a16:creationId xmlns:a16="http://schemas.microsoft.com/office/drawing/2014/main" id="{82DB4CB0-D0ED-1388-B3BE-F38680DDAA42}"/>
                </a:ext>
              </a:extLst>
            </p:cNvPr>
            <p:cNvSpPr/>
            <p:nvPr/>
          </p:nvSpPr>
          <p:spPr>
            <a:xfrm>
              <a:off x="2226553" y="4188824"/>
              <a:ext cx="163761" cy="143671"/>
            </a:xfrm>
            <a:prstGeom prst="flowChartConnector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12" name="CaixaDeTexto 111">
            <a:extLst>
              <a:ext uri="{FF2B5EF4-FFF2-40B4-BE49-F238E27FC236}">
                <a16:creationId xmlns:a16="http://schemas.microsoft.com/office/drawing/2014/main" id="{C6D1AF0C-1567-4525-2CF2-1DF767ECDAB3}"/>
              </a:ext>
            </a:extLst>
          </p:cNvPr>
          <p:cNvSpPr txBox="1"/>
          <p:nvPr/>
        </p:nvSpPr>
        <p:spPr>
          <a:xfrm>
            <a:off x="5541264" y="629967"/>
            <a:ext cx="53491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 Mar de Tiberíades ou lago de Genesaré.</a:t>
            </a:r>
          </a:p>
        </p:txBody>
      </p:sp>
      <p:sp>
        <p:nvSpPr>
          <p:cNvPr id="4" name="Forma Livre: Forma 3">
            <a:extLst>
              <a:ext uri="{FF2B5EF4-FFF2-40B4-BE49-F238E27FC236}">
                <a16:creationId xmlns:a16="http://schemas.microsoft.com/office/drawing/2014/main" id="{BD925CF9-B111-74E3-101E-7F4277BF98C1}"/>
              </a:ext>
            </a:extLst>
          </p:cNvPr>
          <p:cNvSpPr/>
          <p:nvPr/>
        </p:nvSpPr>
        <p:spPr>
          <a:xfrm>
            <a:off x="2548763" y="1869743"/>
            <a:ext cx="467586" cy="3848669"/>
          </a:xfrm>
          <a:custGeom>
            <a:avLst/>
            <a:gdLst>
              <a:gd name="connsiteX0" fmla="*/ 153493 w 467586"/>
              <a:gd name="connsiteY0" fmla="*/ 436729 h 3848669"/>
              <a:gd name="connsiteX1" fmla="*/ 139846 w 467586"/>
              <a:gd name="connsiteY1" fmla="*/ 354842 h 3848669"/>
              <a:gd name="connsiteX2" fmla="*/ 85255 w 467586"/>
              <a:gd name="connsiteY2" fmla="*/ 327547 h 3848669"/>
              <a:gd name="connsiteX3" fmla="*/ 57959 w 467586"/>
              <a:gd name="connsiteY3" fmla="*/ 286603 h 3848669"/>
              <a:gd name="connsiteX4" fmla="*/ 44311 w 467586"/>
              <a:gd name="connsiteY4" fmla="*/ 232012 h 3848669"/>
              <a:gd name="connsiteX5" fmla="*/ 3368 w 467586"/>
              <a:gd name="connsiteY5" fmla="*/ 204717 h 3848669"/>
              <a:gd name="connsiteX6" fmla="*/ 71607 w 467586"/>
              <a:gd name="connsiteY6" fmla="*/ 13648 h 3848669"/>
              <a:gd name="connsiteX7" fmla="*/ 112550 w 467586"/>
              <a:gd name="connsiteY7" fmla="*/ 0 h 3848669"/>
              <a:gd name="connsiteX8" fmla="*/ 221732 w 467586"/>
              <a:gd name="connsiteY8" fmla="*/ 109182 h 3848669"/>
              <a:gd name="connsiteX9" fmla="*/ 235380 w 467586"/>
              <a:gd name="connsiteY9" fmla="*/ 150126 h 3848669"/>
              <a:gd name="connsiteX10" fmla="*/ 249028 w 467586"/>
              <a:gd name="connsiteY10" fmla="*/ 191069 h 3848669"/>
              <a:gd name="connsiteX11" fmla="*/ 180789 w 467586"/>
              <a:gd name="connsiteY11" fmla="*/ 423081 h 3848669"/>
              <a:gd name="connsiteX12" fmla="*/ 153493 w 467586"/>
              <a:gd name="connsiteY12" fmla="*/ 532263 h 3848669"/>
              <a:gd name="connsiteX13" fmla="*/ 194437 w 467586"/>
              <a:gd name="connsiteY13" fmla="*/ 805218 h 3848669"/>
              <a:gd name="connsiteX14" fmla="*/ 208085 w 467586"/>
              <a:gd name="connsiteY14" fmla="*/ 1146412 h 3848669"/>
              <a:gd name="connsiteX15" fmla="*/ 235380 w 467586"/>
              <a:gd name="connsiteY15" fmla="*/ 1214651 h 3848669"/>
              <a:gd name="connsiteX16" fmla="*/ 221732 w 467586"/>
              <a:gd name="connsiteY16" fmla="*/ 1555845 h 3848669"/>
              <a:gd name="connsiteX17" fmla="*/ 180789 w 467586"/>
              <a:gd name="connsiteY17" fmla="*/ 1583141 h 3848669"/>
              <a:gd name="connsiteX18" fmla="*/ 235380 w 467586"/>
              <a:gd name="connsiteY18" fmla="*/ 1897039 h 3848669"/>
              <a:gd name="connsiteX19" fmla="*/ 262676 w 467586"/>
              <a:gd name="connsiteY19" fmla="*/ 2088108 h 3848669"/>
              <a:gd name="connsiteX20" fmla="*/ 289971 w 467586"/>
              <a:gd name="connsiteY20" fmla="*/ 2142699 h 3848669"/>
              <a:gd name="connsiteX21" fmla="*/ 303619 w 467586"/>
              <a:gd name="connsiteY21" fmla="*/ 2210938 h 3848669"/>
              <a:gd name="connsiteX22" fmla="*/ 317267 w 467586"/>
              <a:gd name="connsiteY22" fmla="*/ 2388358 h 3848669"/>
              <a:gd name="connsiteX23" fmla="*/ 235380 w 467586"/>
              <a:gd name="connsiteY23" fmla="*/ 2402006 h 3848669"/>
              <a:gd name="connsiteX24" fmla="*/ 194437 w 467586"/>
              <a:gd name="connsiteY24" fmla="*/ 2442950 h 3848669"/>
              <a:gd name="connsiteX25" fmla="*/ 126198 w 467586"/>
              <a:gd name="connsiteY25" fmla="*/ 2606723 h 3848669"/>
              <a:gd name="connsiteX26" fmla="*/ 112550 w 467586"/>
              <a:gd name="connsiteY26" fmla="*/ 2770496 h 3848669"/>
              <a:gd name="connsiteX27" fmla="*/ 71607 w 467586"/>
              <a:gd name="connsiteY27" fmla="*/ 2934269 h 3848669"/>
              <a:gd name="connsiteX28" fmla="*/ 85255 w 467586"/>
              <a:gd name="connsiteY28" fmla="*/ 2975212 h 3848669"/>
              <a:gd name="connsiteX29" fmla="*/ 139846 w 467586"/>
              <a:gd name="connsiteY29" fmla="*/ 3589361 h 3848669"/>
              <a:gd name="connsiteX30" fmla="*/ 208085 w 467586"/>
              <a:gd name="connsiteY30" fmla="*/ 3671248 h 3848669"/>
              <a:gd name="connsiteX31" fmla="*/ 358210 w 467586"/>
              <a:gd name="connsiteY31" fmla="*/ 3848669 h 3848669"/>
              <a:gd name="connsiteX32" fmla="*/ 412801 w 467586"/>
              <a:gd name="connsiteY32" fmla="*/ 3780430 h 3848669"/>
              <a:gd name="connsiteX33" fmla="*/ 426449 w 467586"/>
              <a:gd name="connsiteY33" fmla="*/ 3698544 h 3848669"/>
              <a:gd name="connsiteX34" fmla="*/ 453744 w 467586"/>
              <a:gd name="connsiteY34" fmla="*/ 3643953 h 3848669"/>
              <a:gd name="connsiteX35" fmla="*/ 467392 w 467586"/>
              <a:gd name="connsiteY35" fmla="*/ 3575714 h 3848669"/>
              <a:gd name="connsiteX36" fmla="*/ 412801 w 467586"/>
              <a:gd name="connsiteY36" fmla="*/ 3384645 h 3848669"/>
              <a:gd name="connsiteX37" fmla="*/ 371858 w 467586"/>
              <a:gd name="connsiteY37" fmla="*/ 3330054 h 3848669"/>
              <a:gd name="connsiteX38" fmla="*/ 385505 w 467586"/>
              <a:gd name="connsiteY38" fmla="*/ 3016156 h 3848669"/>
              <a:gd name="connsiteX39" fmla="*/ 399153 w 467586"/>
              <a:gd name="connsiteY39" fmla="*/ 2906973 h 3848669"/>
              <a:gd name="connsiteX40" fmla="*/ 371858 w 467586"/>
              <a:gd name="connsiteY40" fmla="*/ 2620370 h 3848669"/>
              <a:gd name="connsiteX41" fmla="*/ 317267 w 467586"/>
              <a:gd name="connsiteY41" fmla="*/ 2497541 h 3848669"/>
              <a:gd name="connsiteX42" fmla="*/ 303619 w 467586"/>
              <a:gd name="connsiteY42" fmla="*/ 2402006 h 3848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467586" h="3848669">
                <a:moveTo>
                  <a:pt x="153493" y="436729"/>
                </a:moveTo>
                <a:cubicBezTo>
                  <a:pt x="148944" y="409433"/>
                  <a:pt x="154512" y="378308"/>
                  <a:pt x="139846" y="354842"/>
                </a:cubicBezTo>
                <a:cubicBezTo>
                  <a:pt x="129063" y="337590"/>
                  <a:pt x="100884" y="340571"/>
                  <a:pt x="85255" y="327547"/>
                </a:cubicBezTo>
                <a:cubicBezTo>
                  <a:pt x="72654" y="317046"/>
                  <a:pt x="67058" y="300251"/>
                  <a:pt x="57959" y="286603"/>
                </a:cubicBezTo>
                <a:cubicBezTo>
                  <a:pt x="53410" y="268406"/>
                  <a:pt x="54716" y="247619"/>
                  <a:pt x="44311" y="232012"/>
                </a:cubicBezTo>
                <a:cubicBezTo>
                  <a:pt x="35213" y="218364"/>
                  <a:pt x="4537" y="221078"/>
                  <a:pt x="3368" y="204717"/>
                </a:cubicBezTo>
                <a:cubicBezTo>
                  <a:pt x="-4634" y="92683"/>
                  <a:pt x="-4124" y="51514"/>
                  <a:pt x="71607" y="13648"/>
                </a:cubicBezTo>
                <a:cubicBezTo>
                  <a:pt x="84474" y="7214"/>
                  <a:pt x="98902" y="4549"/>
                  <a:pt x="112550" y="0"/>
                </a:cubicBezTo>
                <a:cubicBezTo>
                  <a:pt x="221732" y="36395"/>
                  <a:pt x="185338" y="0"/>
                  <a:pt x="221732" y="109182"/>
                </a:cubicBezTo>
                <a:lnTo>
                  <a:pt x="235380" y="150126"/>
                </a:lnTo>
                <a:lnTo>
                  <a:pt x="249028" y="191069"/>
                </a:lnTo>
                <a:cubicBezTo>
                  <a:pt x="222098" y="460366"/>
                  <a:pt x="265791" y="210578"/>
                  <a:pt x="180789" y="423081"/>
                </a:cubicBezTo>
                <a:cubicBezTo>
                  <a:pt x="166857" y="457912"/>
                  <a:pt x="153493" y="532263"/>
                  <a:pt x="153493" y="532263"/>
                </a:cubicBezTo>
                <a:cubicBezTo>
                  <a:pt x="184702" y="750726"/>
                  <a:pt x="170212" y="659871"/>
                  <a:pt x="194437" y="805218"/>
                </a:cubicBezTo>
                <a:cubicBezTo>
                  <a:pt x="198986" y="918949"/>
                  <a:pt x="196759" y="1033155"/>
                  <a:pt x="208085" y="1146412"/>
                </a:cubicBezTo>
                <a:cubicBezTo>
                  <a:pt x="210523" y="1170789"/>
                  <a:pt x="234564" y="1190166"/>
                  <a:pt x="235380" y="1214651"/>
                </a:cubicBezTo>
                <a:cubicBezTo>
                  <a:pt x="239172" y="1328410"/>
                  <a:pt x="238412" y="1443252"/>
                  <a:pt x="221732" y="1555845"/>
                </a:cubicBezTo>
                <a:cubicBezTo>
                  <a:pt x="219328" y="1572070"/>
                  <a:pt x="194437" y="1574042"/>
                  <a:pt x="180789" y="1583141"/>
                </a:cubicBezTo>
                <a:cubicBezTo>
                  <a:pt x="209717" y="1872417"/>
                  <a:pt x="157364" y="1780014"/>
                  <a:pt x="235380" y="1897039"/>
                </a:cubicBezTo>
                <a:cubicBezTo>
                  <a:pt x="239932" y="1942560"/>
                  <a:pt x="242437" y="2034136"/>
                  <a:pt x="262676" y="2088108"/>
                </a:cubicBezTo>
                <a:cubicBezTo>
                  <a:pt x="269819" y="2107157"/>
                  <a:pt x="280873" y="2124502"/>
                  <a:pt x="289971" y="2142699"/>
                </a:cubicBezTo>
                <a:cubicBezTo>
                  <a:pt x="294520" y="2165445"/>
                  <a:pt x="295474" y="2189218"/>
                  <a:pt x="303619" y="2210938"/>
                </a:cubicBezTo>
                <a:cubicBezTo>
                  <a:pt x="330877" y="2283627"/>
                  <a:pt x="403336" y="2253106"/>
                  <a:pt x="317267" y="2388358"/>
                </a:cubicBezTo>
                <a:cubicBezTo>
                  <a:pt x="302410" y="2411704"/>
                  <a:pt x="262676" y="2397457"/>
                  <a:pt x="235380" y="2402006"/>
                </a:cubicBezTo>
                <a:cubicBezTo>
                  <a:pt x="221732" y="2415654"/>
                  <a:pt x="204162" y="2426278"/>
                  <a:pt x="194437" y="2442950"/>
                </a:cubicBezTo>
                <a:cubicBezTo>
                  <a:pt x="159183" y="2503385"/>
                  <a:pt x="145929" y="2547529"/>
                  <a:pt x="126198" y="2606723"/>
                </a:cubicBezTo>
                <a:cubicBezTo>
                  <a:pt x="121649" y="2661314"/>
                  <a:pt x="118951" y="2716091"/>
                  <a:pt x="112550" y="2770496"/>
                </a:cubicBezTo>
                <a:cubicBezTo>
                  <a:pt x="106507" y="2821858"/>
                  <a:pt x="85143" y="2886893"/>
                  <a:pt x="71607" y="2934269"/>
                </a:cubicBezTo>
                <a:cubicBezTo>
                  <a:pt x="76156" y="2947917"/>
                  <a:pt x="82434" y="2961105"/>
                  <a:pt x="85255" y="2975212"/>
                </a:cubicBezTo>
                <a:cubicBezTo>
                  <a:pt x="145411" y="3275995"/>
                  <a:pt x="87092" y="3114571"/>
                  <a:pt x="139846" y="3589361"/>
                </a:cubicBezTo>
                <a:cubicBezTo>
                  <a:pt x="142614" y="3614272"/>
                  <a:pt x="197001" y="3656469"/>
                  <a:pt x="208085" y="3671248"/>
                </a:cubicBezTo>
                <a:cubicBezTo>
                  <a:pt x="336771" y="3842828"/>
                  <a:pt x="233407" y="3748827"/>
                  <a:pt x="358210" y="3848669"/>
                </a:cubicBezTo>
                <a:cubicBezTo>
                  <a:pt x="376407" y="3825923"/>
                  <a:pt x="400747" y="3806948"/>
                  <a:pt x="412801" y="3780430"/>
                </a:cubicBezTo>
                <a:cubicBezTo>
                  <a:pt x="424252" y="3755238"/>
                  <a:pt x="418498" y="3725049"/>
                  <a:pt x="426449" y="3698544"/>
                </a:cubicBezTo>
                <a:cubicBezTo>
                  <a:pt x="432295" y="3679057"/>
                  <a:pt x="444646" y="3662150"/>
                  <a:pt x="453744" y="3643953"/>
                </a:cubicBezTo>
                <a:cubicBezTo>
                  <a:pt x="458293" y="3621207"/>
                  <a:pt x="469171" y="3598842"/>
                  <a:pt x="467392" y="3575714"/>
                </a:cubicBezTo>
                <a:cubicBezTo>
                  <a:pt x="465802" y="3555047"/>
                  <a:pt x="426891" y="3412825"/>
                  <a:pt x="412801" y="3384645"/>
                </a:cubicBezTo>
                <a:cubicBezTo>
                  <a:pt x="402629" y="3364300"/>
                  <a:pt x="385506" y="3348251"/>
                  <a:pt x="371858" y="3330054"/>
                </a:cubicBezTo>
                <a:cubicBezTo>
                  <a:pt x="376407" y="3225421"/>
                  <a:pt x="378762" y="3120670"/>
                  <a:pt x="385505" y="3016156"/>
                </a:cubicBezTo>
                <a:cubicBezTo>
                  <a:pt x="387866" y="2979555"/>
                  <a:pt x="400417" y="2943629"/>
                  <a:pt x="399153" y="2906973"/>
                </a:cubicBezTo>
                <a:cubicBezTo>
                  <a:pt x="395846" y="2811063"/>
                  <a:pt x="385922" y="2715300"/>
                  <a:pt x="371858" y="2620370"/>
                </a:cubicBezTo>
                <a:cubicBezTo>
                  <a:pt x="334314" y="2366951"/>
                  <a:pt x="363407" y="2651341"/>
                  <a:pt x="317267" y="2497541"/>
                </a:cubicBezTo>
                <a:cubicBezTo>
                  <a:pt x="308024" y="2466729"/>
                  <a:pt x="308168" y="2433851"/>
                  <a:pt x="303619" y="2402006"/>
                </a:cubicBezTo>
              </a:path>
            </a:pathLst>
          </a:cu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9" name="Gráfico 28" descr="Barco a Vela com preenchimento sólido">
            <a:extLst>
              <a:ext uri="{FF2B5EF4-FFF2-40B4-BE49-F238E27FC236}">
                <a16:creationId xmlns:a16="http://schemas.microsoft.com/office/drawing/2014/main" id="{6741DA21-8C90-11BE-93F2-9AB430A7E2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94170" y="3743410"/>
            <a:ext cx="816204" cy="816204"/>
          </a:xfrm>
          <a:prstGeom prst="rect">
            <a:avLst/>
          </a:prstGeom>
        </p:spPr>
      </p:pic>
      <p:sp>
        <p:nvSpPr>
          <p:cNvPr id="9" name="Fluxograma: Conector 8">
            <a:extLst>
              <a:ext uri="{FF2B5EF4-FFF2-40B4-BE49-F238E27FC236}">
                <a16:creationId xmlns:a16="http://schemas.microsoft.com/office/drawing/2014/main" id="{5C650D1E-8862-B359-2879-869074355746}"/>
              </a:ext>
            </a:extLst>
          </p:cNvPr>
          <p:cNvSpPr/>
          <p:nvPr/>
        </p:nvSpPr>
        <p:spPr>
          <a:xfrm>
            <a:off x="2196078" y="4457603"/>
            <a:ext cx="163761" cy="143671"/>
          </a:xfrm>
          <a:prstGeom prst="flowChartConnector">
            <a:avLst/>
          </a:prstGeom>
          <a:solidFill>
            <a:srgbClr val="C00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o Explicativo: Seta Quádrupla 12">
            <a:extLst>
              <a:ext uri="{FF2B5EF4-FFF2-40B4-BE49-F238E27FC236}">
                <a16:creationId xmlns:a16="http://schemas.microsoft.com/office/drawing/2014/main" id="{D0110111-A103-7E2A-16FD-A57125C53030}"/>
              </a:ext>
            </a:extLst>
          </p:cNvPr>
          <p:cNvSpPr/>
          <p:nvPr/>
        </p:nvSpPr>
        <p:spPr>
          <a:xfrm>
            <a:off x="5541264" y="2031782"/>
            <a:ext cx="404387" cy="305266"/>
          </a:xfrm>
          <a:prstGeom prst="quadArrowCallou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3794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5437FA7C-2BA6-3154-9B5C-F4D0889D05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grpSp>
        <p:nvGrpSpPr>
          <p:cNvPr id="18" name="Agrupar 17">
            <a:extLst>
              <a:ext uri="{FF2B5EF4-FFF2-40B4-BE49-F238E27FC236}">
                <a16:creationId xmlns:a16="http://schemas.microsoft.com/office/drawing/2014/main" id="{64C1D150-1CC9-3C5F-BBAC-D1E3592232DE}"/>
              </a:ext>
            </a:extLst>
          </p:cNvPr>
          <p:cNvGrpSpPr/>
          <p:nvPr/>
        </p:nvGrpSpPr>
        <p:grpSpPr>
          <a:xfrm>
            <a:off x="272951" y="235536"/>
            <a:ext cx="2756848" cy="3396895"/>
            <a:chOff x="477671" y="414612"/>
            <a:chExt cx="2756848" cy="2252627"/>
          </a:xfrm>
        </p:grpSpPr>
        <p:sp>
          <p:nvSpPr>
            <p:cNvPr id="16" name="CaixaDeTexto 15">
              <a:extLst>
                <a:ext uri="{FF2B5EF4-FFF2-40B4-BE49-F238E27FC236}">
                  <a16:creationId xmlns:a16="http://schemas.microsoft.com/office/drawing/2014/main" id="{9F01666C-03A2-835A-DDB0-FDA96783719F}"/>
                </a:ext>
              </a:extLst>
            </p:cNvPr>
            <p:cNvSpPr txBox="1"/>
            <p:nvPr/>
          </p:nvSpPr>
          <p:spPr>
            <a:xfrm>
              <a:off x="477671" y="789524"/>
              <a:ext cx="2756848" cy="187771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AutoNum type="arabicPeriod"/>
                <a:tabLst/>
                <a:defRPr/>
              </a:pPr>
              <a:endPara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AutoNum type="arabicPeriod"/>
                <a:tabLst/>
                <a:defRPr/>
              </a:pP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Romanos</a:t>
              </a:r>
            </a:p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AutoNum type="arabicPeriod"/>
                <a:tabLst/>
                <a:defRPr/>
              </a:pPr>
              <a:r>
                <a:rPr kumimoji="0" lang="pt-BR" sz="2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Herodianos</a:t>
              </a: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(Mc 3.6)</a:t>
              </a:r>
            </a:p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AutoNum type="arabicPeriod"/>
                <a:tabLst/>
                <a:defRPr/>
              </a:pP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Publicanos (Mc 2.16)</a:t>
              </a:r>
            </a:p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AutoNum type="arabicPeriod"/>
                <a:tabLst/>
                <a:defRPr/>
              </a:pP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Saduceus e sacerdotes (At 23.8)</a:t>
              </a:r>
            </a:p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AutoNum type="arabicPeriod"/>
                <a:tabLst/>
                <a:defRPr/>
              </a:pP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Fariseus e escribas   (</a:t>
              </a:r>
              <a:r>
                <a:rPr kumimoji="0" lang="pt-BR" sz="2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Mt</a:t>
              </a: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23.27)</a:t>
              </a:r>
            </a:p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AutoNum type="arabicPeriod"/>
                <a:tabLst/>
                <a:defRPr/>
              </a:pP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Samaritanos (</a:t>
              </a:r>
              <a:r>
                <a:rPr kumimoji="0" lang="pt-BR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Jo</a:t>
              </a: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4.9)</a:t>
              </a:r>
            </a:p>
          </p:txBody>
        </p:sp>
        <p:sp>
          <p:nvSpPr>
            <p:cNvPr id="15" name="CaixaDeTexto 14">
              <a:extLst>
                <a:ext uri="{FF2B5EF4-FFF2-40B4-BE49-F238E27FC236}">
                  <a16:creationId xmlns:a16="http://schemas.microsoft.com/office/drawing/2014/main" id="{149881B8-74C0-0A83-32EB-1247ABB95E78}"/>
                </a:ext>
              </a:extLst>
            </p:cNvPr>
            <p:cNvSpPr txBox="1"/>
            <p:nvPr/>
          </p:nvSpPr>
          <p:spPr>
            <a:xfrm>
              <a:off x="477671" y="414612"/>
              <a:ext cx="2756848" cy="469429"/>
            </a:xfrm>
            <a:prstGeom prst="rect">
              <a:avLst/>
            </a:prstGeom>
            <a:solidFill>
              <a:schemeClr val="accent4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Grupos Político-Religiosos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984210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O REINO DE DEUS – Missão Sertão">
            <a:hlinkClick r:id="rId3"/>
            <a:extLst>
              <a:ext uri="{FF2B5EF4-FFF2-40B4-BE49-F238E27FC236}">
                <a16:creationId xmlns:a16="http://schemas.microsoft.com/office/drawing/2014/main" id="{985D6D1C-C6C5-51A7-DE09-54451F82E4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51" r="32907"/>
          <a:stretch/>
        </p:blipFill>
        <p:spPr bwMode="auto">
          <a:xfrm>
            <a:off x="0" y="-49335"/>
            <a:ext cx="5943600" cy="6907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65348893-790D-5F8B-512C-F5AADD17E578}"/>
              </a:ext>
            </a:extLst>
          </p:cNvPr>
          <p:cNvSpPr txBox="1"/>
          <p:nvPr/>
        </p:nvSpPr>
        <p:spPr>
          <a:xfrm>
            <a:off x="6591493" y="902913"/>
            <a:ext cx="4561673" cy="461665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 que é o reino de Deus?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DB95873-EA95-8833-F1D0-421455AD4C60}"/>
              </a:ext>
            </a:extLst>
          </p:cNvPr>
          <p:cNvSpPr txBox="1"/>
          <p:nvPr/>
        </p:nvSpPr>
        <p:spPr>
          <a:xfrm>
            <a:off x="6648324" y="3030836"/>
            <a:ext cx="4504842" cy="83099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Ele não é visível.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pt-B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Lc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17.20)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2AE7B6B0-022A-7978-87A7-4E8DFDF4374F}"/>
              </a:ext>
            </a:extLst>
          </p:cNvPr>
          <p:cNvSpPr txBox="1"/>
          <p:nvPr/>
        </p:nvSpPr>
        <p:spPr>
          <a:xfrm>
            <a:off x="6619908" y="4285507"/>
            <a:ext cx="4504842" cy="83099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Ele está dentro de vós.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pt-B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Lc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17.21)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49E62496-43E5-D6E2-CF62-AFE7D93281E5}"/>
              </a:ext>
            </a:extLst>
          </p:cNvPr>
          <p:cNvSpPr txBox="1"/>
          <p:nvPr/>
        </p:nvSpPr>
        <p:spPr>
          <a:xfrm>
            <a:off x="6648324" y="1811333"/>
            <a:ext cx="4504842" cy="83099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 o governo de Deus no coração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dos homens.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859FF1FD-9516-4D86-5B62-8FE0362EA72B}"/>
              </a:ext>
            </a:extLst>
          </p:cNvPr>
          <p:cNvSpPr txBox="1"/>
          <p:nvPr/>
        </p:nvSpPr>
        <p:spPr>
          <a:xfrm>
            <a:off x="6096000" y="96886"/>
            <a:ext cx="5552661" cy="58477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 REINO DE DEUS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240C1190-7B15-98AB-FD72-EDD92260EDF8}"/>
              </a:ext>
            </a:extLst>
          </p:cNvPr>
          <p:cNvSpPr txBox="1"/>
          <p:nvPr/>
        </p:nvSpPr>
        <p:spPr>
          <a:xfrm>
            <a:off x="731520" y="245890"/>
            <a:ext cx="4812030" cy="1323439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Google Sans"/>
                <a:ea typeface="+mn-ea"/>
                <a:cs typeface="+mn-cs"/>
              </a:rPr>
              <a:t>Arrependei-vos, porque está próximo o reino dos céus.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Google Sans"/>
                <a:ea typeface="+mn-ea"/>
                <a:cs typeface="+mn-cs"/>
              </a:rPr>
              <a:t>(ARA)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A83B17D9-E0A0-6E7D-6C02-09BC8F82A225}"/>
              </a:ext>
            </a:extLst>
          </p:cNvPr>
          <p:cNvSpPr txBox="1"/>
          <p:nvPr/>
        </p:nvSpPr>
        <p:spPr>
          <a:xfrm>
            <a:off x="6648324" y="5503980"/>
            <a:ext cx="4476426" cy="83099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 reino de Deus está presente, mas será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consumado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no futuro. 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F16A04DA-969B-E019-94AA-3BADD0259E9F}"/>
              </a:ext>
            </a:extLst>
          </p:cNvPr>
          <p:cNvSpPr txBox="1"/>
          <p:nvPr/>
        </p:nvSpPr>
        <p:spPr>
          <a:xfrm>
            <a:off x="731520" y="1765027"/>
            <a:ext cx="4812030" cy="892552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Google Sans"/>
                <a:ea typeface="+mn-ea"/>
                <a:cs typeface="+mn-cs"/>
              </a:rPr>
              <a:t>...é chegado o reino dos céus.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Google Sans"/>
                <a:ea typeface="+mn-ea"/>
                <a:cs typeface="+mn-cs"/>
              </a:rPr>
              <a:t>(ARC)</a:t>
            </a:r>
          </a:p>
        </p:txBody>
      </p:sp>
      <p:sp>
        <p:nvSpPr>
          <p:cNvPr id="3" name="Texto Explicativo: Seta Quádrupla 2">
            <a:extLst>
              <a:ext uri="{FF2B5EF4-FFF2-40B4-BE49-F238E27FC236}">
                <a16:creationId xmlns:a16="http://schemas.microsoft.com/office/drawing/2014/main" id="{FCF51C06-E000-9E3E-FED3-6FD39D0DF097}"/>
              </a:ext>
            </a:extLst>
          </p:cNvPr>
          <p:cNvSpPr/>
          <p:nvPr/>
        </p:nvSpPr>
        <p:spPr>
          <a:xfrm>
            <a:off x="4972050" y="902913"/>
            <a:ext cx="331469" cy="201987"/>
          </a:xfrm>
          <a:prstGeom prst="quadArrowCallou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9949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1" grpId="0" animBg="1"/>
      <p:bldP spid="10" grpId="0" animBg="1"/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ta: para a Direita 5">
            <a:extLst>
              <a:ext uri="{FF2B5EF4-FFF2-40B4-BE49-F238E27FC236}">
                <a16:creationId xmlns:a16="http://schemas.microsoft.com/office/drawing/2014/main" id="{9ED912B7-EB60-D69D-E4C6-5ADA8E557525}"/>
              </a:ext>
            </a:extLst>
          </p:cNvPr>
          <p:cNvSpPr/>
          <p:nvPr/>
        </p:nvSpPr>
        <p:spPr>
          <a:xfrm>
            <a:off x="724877" y="1228298"/>
            <a:ext cx="5466015" cy="55243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EAC2B0F2-95AF-DC7A-7E3D-1B698A2048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202" y="-297"/>
            <a:ext cx="12206201" cy="6858297"/>
          </a:xfrm>
          <a:prstGeom prst="rect">
            <a:avLst/>
          </a:prstGeom>
        </p:spPr>
      </p:pic>
      <p:pic>
        <p:nvPicPr>
          <p:cNvPr id="1026" name="Picture 2" descr="As Profecias sobre o Messias - Prof. Felipe Aquino">
            <a:hlinkClick r:id="rId4"/>
            <a:extLst>
              <a:ext uri="{FF2B5EF4-FFF2-40B4-BE49-F238E27FC236}">
                <a16:creationId xmlns:a16="http://schemas.microsoft.com/office/drawing/2014/main" id="{F049527D-70C2-8DF3-F6EA-8C243AB8B5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81" r="8791"/>
          <a:stretch/>
        </p:blipFill>
        <p:spPr bwMode="auto">
          <a:xfrm>
            <a:off x="904705" y="401029"/>
            <a:ext cx="3973561" cy="3164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41FB7140-40AF-9B1E-E68C-F1F2BA7F0653}"/>
              </a:ext>
            </a:extLst>
          </p:cNvPr>
          <p:cNvSpPr txBox="1"/>
          <p:nvPr/>
        </p:nvSpPr>
        <p:spPr>
          <a:xfrm>
            <a:off x="5058094" y="982077"/>
            <a:ext cx="6229202" cy="83099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Anunciado pelos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profetas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do AT.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Ele estabeleceria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 reino de Deus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sobre a terra.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15DDC5D-5717-945B-CF35-A5810EE4DF3D}"/>
              </a:ext>
            </a:extLst>
          </p:cNvPr>
          <p:cNvSpPr txBox="1"/>
          <p:nvPr/>
        </p:nvSpPr>
        <p:spPr>
          <a:xfrm>
            <a:off x="5058094" y="453784"/>
            <a:ext cx="6229201" cy="523220"/>
          </a:xfrm>
          <a:prstGeom prst="rect">
            <a:avLst/>
          </a:prstGeom>
          <a:solidFill>
            <a:srgbClr val="00206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Jesus o Messias prometido    </a:t>
            </a:r>
          </a:p>
        </p:txBody>
      </p:sp>
      <p:pic>
        <p:nvPicPr>
          <p:cNvPr id="9" name="Picture 2" descr="Uma legião romana era uma grande unidade militar do exército romano se preparando para a batalha à noite arte gerada por redes neurais">
            <a:extLst>
              <a:ext uri="{FF2B5EF4-FFF2-40B4-BE49-F238E27FC236}">
                <a16:creationId xmlns:a16="http://schemas.microsoft.com/office/drawing/2014/main" id="{326452D7-8ABC-1E69-F49D-58C7A747AC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5" r="12070" b="12260"/>
          <a:stretch/>
        </p:blipFill>
        <p:spPr bwMode="auto">
          <a:xfrm>
            <a:off x="2034845" y="1811767"/>
            <a:ext cx="3973561" cy="3143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755B6E84-A5B0-CC25-AAE4-591904FA82BC}"/>
              </a:ext>
            </a:extLst>
          </p:cNvPr>
          <p:cNvSpPr txBox="1"/>
          <p:nvPr/>
        </p:nvSpPr>
        <p:spPr>
          <a:xfrm>
            <a:off x="6190892" y="1865366"/>
            <a:ext cx="5096404" cy="523220"/>
          </a:xfrm>
          <a:prstGeom prst="rect">
            <a:avLst/>
          </a:prstGeom>
          <a:solidFill>
            <a:srgbClr val="00206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Como era aguardado  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7F7A6A97-AE12-DEF9-703B-A2D13760C20B}"/>
              </a:ext>
            </a:extLst>
          </p:cNvPr>
          <p:cNvSpPr txBox="1"/>
          <p:nvPr/>
        </p:nvSpPr>
        <p:spPr>
          <a:xfrm>
            <a:off x="6190892" y="2411755"/>
            <a:ext cx="5096404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Líder militar e político.</a:t>
            </a:r>
          </a:p>
        </p:txBody>
      </p:sp>
      <p:pic>
        <p:nvPicPr>
          <p:cNvPr id="13" name="Picture 5" descr="A Compaixão de Jesus! – Diocese de Petrópolis">
            <a:hlinkClick r:id="rId7"/>
            <a:extLst>
              <a:ext uri="{FF2B5EF4-FFF2-40B4-BE49-F238E27FC236}">
                <a16:creationId xmlns:a16="http://schemas.microsoft.com/office/drawing/2014/main" id="{30805A2F-4AC6-4C26-42DB-E657B81A60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26" t="6520" r="15895" b="4647"/>
          <a:stretch/>
        </p:blipFill>
        <p:spPr bwMode="auto">
          <a:xfrm>
            <a:off x="3372360" y="3094523"/>
            <a:ext cx="3916516" cy="3143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49CBA62A-953C-6056-49F7-9B4A359A41D4}"/>
              </a:ext>
            </a:extLst>
          </p:cNvPr>
          <p:cNvSpPr txBox="1"/>
          <p:nvPr/>
        </p:nvSpPr>
        <p:spPr>
          <a:xfrm>
            <a:off x="7444673" y="3127678"/>
            <a:ext cx="3842622" cy="523220"/>
          </a:xfrm>
          <a:prstGeom prst="rect">
            <a:avLst/>
          </a:prstGeom>
          <a:solidFill>
            <a:srgbClr val="00206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 Messias chegou!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9422A1DA-DF17-1E75-E3FE-9D86EFA3C395}"/>
              </a:ext>
            </a:extLst>
          </p:cNvPr>
          <p:cNvSpPr txBox="1"/>
          <p:nvPr/>
        </p:nvSpPr>
        <p:spPr>
          <a:xfrm>
            <a:off x="7444673" y="3666662"/>
            <a:ext cx="3842622" cy="193899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Pregava a chegada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 reino.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Jesus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falou claramente.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Realizou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prodígios</a:t>
            </a:r>
            <a:r>
              <a:rPr kumimoji="0" lang="pt-BR" sz="24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Ganhou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popularidade.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Gerou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adversários.</a:t>
            </a:r>
            <a:endParaRPr kumimoji="0" lang="pt-B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2375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 animBg="1"/>
      <p:bldP spid="10" grpId="0" animBg="1"/>
      <p:bldP spid="12" grpId="0" animBg="1"/>
      <p:bldP spid="14" grpId="0" animBg="1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0525E57-EB7B-5FC2-4B48-41EA3B6808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A513F46B-049C-D00C-41AD-1A61CF8238A9}"/>
              </a:ext>
            </a:extLst>
          </p:cNvPr>
          <p:cNvSpPr txBox="1"/>
          <p:nvPr/>
        </p:nvSpPr>
        <p:spPr>
          <a:xfrm>
            <a:off x="353099" y="330689"/>
            <a:ext cx="11503863" cy="584775"/>
          </a:xfrm>
          <a:prstGeom prst="rect">
            <a:avLst/>
          </a:prstGeom>
          <a:solidFill>
            <a:srgbClr val="00206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Jesus fala por parábolas (Por quê?)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1034552-2ED9-795C-7314-E9CD5542A6AB}"/>
              </a:ext>
            </a:extLst>
          </p:cNvPr>
          <p:cNvSpPr txBox="1"/>
          <p:nvPr/>
        </p:nvSpPr>
        <p:spPr>
          <a:xfrm>
            <a:off x="5621312" y="1096396"/>
            <a:ext cx="6235650" cy="523220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t-BR" sz="2200" b="1" i="0" u="none" strike="noStrike" kern="1200" cap="none" spc="0" normalizeH="0" baseline="0" noProof="0" dirty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 reino de </a:t>
            </a:r>
            <a:r>
              <a:rPr kumimoji="0" lang="pt-B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Deus não era </a:t>
            </a:r>
            <a:r>
              <a:rPr kumimoji="0" lang="pt-BR" sz="2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visível</a:t>
            </a:r>
            <a:r>
              <a:rPr kumimoji="0" lang="pt-BR" sz="2200" b="1" i="0" u="none" strike="noStrike" kern="1200" cap="none" spc="0" normalizeH="0" baseline="0" noProof="0" dirty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t-B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Surgem</a:t>
            </a:r>
            <a:r>
              <a:rPr kumimoji="0" lang="pt-BR" sz="2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questionamentos </a:t>
            </a:r>
            <a:r>
              <a:rPr kumimoji="0" lang="pt-BR" sz="2200" b="1" i="0" u="none" strike="noStrike" kern="1200" cap="none" spc="0" normalizeH="0" baseline="0" noProof="0" dirty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 </a:t>
            </a:r>
            <a:r>
              <a:rPr kumimoji="0" lang="pt-BR" sz="2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descrença</a:t>
            </a:r>
            <a:r>
              <a:rPr kumimoji="0" lang="pt-BR" sz="2200" b="1" i="0" u="none" strike="noStrike" kern="1200" cap="none" spc="0" normalizeH="0" baseline="0" noProof="0" dirty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do povo!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t-B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Jesus não tinha interesse </a:t>
            </a:r>
            <a:r>
              <a:rPr kumimoji="0" lang="pt-BR" sz="2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pelo poder.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t-BR" sz="2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João Batista </a:t>
            </a:r>
            <a:r>
              <a:rPr kumimoji="0" lang="pt-BR" sz="2200" b="1" i="0" u="none" strike="noStrike" kern="1200" cap="none" spc="0" normalizeH="0" baseline="0" noProof="0" dirty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“Es tu aquele que estava por vir ou havemos de esperar outro?”</a:t>
            </a:r>
            <a:endParaRPr kumimoji="0" lang="pt-BR" sz="2200" b="0" i="0" u="none" strike="noStrike" kern="1200" cap="none" spc="0" normalizeH="0" baseline="0" noProof="0" dirty="0">
              <a:ln>
                <a:noFill/>
              </a:ln>
              <a:solidFill>
                <a:srgbClr val="20212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t-BR" sz="2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pt-BR" sz="2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rejeição </a:t>
            </a:r>
            <a:r>
              <a:rPr kumimoji="0" lang="pt-B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 Jesus</a:t>
            </a:r>
            <a:r>
              <a:rPr kumimoji="0" lang="pt-BR" sz="2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 </a:t>
            </a:r>
            <a:r>
              <a:rPr kumimoji="0" lang="pt-B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tornou forte.</a:t>
            </a:r>
            <a:r>
              <a:rPr kumimoji="0" lang="pt-BR" sz="2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t-BR" sz="2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Parábola</a:t>
            </a:r>
            <a:r>
              <a:rPr kumimoji="0" lang="pt-B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são elementos retirados do cotidiano, que ilustram uma realidade espiritual. 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t-B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Jesus contava as parábolas à multidão, mas apenas dava a </a:t>
            </a:r>
            <a:r>
              <a:rPr kumimoji="0" lang="pt-BR" sz="2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explicação</a:t>
            </a:r>
            <a:r>
              <a:rPr kumimoji="0" lang="pt-BR" sz="22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pt-B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aos seus discípulos. 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t-B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Objetivos das parábolas: </a:t>
            </a:r>
            <a:r>
              <a:rPr kumimoji="0" lang="pt-BR" sz="2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confundir</a:t>
            </a:r>
            <a:r>
              <a:rPr kumimoji="0" lang="pt-BR" sz="22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pt-B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seus opositores</a:t>
            </a: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pt-B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</a:t>
            </a: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pt-BR" sz="2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confortar</a:t>
            </a:r>
            <a:r>
              <a:rPr kumimoji="0" lang="pt-BR" sz="22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pt-B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os discípulos.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84FFA99B-C7B0-691E-B21C-9AF941259089}"/>
              </a:ext>
            </a:extLst>
          </p:cNvPr>
          <p:cNvSpPr txBox="1"/>
          <p:nvPr/>
        </p:nvSpPr>
        <p:spPr>
          <a:xfrm>
            <a:off x="335039" y="6098226"/>
            <a:ext cx="5122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Mashal 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(hebraico) e </a:t>
            </a:r>
            <a:r>
              <a:rPr kumimoji="0" lang="pt-BR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Parabolé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(grego).</a:t>
            </a:r>
          </a:p>
        </p:txBody>
      </p:sp>
      <p:pic>
        <p:nvPicPr>
          <p:cNvPr id="9" name="Picture 2" descr="Jesus cristo ensina às crianças o cristianismo os pecados da bíblia | Foto  Premium">
            <a:hlinkClick r:id="rId4"/>
            <a:extLst>
              <a:ext uri="{FF2B5EF4-FFF2-40B4-BE49-F238E27FC236}">
                <a16:creationId xmlns:a16="http://schemas.microsoft.com/office/drawing/2014/main" id="{BA31BF1A-194B-F0BC-E3B9-5D1439322F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71" t="619" r="-1" b="5536"/>
          <a:stretch/>
        </p:blipFill>
        <p:spPr bwMode="auto">
          <a:xfrm>
            <a:off x="353099" y="1130289"/>
            <a:ext cx="5141013" cy="4628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47766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876652D2-A2DD-8F3C-FE38-4F37D1BF8A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97"/>
            <a:ext cx="12192000" cy="685800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BB309504-C092-F612-8873-52D95AFCBF62}"/>
              </a:ext>
            </a:extLst>
          </p:cNvPr>
          <p:cNvSpPr txBox="1"/>
          <p:nvPr/>
        </p:nvSpPr>
        <p:spPr>
          <a:xfrm>
            <a:off x="891798" y="731318"/>
            <a:ext cx="10482773" cy="584775"/>
          </a:xfrm>
          <a:prstGeom prst="rect">
            <a:avLst/>
          </a:prstGeom>
          <a:solidFill>
            <a:srgbClr val="00206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Observações sobre as  parábolas de Jesus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92F5E56-8EA2-60F1-0214-3973DABDFF0E}"/>
              </a:ext>
            </a:extLst>
          </p:cNvPr>
          <p:cNvSpPr txBox="1"/>
          <p:nvPr/>
        </p:nvSpPr>
        <p:spPr>
          <a:xfrm>
            <a:off x="933364" y="1421841"/>
            <a:ext cx="10482774" cy="517064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Estão entre as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mais conhecidas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 história da humanidade. (PFP e PBS)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Relatadas nos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evangelhos sinóticos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(Mateus, Marcos e Lucas)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Foi o meio mais utilizado por Jesus para explicar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 reino de Deus.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Embora algumas tratem da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escatologia futura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elas são dirigidas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à vida neste mundo.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“O reino presente”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não significa o fim do mundo, mas que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promessas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das Escrituras iniciaram com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palavras e ações de Jesus.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parábolas proferidas por Jesus,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em aramaico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foram traduzidas para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 grego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 moldadas pela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tradição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 pelos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evangelistas.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parábolas são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curtas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e, normalmente,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deixam os detalhes de lado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6935494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BB309504-C092-F612-8873-52D95AFCBF62}"/>
              </a:ext>
            </a:extLst>
          </p:cNvPr>
          <p:cNvSpPr txBox="1"/>
          <p:nvPr/>
        </p:nvSpPr>
        <p:spPr>
          <a:xfrm>
            <a:off x="703385" y="330689"/>
            <a:ext cx="10927141" cy="523220"/>
          </a:xfrm>
          <a:prstGeom prst="rect">
            <a:avLst/>
          </a:prstGeom>
          <a:solidFill>
            <a:srgbClr val="00206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Interpretações das parábolas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2FA3023-1DAD-B60C-C410-A83FB02CE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29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</p:pic>
      <p:grpSp>
        <p:nvGrpSpPr>
          <p:cNvPr id="17" name="Agrupar 16">
            <a:extLst>
              <a:ext uri="{FF2B5EF4-FFF2-40B4-BE49-F238E27FC236}">
                <a16:creationId xmlns:a16="http://schemas.microsoft.com/office/drawing/2014/main" id="{B91F53E8-EE3C-B396-74C8-5D44E3D1CF67}"/>
              </a:ext>
            </a:extLst>
          </p:cNvPr>
          <p:cNvGrpSpPr/>
          <p:nvPr/>
        </p:nvGrpSpPr>
        <p:grpSpPr>
          <a:xfrm>
            <a:off x="703385" y="1084256"/>
            <a:ext cx="10927141" cy="3611052"/>
            <a:chOff x="703385" y="1084256"/>
            <a:chExt cx="10927141" cy="3611052"/>
          </a:xfrm>
        </p:grpSpPr>
        <p:grpSp>
          <p:nvGrpSpPr>
            <p:cNvPr id="8" name="Agrupar 7">
              <a:extLst>
                <a:ext uri="{FF2B5EF4-FFF2-40B4-BE49-F238E27FC236}">
                  <a16:creationId xmlns:a16="http://schemas.microsoft.com/office/drawing/2014/main" id="{535D5947-8173-63B4-EE37-3B79C274F5EF}"/>
                </a:ext>
              </a:extLst>
            </p:cNvPr>
            <p:cNvGrpSpPr/>
            <p:nvPr/>
          </p:nvGrpSpPr>
          <p:grpSpPr>
            <a:xfrm>
              <a:off x="1244500" y="1884264"/>
              <a:ext cx="1892942" cy="2811044"/>
              <a:chOff x="1244500" y="2076768"/>
              <a:chExt cx="1892942" cy="2811044"/>
            </a:xfrm>
          </p:grpSpPr>
          <p:pic>
            <p:nvPicPr>
              <p:cNvPr id="1026" name="Picture 2" descr="Portal Luteranos | Martim Lutero - vida e obra">
                <a:hlinkClick r:id="rId4"/>
                <a:extLst>
                  <a:ext uri="{FF2B5EF4-FFF2-40B4-BE49-F238E27FC236}">
                    <a16:creationId xmlns:a16="http://schemas.microsoft.com/office/drawing/2014/main" id="{36CB59BD-64AB-22E0-7CD5-5AC8571ABF2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6462"/>
              <a:stretch/>
            </p:blipFill>
            <p:spPr bwMode="auto">
              <a:xfrm>
                <a:off x="1244500" y="2076768"/>
                <a:ext cx="1892942" cy="2131019"/>
              </a:xfrm>
              <a:prstGeom prst="rect">
                <a:avLst/>
              </a:prstGeom>
              <a:noFill/>
              <a:ln w="19050">
                <a:solidFill>
                  <a:srgbClr val="C0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" name="Retângulo: Cantos Arredondados 1">
                <a:extLst>
                  <a:ext uri="{FF2B5EF4-FFF2-40B4-BE49-F238E27FC236}">
                    <a16:creationId xmlns:a16="http://schemas.microsoft.com/office/drawing/2014/main" id="{CE1E4383-E988-4CF9-CFCF-CD3DB0778E55}"/>
                  </a:ext>
                </a:extLst>
              </p:cNvPr>
              <p:cNvSpPr/>
              <p:nvPr/>
            </p:nvSpPr>
            <p:spPr>
              <a:xfrm>
                <a:off x="1244500" y="4293035"/>
                <a:ext cx="1892942" cy="594777"/>
              </a:xfrm>
              <a:prstGeom prst="roundRect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Martinho Lutero</a:t>
                </a:r>
                <a:endPara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9" name="Agrupar 8">
              <a:extLst>
                <a:ext uri="{FF2B5EF4-FFF2-40B4-BE49-F238E27FC236}">
                  <a16:creationId xmlns:a16="http://schemas.microsoft.com/office/drawing/2014/main" id="{4E46AB6E-4731-A3E0-F207-37A6ED3C8928}"/>
                </a:ext>
              </a:extLst>
            </p:cNvPr>
            <p:cNvGrpSpPr/>
            <p:nvPr/>
          </p:nvGrpSpPr>
          <p:grpSpPr>
            <a:xfrm>
              <a:off x="3811616" y="1884264"/>
              <a:ext cx="1892942" cy="2811043"/>
              <a:chOff x="3811616" y="2076768"/>
              <a:chExt cx="1892942" cy="2811043"/>
            </a:xfrm>
          </p:grpSpPr>
          <p:pic>
            <p:nvPicPr>
              <p:cNvPr id="1028" name="Picture 4" descr="João Calvino – O Reformador – Teologando">
                <a:hlinkClick r:id="rId6"/>
                <a:extLst>
                  <a:ext uri="{FF2B5EF4-FFF2-40B4-BE49-F238E27FC236}">
                    <a16:creationId xmlns:a16="http://schemas.microsoft.com/office/drawing/2014/main" id="{ADE987F2-22A3-EB45-21D3-A7E377B4AEF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845" t="6663" r="68" b="-6663"/>
              <a:stretch/>
            </p:blipFill>
            <p:spPr bwMode="auto">
              <a:xfrm>
                <a:off x="3811616" y="2076768"/>
                <a:ext cx="1892942" cy="2305379"/>
              </a:xfrm>
              <a:prstGeom prst="rect">
                <a:avLst/>
              </a:prstGeom>
              <a:noFill/>
              <a:ln w="19050">
                <a:solidFill>
                  <a:srgbClr val="C0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" name="Retângulo: Cantos Arredondados 2">
                <a:extLst>
                  <a:ext uri="{FF2B5EF4-FFF2-40B4-BE49-F238E27FC236}">
                    <a16:creationId xmlns:a16="http://schemas.microsoft.com/office/drawing/2014/main" id="{8570C7EB-AA67-68BD-E438-89194D99A29D}"/>
                  </a:ext>
                </a:extLst>
              </p:cNvPr>
              <p:cNvSpPr/>
              <p:nvPr/>
            </p:nvSpPr>
            <p:spPr>
              <a:xfrm>
                <a:off x="3811616" y="4293034"/>
                <a:ext cx="1892942" cy="594777"/>
              </a:xfrm>
              <a:prstGeom prst="roundRect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João Calvino</a:t>
                </a:r>
                <a:endPara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1" name="Agrupar 10">
              <a:extLst>
                <a:ext uri="{FF2B5EF4-FFF2-40B4-BE49-F238E27FC236}">
                  <a16:creationId xmlns:a16="http://schemas.microsoft.com/office/drawing/2014/main" id="{A880C581-57E6-67D2-ADF9-603563DEEACF}"/>
                </a:ext>
              </a:extLst>
            </p:cNvPr>
            <p:cNvGrpSpPr/>
            <p:nvPr/>
          </p:nvGrpSpPr>
          <p:grpSpPr>
            <a:xfrm>
              <a:off x="6348910" y="1884264"/>
              <a:ext cx="1892942" cy="2811042"/>
              <a:chOff x="6300784" y="2076768"/>
              <a:chExt cx="1892942" cy="2811042"/>
            </a:xfrm>
          </p:grpSpPr>
          <p:pic>
            <p:nvPicPr>
              <p:cNvPr id="1030" name="Picture 6">
                <a:hlinkClick r:id="rId8" tooltip="Jonathan Edwards (teólogo)"/>
                <a:extLst>
                  <a:ext uri="{FF2B5EF4-FFF2-40B4-BE49-F238E27FC236}">
                    <a16:creationId xmlns:a16="http://schemas.microsoft.com/office/drawing/2014/main" id="{02A900FE-EA57-39B3-D51D-9890EBAE74F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745" r="9762" b="17609"/>
              <a:stretch/>
            </p:blipFill>
            <p:spPr bwMode="auto">
              <a:xfrm>
                <a:off x="6300784" y="2076768"/>
                <a:ext cx="1892942" cy="2158142"/>
              </a:xfrm>
              <a:prstGeom prst="rect">
                <a:avLst/>
              </a:prstGeom>
              <a:noFill/>
              <a:ln w="19050">
                <a:solidFill>
                  <a:srgbClr val="C0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" name="Retângulo: Cantos Arredondados 5">
                <a:extLst>
                  <a:ext uri="{FF2B5EF4-FFF2-40B4-BE49-F238E27FC236}">
                    <a16:creationId xmlns:a16="http://schemas.microsoft.com/office/drawing/2014/main" id="{8CE9E65F-E598-54CD-3C50-C1C66A21A406}"/>
                  </a:ext>
                </a:extLst>
              </p:cNvPr>
              <p:cNvSpPr/>
              <p:nvPr/>
            </p:nvSpPr>
            <p:spPr>
              <a:xfrm>
                <a:off x="6300784" y="4293033"/>
                <a:ext cx="1892942" cy="594777"/>
              </a:xfrm>
              <a:prstGeom prst="roundRect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Jonathan Edwards</a:t>
                </a:r>
                <a:endPara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5E30A682-B4CE-18C3-41DE-D67D9128F228}"/>
                </a:ext>
              </a:extLst>
            </p:cNvPr>
            <p:cNvGrpSpPr/>
            <p:nvPr/>
          </p:nvGrpSpPr>
          <p:grpSpPr>
            <a:xfrm>
              <a:off x="8824846" y="1875647"/>
              <a:ext cx="1905000" cy="2803616"/>
              <a:chOff x="8824846" y="2084193"/>
              <a:chExt cx="1905000" cy="2803616"/>
            </a:xfrm>
          </p:grpSpPr>
          <p:pic>
            <p:nvPicPr>
              <p:cNvPr id="1032" name="Picture 8">
                <a:hlinkClick r:id="rId10" tooltip="Charles Haddon Spurgeon"/>
                <a:extLst>
                  <a:ext uri="{FF2B5EF4-FFF2-40B4-BE49-F238E27FC236}">
                    <a16:creationId xmlns:a16="http://schemas.microsoft.com/office/drawing/2014/main" id="{AB9CA896-848A-FC7E-9C9E-F52497AA78F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9681"/>
              <a:stretch/>
            </p:blipFill>
            <p:spPr bwMode="auto">
              <a:xfrm>
                <a:off x="8824846" y="2084193"/>
                <a:ext cx="1905000" cy="2150717"/>
              </a:xfrm>
              <a:prstGeom prst="rect">
                <a:avLst/>
              </a:prstGeom>
              <a:noFill/>
              <a:ln w="19050">
                <a:solidFill>
                  <a:srgbClr val="C0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" name="Retângulo: Cantos Arredondados 6">
                <a:extLst>
                  <a:ext uri="{FF2B5EF4-FFF2-40B4-BE49-F238E27FC236}">
                    <a16:creationId xmlns:a16="http://schemas.microsoft.com/office/drawing/2014/main" id="{F38906DA-4086-EACB-4715-9C3063AF886F}"/>
                  </a:ext>
                </a:extLst>
              </p:cNvPr>
              <p:cNvSpPr/>
              <p:nvPr/>
            </p:nvSpPr>
            <p:spPr>
              <a:xfrm>
                <a:off x="8836904" y="4293032"/>
                <a:ext cx="1892942" cy="594777"/>
              </a:xfrm>
              <a:prstGeom prst="roundRect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Charles </a:t>
                </a:r>
                <a:r>
                  <a:rPr kumimoji="0" lang="pt-BR" sz="1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Spurgeon</a:t>
                </a:r>
                <a:endPara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4" name="CaixaDeTexto 13">
              <a:extLst>
                <a:ext uri="{FF2B5EF4-FFF2-40B4-BE49-F238E27FC236}">
                  <a16:creationId xmlns:a16="http://schemas.microsoft.com/office/drawing/2014/main" id="{79C0FDEC-F8B9-0CBD-871D-833CD3F5DABA}"/>
                </a:ext>
              </a:extLst>
            </p:cNvPr>
            <p:cNvSpPr txBox="1"/>
            <p:nvPr/>
          </p:nvSpPr>
          <p:spPr>
            <a:xfrm>
              <a:off x="703385" y="1084256"/>
              <a:ext cx="10927141" cy="461665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1) A tendência dos intérpretes até o final do século XIX era </a:t>
              </a:r>
              <a:r>
                <a:rPr kumimoji="0" lang="pt-B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“ALEGORIZAR”.</a:t>
              </a:r>
              <a:r>
                <a:rPr kumimoji="0" lang="pt-B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</a:p>
          </p:txBody>
        </p:sp>
      </p:grpSp>
      <p:sp>
        <p:nvSpPr>
          <p:cNvPr id="10" name="CaixaDeTexto 9">
            <a:extLst>
              <a:ext uri="{FF2B5EF4-FFF2-40B4-BE49-F238E27FC236}">
                <a16:creationId xmlns:a16="http://schemas.microsoft.com/office/drawing/2014/main" id="{09460B6A-AA34-FD63-DAA6-662C39B43E89}"/>
              </a:ext>
            </a:extLst>
          </p:cNvPr>
          <p:cNvSpPr txBox="1"/>
          <p:nvPr/>
        </p:nvSpPr>
        <p:spPr>
          <a:xfrm>
            <a:off x="703384" y="330689"/>
            <a:ext cx="10927141" cy="584775"/>
          </a:xfrm>
          <a:prstGeom prst="rect">
            <a:avLst/>
          </a:prstGeom>
          <a:solidFill>
            <a:srgbClr val="00206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Interpretação das parábolas</a:t>
            </a:r>
          </a:p>
        </p:txBody>
      </p: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90AFF542-2FA6-04A3-F99F-423D81040D3C}"/>
              </a:ext>
            </a:extLst>
          </p:cNvPr>
          <p:cNvGrpSpPr/>
          <p:nvPr/>
        </p:nvGrpSpPr>
        <p:grpSpPr>
          <a:xfrm>
            <a:off x="703384" y="5113696"/>
            <a:ext cx="10927141" cy="1471371"/>
            <a:chOff x="703384" y="5113696"/>
            <a:chExt cx="10927141" cy="1471371"/>
          </a:xfrm>
        </p:grpSpPr>
        <p:sp>
          <p:nvSpPr>
            <p:cNvPr id="16" name="CaixaDeTexto 15">
              <a:extLst>
                <a:ext uri="{FF2B5EF4-FFF2-40B4-BE49-F238E27FC236}">
                  <a16:creationId xmlns:a16="http://schemas.microsoft.com/office/drawing/2014/main" id="{6E16547D-CF5B-98FE-A6EF-8DAB47359A28}"/>
                </a:ext>
              </a:extLst>
            </p:cNvPr>
            <p:cNvSpPr txBox="1"/>
            <p:nvPr/>
          </p:nvSpPr>
          <p:spPr>
            <a:xfrm>
              <a:off x="703384" y="5113696"/>
              <a:ext cx="10927141" cy="461665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2) Os estudiosos contemporâneos, no entanto, </a:t>
              </a:r>
              <a:r>
                <a:rPr kumimoji="0" lang="pt-B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rejeitam as alegorias.</a:t>
              </a:r>
              <a:endPara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173AFC03-ABF0-4A2C-668D-E2FBF01F0C92}"/>
                </a:ext>
              </a:extLst>
            </p:cNvPr>
            <p:cNvSpPr txBox="1"/>
            <p:nvPr/>
          </p:nvSpPr>
          <p:spPr>
            <a:xfrm>
              <a:off x="703384" y="5754070"/>
              <a:ext cx="1092714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Alegoria</a:t>
              </a:r>
              <a:r>
                <a:rPr kumimoji="0" lang="pt-B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não é uma forma legítima de interpretação,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pois </a:t>
              </a:r>
              <a:r>
                <a:rPr kumimoji="0" lang="pt-B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obscurece</a:t>
              </a:r>
              <a:r>
                <a:rPr kumimoji="0" lang="pt-B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a mensagem de Jesus</a:t>
              </a:r>
              <a:r>
                <a:rPr kumimoji="0" lang="pt-BR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48596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99578975-8F05-C894-704B-028055FEE3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192" y="46197"/>
            <a:ext cx="12192000" cy="6858297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E731D859-5595-7B1F-2542-C9C8BEDBFF20}"/>
              </a:ext>
            </a:extLst>
          </p:cNvPr>
          <p:cNvSpPr txBox="1"/>
          <p:nvPr/>
        </p:nvSpPr>
        <p:spPr>
          <a:xfrm>
            <a:off x="603504" y="3328162"/>
            <a:ext cx="11137391" cy="304698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9050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¹⁰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Então, se aproximaram os discípulos e lhe perguntaram: por que lhes falas por parábolas? 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¹¹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Ao que respondeu: porque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vós outros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 dado conhecer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+mn-cs"/>
              </a:rPr>
              <a:t>os mistérios do reino dos céus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mas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àqueles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não lhes é isso concedido.¹² Pois ao que tem se lhe dará, e terá em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abundância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mas, ao que não tem, até o que tem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lhe será tirado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Por isso, lhes falo por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parábolas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porque, vendo,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não veem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e ouvindo,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não ouvem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nem entendam.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......................................................................................................................................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¹⁶ Bem-aventurados, porém, os vossos olhos,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porque veem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e os vossos ouvidos,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porque ouvem.                                                              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Mateus 13:10-16</a:t>
            </a:r>
          </a:p>
        </p:txBody>
      </p:sp>
      <p:sp>
        <p:nvSpPr>
          <p:cNvPr id="4" name="AutoShape 4" descr="Onde estão os discípulos de Jesus?">
            <a:extLst>
              <a:ext uri="{FF2B5EF4-FFF2-40B4-BE49-F238E27FC236}">
                <a16:creationId xmlns:a16="http://schemas.microsoft.com/office/drawing/2014/main" id="{C410BB0C-AEAA-DAAA-999C-0B1951AFAC1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524125" y="1500188"/>
            <a:ext cx="7143750" cy="385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54" name="Picture 6" descr="JESUS ENSINANDO OS DISCIPULOS">
            <a:hlinkClick r:id="rId4"/>
            <a:extLst>
              <a:ext uri="{FF2B5EF4-FFF2-40B4-BE49-F238E27FC236}">
                <a16:creationId xmlns:a16="http://schemas.microsoft.com/office/drawing/2014/main" id="{C90D9330-3BBC-7209-0DD8-C37D943CDF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41" b="15993"/>
          <a:stretch/>
        </p:blipFill>
        <p:spPr bwMode="auto">
          <a:xfrm>
            <a:off x="644332" y="274320"/>
            <a:ext cx="5018472" cy="2569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3A61C0F0-EA65-BFA1-2C93-C154FF3F5E68}"/>
              </a:ext>
            </a:extLst>
          </p:cNvPr>
          <p:cNvSpPr txBox="1"/>
          <p:nvPr/>
        </p:nvSpPr>
        <p:spPr>
          <a:xfrm>
            <a:off x="7278624" y="713232"/>
            <a:ext cx="3054096" cy="1754326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Por que Jesus ensinava por parábolas?</a:t>
            </a:r>
          </a:p>
        </p:txBody>
      </p:sp>
    </p:spTree>
    <p:extLst>
      <p:ext uri="{BB962C8B-B14F-4D97-AF65-F5344CB8AC3E}">
        <p14:creationId xmlns:p14="http://schemas.microsoft.com/office/powerpoint/2010/main" val="3061516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590518D4-86AD-2B14-E106-10F4A00588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614" y="-17875"/>
            <a:ext cx="12181989" cy="6896986"/>
          </a:xfrm>
          <a:prstGeom prst="rect">
            <a:avLst/>
          </a:prstGeom>
        </p:spPr>
      </p:pic>
      <p:sp>
        <p:nvSpPr>
          <p:cNvPr id="6" name="Rectangle 6">
            <a:extLst>
              <a:ext uri="{FF2B5EF4-FFF2-40B4-BE49-F238E27FC236}">
                <a16:creationId xmlns:a16="http://schemas.microsoft.com/office/drawing/2014/main" id="{22118941-39C3-9011-66E1-EB2BAD5AC6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249238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pt-BR" altLang="pt-BR" sz="1000" b="0" i="0" u="none" strike="noStrike" kern="1200" cap="none" spc="0" normalizeH="0" baseline="0" noProof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kumimoji="0" lang="pt-BR" alt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FAED600C-47D9-6250-25F7-60074CED3B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4437" y="3104148"/>
            <a:ext cx="249238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pt-BR" altLang="pt-BR" sz="1000" b="0" i="0" u="none" strike="noStrike" kern="1200" cap="none" spc="0" normalizeH="0" baseline="0" noProof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kumimoji="0" lang="pt-BR" alt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" name="Rectangle 16">
            <a:extLst>
              <a:ext uri="{FF2B5EF4-FFF2-40B4-BE49-F238E27FC236}">
                <a16:creationId xmlns:a16="http://schemas.microsoft.com/office/drawing/2014/main" id="{9B71767D-9A5F-993E-5AD8-E15BAEDA0F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249238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pt-BR" altLang="pt-BR" sz="1000" b="0" i="0" u="none" strike="noStrike" kern="1200" cap="none" spc="0" normalizeH="0" baseline="0" noProof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kumimoji="0" lang="pt-BR" alt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0EEAA47D-2F55-4533-D962-8654CBAB706A}"/>
              </a:ext>
            </a:extLst>
          </p:cNvPr>
          <p:cNvSpPr txBox="1"/>
          <p:nvPr/>
        </p:nvSpPr>
        <p:spPr>
          <a:xfrm>
            <a:off x="825582" y="300245"/>
            <a:ext cx="10590966" cy="58477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Parábolas do Reino</a:t>
            </a:r>
          </a:p>
        </p:txBody>
      </p:sp>
      <p:grpSp>
        <p:nvGrpSpPr>
          <p:cNvPr id="1048" name="Agrupar 1047">
            <a:extLst>
              <a:ext uri="{FF2B5EF4-FFF2-40B4-BE49-F238E27FC236}">
                <a16:creationId xmlns:a16="http://schemas.microsoft.com/office/drawing/2014/main" id="{3A4B21B6-CB97-63B5-87CF-536AA85401AB}"/>
              </a:ext>
            </a:extLst>
          </p:cNvPr>
          <p:cNvGrpSpPr/>
          <p:nvPr/>
        </p:nvGrpSpPr>
        <p:grpSpPr>
          <a:xfrm>
            <a:off x="3807406" y="910677"/>
            <a:ext cx="2064784" cy="5679202"/>
            <a:chOff x="3807406" y="910677"/>
            <a:chExt cx="2064784" cy="5679202"/>
          </a:xfrm>
        </p:grpSpPr>
        <p:pic>
          <p:nvPicPr>
            <p:cNvPr id="1031" name="Picture 7" descr="Desvendando a Parábola do Grão de Mostarda: Guia Completo">
              <a:extLst>
                <a:ext uri="{FF2B5EF4-FFF2-40B4-BE49-F238E27FC236}">
                  <a16:creationId xmlns:a16="http://schemas.microsoft.com/office/drawing/2014/main" id="{45DD2B9E-98E5-0C09-E092-E9D0648B5D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07406" y="910677"/>
              <a:ext cx="1925551" cy="16168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6" name="Picture 12" descr="3.600+ Fermento De Pao fotos de stock, imagens e fotos ...">
              <a:hlinkClick r:id="rId5"/>
              <a:extLst>
                <a:ext uri="{FF2B5EF4-FFF2-40B4-BE49-F238E27FC236}">
                  <a16:creationId xmlns:a16="http://schemas.microsoft.com/office/drawing/2014/main" id="{1F6958FB-0FC5-367D-F1A9-05A3C6C8209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37" r="11787"/>
            <a:stretch/>
          </p:blipFill>
          <p:spPr bwMode="auto">
            <a:xfrm>
              <a:off x="3823449" y="2983826"/>
              <a:ext cx="1925551" cy="15990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Seta: para Baixo 15">
              <a:extLst>
                <a:ext uri="{FF2B5EF4-FFF2-40B4-BE49-F238E27FC236}">
                  <a16:creationId xmlns:a16="http://schemas.microsoft.com/office/drawing/2014/main" id="{5BB19F14-228D-F377-354E-5EA3102C9AD6}"/>
                </a:ext>
              </a:extLst>
            </p:cNvPr>
            <p:cNvSpPr/>
            <p:nvPr/>
          </p:nvSpPr>
          <p:spPr>
            <a:xfrm>
              <a:off x="4494300" y="5045320"/>
              <a:ext cx="680100" cy="445091"/>
            </a:xfrm>
            <a:prstGeom prst="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tângulo: Cantos Arredondados 16">
              <a:extLst>
                <a:ext uri="{FF2B5EF4-FFF2-40B4-BE49-F238E27FC236}">
                  <a16:creationId xmlns:a16="http://schemas.microsoft.com/office/drawing/2014/main" id="{298BA613-C01D-7147-4C66-2E5F8868F949}"/>
                </a:ext>
              </a:extLst>
            </p:cNvPr>
            <p:cNvSpPr/>
            <p:nvPr/>
          </p:nvSpPr>
          <p:spPr>
            <a:xfrm>
              <a:off x="3885533" y="5638801"/>
              <a:ext cx="1986657" cy="951078"/>
            </a:xfrm>
            <a:prstGeom prst="round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 </a:t>
              </a:r>
              <a:r>
                <a:rPr kumimoji="0" lang="pt-B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reino</a:t>
              </a: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de Deus tem pequenos começos</a:t>
              </a:r>
            </a:p>
          </p:txBody>
        </p:sp>
        <p:sp>
          <p:nvSpPr>
            <p:cNvPr id="1034" name="CaixaDeTexto 1033">
              <a:extLst>
                <a:ext uri="{FF2B5EF4-FFF2-40B4-BE49-F238E27FC236}">
                  <a16:creationId xmlns:a16="http://schemas.microsoft.com/office/drawing/2014/main" id="{71AFAEE6-A523-6E5A-E4FE-2D03E25F0760}"/>
                </a:ext>
              </a:extLst>
            </p:cNvPr>
            <p:cNvSpPr txBox="1"/>
            <p:nvPr/>
          </p:nvSpPr>
          <p:spPr>
            <a:xfrm>
              <a:off x="3945282" y="2519299"/>
              <a:ext cx="15660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MOSTARDA</a:t>
              </a:r>
            </a:p>
          </p:txBody>
        </p:sp>
        <p:sp>
          <p:nvSpPr>
            <p:cNvPr id="1035" name="CaixaDeTexto 1034">
              <a:extLst>
                <a:ext uri="{FF2B5EF4-FFF2-40B4-BE49-F238E27FC236}">
                  <a16:creationId xmlns:a16="http://schemas.microsoft.com/office/drawing/2014/main" id="{29D519B6-CE14-0F1E-D9D9-03CC3C214838}"/>
                </a:ext>
              </a:extLst>
            </p:cNvPr>
            <p:cNvSpPr txBox="1"/>
            <p:nvPr/>
          </p:nvSpPr>
          <p:spPr>
            <a:xfrm>
              <a:off x="4061013" y="4564850"/>
              <a:ext cx="15660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FERMENTO</a:t>
              </a:r>
            </a:p>
          </p:txBody>
        </p:sp>
      </p:grpSp>
      <p:grpSp>
        <p:nvGrpSpPr>
          <p:cNvPr id="1053" name="Agrupar 1052">
            <a:extLst>
              <a:ext uri="{FF2B5EF4-FFF2-40B4-BE49-F238E27FC236}">
                <a16:creationId xmlns:a16="http://schemas.microsoft.com/office/drawing/2014/main" id="{94088B2A-3043-E059-063E-7193D0081D72}"/>
              </a:ext>
            </a:extLst>
          </p:cNvPr>
          <p:cNvGrpSpPr/>
          <p:nvPr/>
        </p:nvGrpSpPr>
        <p:grpSpPr>
          <a:xfrm>
            <a:off x="6690973" y="958803"/>
            <a:ext cx="1897881" cy="5642781"/>
            <a:chOff x="6690973" y="958803"/>
            <a:chExt cx="1897881" cy="5642781"/>
          </a:xfrm>
        </p:grpSpPr>
        <p:pic>
          <p:nvPicPr>
            <p:cNvPr id="11" name="Picture 4" descr="A parábola do tesouro escondido no campo">
              <a:extLst>
                <a:ext uri="{FF2B5EF4-FFF2-40B4-BE49-F238E27FC236}">
                  <a16:creationId xmlns:a16="http://schemas.microsoft.com/office/drawing/2014/main" id="{E91E0BEB-6B15-EAC6-8710-C1965F99B3E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94" t="29234" r="26295"/>
            <a:stretch/>
          </p:blipFill>
          <p:spPr bwMode="auto">
            <a:xfrm>
              <a:off x="6707013" y="958803"/>
              <a:ext cx="1881841" cy="15801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7" name="Picture 13" descr="A Parábola da Pérola de Grande Valor">
              <a:extLst>
                <a:ext uri="{FF2B5EF4-FFF2-40B4-BE49-F238E27FC236}">
                  <a16:creationId xmlns:a16="http://schemas.microsoft.com/office/drawing/2014/main" id="{2E168454-7A67-1348-5673-8B54FC84BFA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4473"/>
            <a:stretch/>
          </p:blipFill>
          <p:spPr bwMode="auto">
            <a:xfrm>
              <a:off x="6690973" y="2983820"/>
              <a:ext cx="1881841" cy="15801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Seta: para Baixo 17">
              <a:extLst>
                <a:ext uri="{FF2B5EF4-FFF2-40B4-BE49-F238E27FC236}">
                  <a16:creationId xmlns:a16="http://schemas.microsoft.com/office/drawing/2014/main" id="{B4635118-976C-A36C-4B87-BE0377556BF9}"/>
                </a:ext>
              </a:extLst>
            </p:cNvPr>
            <p:cNvSpPr/>
            <p:nvPr/>
          </p:nvSpPr>
          <p:spPr>
            <a:xfrm>
              <a:off x="7292827" y="5082937"/>
              <a:ext cx="680100" cy="387424"/>
            </a:xfrm>
            <a:prstGeom prst="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Retângulo: Cantos Arredondados 18">
              <a:extLst>
                <a:ext uri="{FF2B5EF4-FFF2-40B4-BE49-F238E27FC236}">
                  <a16:creationId xmlns:a16="http://schemas.microsoft.com/office/drawing/2014/main" id="{2C250FA5-0328-77CE-2418-8A8BA1588356}"/>
                </a:ext>
              </a:extLst>
            </p:cNvPr>
            <p:cNvSpPr/>
            <p:nvPr/>
          </p:nvSpPr>
          <p:spPr>
            <a:xfrm>
              <a:off x="6707216" y="5650506"/>
              <a:ext cx="1849353" cy="951078"/>
            </a:xfrm>
            <a:prstGeom prst="round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 valor do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reino de Deus</a:t>
              </a:r>
            </a:p>
          </p:txBody>
        </p:sp>
        <p:sp>
          <p:nvSpPr>
            <p:cNvPr id="1038" name="CaixaDeTexto 1037">
              <a:extLst>
                <a:ext uri="{FF2B5EF4-FFF2-40B4-BE49-F238E27FC236}">
                  <a16:creationId xmlns:a16="http://schemas.microsoft.com/office/drawing/2014/main" id="{AC7041DE-A363-7717-D1EE-7BC8340E01B9}"/>
                </a:ext>
              </a:extLst>
            </p:cNvPr>
            <p:cNvSpPr txBox="1"/>
            <p:nvPr/>
          </p:nvSpPr>
          <p:spPr>
            <a:xfrm>
              <a:off x="6928662" y="2491695"/>
              <a:ext cx="15660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TESOURO</a:t>
              </a:r>
            </a:p>
          </p:txBody>
        </p:sp>
        <p:sp>
          <p:nvSpPr>
            <p:cNvPr id="1040" name="CaixaDeTexto 1039">
              <a:extLst>
                <a:ext uri="{FF2B5EF4-FFF2-40B4-BE49-F238E27FC236}">
                  <a16:creationId xmlns:a16="http://schemas.microsoft.com/office/drawing/2014/main" id="{57774171-5C6D-355B-B6A5-7812FC99E45A}"/>
                </a:ext>
              </a:extLst>
            </p:cNvPr>
            <p:cNvSpPr txBox="1"/>
            <p:nvPr/>
          </p:nvSpPr>
          <p:spPr>
            <a:xfrm>
              <a:off x="6864920" y="4580224"/>
              <a:ext cx="15660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PÉROLA</a:t>
              </a:r>
            </a:p>
          </p:txBody>
        </p:sp>
      </p:grpSp>
      <p:grpSp>
        <p:nvGrpSpPr>
          <p:cNvPr id="7" name="Agrupar 6">
            <a:extLst>
              <a:ext uri="{FF2B5EF4-FFF2-40B4-BE49-F238E27FC236}">
                <a16:creationId xmlns:a16="http://schemas.microsoft.com/office/drawing/2014/main" id="{A06F921E-0045-D315-E3E1-B6D20FB27FBD}"/>
              </a:ext>
            </a:extLst>
          </p:cNvPr>
          <p:cNvGrpSpPr/>
          <p:nvPr/>
        </p:nvGrpSpPr>
        <p:grpSpPr>
          <a:xfrm>
            <a:off x="9465586" y="905964"/>
            <a:ext cx="1950961" cy="5651791"/>
            <a:chOff x="9465586" y="901491"/>
            <a:chExt cx="1950961" cy="5656264"/>
          </a:xfrm>
        </p:grpSpPr>
        <p:sp>
          <p:nvSpPr>
            <p:cNvPr id="20" name="Seta: para Baixo 19">
              <a:extLst>
                <a:ext uri="{FF2B5EF4-FFF2-40B4-BE49-F238E27FC236}">
                  <a16:creationId xmlns:a16="http://schemas.microsoft.com/office/drawing/2014/main" id="{AE49D53E-3D3E-F188-8B4E-CAC553CF3D40}"/>
                </a:ext>
              </a:extLst>
            </p:cNvPr>
            <p:cNvSpPr/>
            <p:nvPr/>
          </p:nvSpPr>
          <p:spPr>
            <a:xfrm>
              <a:off x="10108217" y="5045320"/>
              <a:ext cx="680100" cy="368895"/>
            </a:xfrm>
            <a:prstGeom prst="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Retângulo: Cantos Arredondados 21">
              <a:extLst>
                <a:ext uri="{FF2B5EF4-FFF2-40B4-BE49-F238E27FC236}">
                  <a16:creationId xmlns:a16="http://schemas.microsoft.com/office/drawing/2014/main" id="{80C1462B-EBED-4676-EFEC-430B0B4856E6}"/>
                </a:ext>
              </a:extLst>
            </p:cNvPr>
            <p:cNvSpPr/>
            <p:nvPr/>
          </p:nvSpPr>
          <p:spPr>
            <a:xfrm>
              <a:off x="9490996" y="5606677"/>
              <a:ext cx="1849353" cy="951078"/>
            </a:xfrm>
            <a:prstGeom prst="round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 consumação final</a:t>
              </a:r>
            </a:p>
          </p:txBody>
        </p:sp>
        <p:pic>
          <p:nvPicPr>
            <p:cNvPr id="1209" name="Picture 185" descr="A Parábola da Rede: Encontrando Significado nas Escrituras">
              <a:extLst>
                <a:ext uri="{FF2B5EF4-FFF2-40B4-BE49-F238E27FC236}">
                  <a16:creationId xmlns:a16="http://schemas.microsoft.com/office/drawing/2014/main" id="{17268A16-B18F-1745-EADB-84DAF280099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90996" y="901491"/>
              <a:ext cx="1925551" cy="16663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41" name="CaixaDeTexto 1040">
              <a:extLst>
                <a:ext uri="{FF2B5EF4-FFF2-40B4-BE49-F238E27FC236}">
                  <a16:creationId xmlns:a16="http://schemas.microsoft.com/office/drawing/2014/main" id="{6836C157-9D64-175C-5E3E-3DF03C7773E6}"/>
                </a:ext>
              </a:extLst>
            </p:cNvPr>
            <p:cNvSpPr txBox="1"/>
            <p:nvPr/>
          </p:nvSpPr>
          <p:spPr>
            <a:xfrm>
              <a:off x="9728439" y="2507284"/>
              <a:ext cx="1566026" cy="4004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REDE</a:t>
              </a:r>
            </a:p>
          </p:txBody>
        </p:sp>
        <p:sp>
          <p:nvSpPr>
            <p:cNvPr id="1043" name="CaixaDeTexto 1042">
              <a:extLst>
                <a:ext uri="{FF2B5EF4-FFF2-40B4-BE49-F238E27FC236}">
                  <a16:creationId xmlns:a16="http://schemas.microsoft.com/office/drawing/2014/main" id="{4493FC17-6126-1585-68DF-67C52B9A62C6}"/>
                </a:ext>
              </a:extLst>
            </p:cNvPr>
            <p:cNvSpPr txBox="1"/>
            <p:nvPr/>
          </p:nvSpPr>
          <p:spPr>
            <a:xfrm>
              <a:off x="9465586" y="4542142"/>
              <a:ext cx="1923996" cy="4004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DEZ VIRGENS</a:t>
              </a:r>
            </a:p>
          </p:txBody>
        </p:sp>
        <p:pic>
          <p:nvPicPr>
            <p:cNvPr id="1211" name="Picture 187" descr="Contrastes na Adoração da Antiga e Nova Aliança | Lição 9 EBD">
              <a:hlinkClick r:id="rId10"/>
              <a:extLst>
                <a:ext uri="{FF2B5EF4-FFF2-40B4-BE49-F238E27FC236}">
                  <a16:creationId xmlns:a16="http://schemas.microsoft.com/office/drawing/2014/main" id="{408756FD-BF1B-C287-38DD-22147CEF647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927" r="18007" b="733"/>
            <a:stretch/>
          </p:blipFill>
          <p:spPr bwMode="auto">
            <a:xfrm>
              <a:off x="9485491" y="2887568"/>
              <a:ext cx="1925551" cy="16168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" name="Agrupar 8">
            <a:extLst>
              <a:ext uri="{FF2B5EF4-FFF2-40B4-BE49-F238E27FC236}">
                <a16:creationId xmlns:a16="http://schemas.microsoft.com/office/drawing/2014/main" id="{27DB6856-B042-93D8-293C-0638D3161D5F}"/>
              </a:ext>
            </a:extLst>
          </p:cNvPr>
          <p:cNvGrpSpPr/>
          <p:nvPr/>
        </p:nvGrpSpPr>
        <p:grpSpPr>
          <a:xfrm>
            <a:off x="939407" y="927718"/>
            <a:ext cx="1954804" cy="5664792"/>
            <a:chOff x="825581" y="878593"/>
            <a:chExt cx="1954804" cy="5664792"/>
          </a:xfrm>
        </p:grpSpPr>
        <p:pic>
          <p:nvPicPr>
            <p:cNvPr id="1026" name="Picture 2" descr="83.700+ Semeando fotos de stock, imagens e fotos royalty ...">
              <a:extLst>
                <a:ext uri="{FF2B5EF4-FFF2-40B4-BE49-F238E27FC236}">
                  <a16:creationId xmlns:a16="http://schemas.microsoft.com/office/drawing/2014/main" id="{FD4C8348-3469-444E-BAA3-063C434236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5581" y="878593"/>
              <a:ext cx="1895475" cy="1616826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pic>
        <p:sp>
          <p:nvSpPr>
            <p:cNvPr id="14" name="Seta: para Baixo 13">
              <a:extLst>
                <a:ext uri="{FF2B5EF4-FFF2-40B4-BE49-F238E27FC236}">
                  <a16:creationId xmlns:a16="http://schemas.microsoft.com/office/drawing/2014/main" id="{B6A00451-9610-9B51-D8B7-7B14C4B60526}"/>
                </a:ext>
              </a:extLst>
            </p:cNvPr>
            <p:cNvSpPr/>
            <p:nvPr/>
          </p:nvSpPr>
          <p:spPr>
            <a:xfrm>
              <a:off x="1485584" y="4970754"/>
              <a:ext cx="680100" cy="501237"/>
            </a:xfrm>
            <a:prstGeom prst="downArrow">
              <a:avLst/>
            </a:prstGeom>
            <a:solidFill>
              <a:schemeClr val="accent1"/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Retângulo: Cantos Arredondados 14">
              <a:extLst>
                <a:ext uri="{FF2B5EF4-FFF2-40B4-BE49-F238E27FC236}">
                  <a16:creationId xmlns:a16="http://schemas.microsoft.com/office/drawing/2014/main" id="{D0977419-1ECF-D9E3-73FC-6D4FC6355C39}"/>
                </a:ext>
              </a:extLst>
            </p:cNvPr>
            <p:cNvSpPr/>
            <p:nvPr/>
          </p:nvSpPr>
          <p:spPr>
            <a:xfrm>
              <a:off x="900957" y="5592307"/>
              <a:ext cx="1849353" cy="951078"/>
            </a:xfrm>
            <a:prstGeom prst="roundRect">
              <a:avLst/>
            </a:prstGeom>
            <a:solidFill>
              <a:srgbClr val="002060"/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 crescimento do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reino de Deus</a:t>
              </a:r>
            </a:p>
          </p:txBody>
        </p:sp>
        <p:sp>
          <p:nvSpPr>
            <p:cNvPr id="1030" name="CaixaDeTexto 1029">
              <a:extLst>
                <a:ext uri="{FF2B5EF4-FFF2-40B4-BE49-F238E27FC236}">
                  <a16:creationId xmlns:a16="http://schemas.microsoft.com/office/drawing/2014/main" id="{654E077B-14F9-0352-B8A4-D7F74A7D3CE6}"/>
                </a:ext>
              </a:extLst>
            </p:cNvPr>
            <p:cNvSpPr txBox="1"/>
            <p:nvPr/>
          </p:nvSpPr>
          <p:spPr>
            <a:xfrm>
              <a:off x="1042620" y="2506210"/>
              <a:ext cx="1566026" cy="40011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SEMEADOR</a:t>
              </a:r>
            </a:p>
          </p:txBody>
        </p:sp>
        <p:sp>
          <p:nvSpPr>
            <p:cNvPr id="1032" name="CaixaDeTexto 1031">
              <a:extLst>
                <a:ext uri="{FF2B5EF4-FFF2-40B4-BE49-F238E27FC236}">
                  <a16:creationId xmlns:a16="http://schemas.microsoft.com/office/drawing/2014/main" id="{3FE75464-C251-C41A-5E0A-DE105547769F}"/>
                </a:ext>
              </a:extLst>
            </p:cNvPr>
            <p:cNvSpPr txBox="1"/>
            <p:nvPr/>
          </p:nvSpPr>
          <p:spPr>
            <a:xfrm>
              <a:off x="854834" y="4536485"/>
              <a:ext cx="1925551" cy="40011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JOIO / TRIGO</a:t>
              </a:r>
            </a:p>
          </p:txBody>
        </p:sp>
        <p:pic>
          <p:nvPicPr>
            <p:cNvPr id="2" name="Picture 2" descr="Joio: o dia da colheita chegará">
              <a:hlinkClick r:id="rId13"/>
              <a:extLst>
                <a:ext uri="{FF2B5EF4-FFF2-40B4-BE49-F238E27FC236}">
                  <a16:creationId xmlns:a16="http://schemas.microsoft.com/office/drawing/2014/main" id="{D9608289-427A-FDA4-11B8-8538B455B2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4834" y="2875542"/>
              <a:ext cx="1881841" cy="162885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pic>
      </p:grpSp>
      <p:sp>
        <p:nvSpPr>
          <p:cNvPr id="3" name="Retângulo 2">
            <a:extLst>
              <a:ext uri="{FF2B5EF4-FFF2-40B4-BE49-F238E27FC236}">
                <a16:creationId xmlns:a16="http://schemas.microsoft.com/office/drawing/2014/main" id="{9A2ADB97-1B3A-E6B5-8B07-A5B8FEB6F5E1}"/>
              </a:ext>
            </a:extLst>
          </p:cNvPr>
          <p:cNvSpPr/>
          <p:nvPr/>
        </p:nvSpPr>
        <p:spPr>
          <a:xfrm>
            <a:off x="9509350" y="910677"/>
            <a:ext cx="1923996" cy="166033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44CE5843-B711-30EF-F549-2DB54168C161}"/>
              </a:ext>
            </a:extLst>
          </p:cNvPr>
          <p:cNvSpPr/>
          <p:nvPr/>
        </p:nvSpPr>
        <p:spPr>
          <a:xfrm>
            <a:off x="968660" y="2914140"/>
            <a:ext cx="1895475" cy="166033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514DB9CD-9731-CA84-A12B-256CCE4D8238}"/>
              </a:ext>
            </a:extLst>
          </p:cNvPr>
          <p:cNvSpPr/>
          <p:nvPr/>
        </p:nvSpPr>
        <p:spPr>
          <a:xfrm>
            <a:off x="909354" y="905964"/>
            <a:ext cx="1923996" cy="166033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3630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098E31DA-3988-D663-FD1E-02797C1D6D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97"/>
            <a:ext cx="12192000" cy="6869624"/>
          </a:xfrm>
          <a:prstGeom prst="rect">
            <a:avLst/>
          </a:prstGeom>
        </p:spPr>
      </p:pic>
      <p:pic>
        <p:nvPicPr>
          <p:cNvPr id="1029" name="Picture 5" descr="Barco Sob O Pôr Do Sol à Beira-mar Imagem Grátis_Foto Número 500477080_JPG  Formato Imagem_pt.lovepik.com">
            <a:hlinkClick r:id="rId4"/>
            <a:extLst>
              <a:ext uri="{FF2B5EF4-FFF2-40B4-BE49-F238E27FC236}">
                <a16:creationId xmlns:a16="http://schemas.microsoft.com/office/drawing/2014/main" id="{0A51258A-EB2E-A0DA-B1CB-5E8BB5485F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14" t="31878" b="7045"/>
          <a:stretch/>
        </p:blipFill>
        <p:spPr bwMode="auto">
          <a:xfrm>
            <a:off x="539733" y="300245"/>
            <a:ext cx="4458076" cy="3466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Barco Sob O Pôr Do Sol à Beira-mar Imagem Grátis_Foto Número 500477080_JPG  Formato Imagem_pt.lovepik.com">
            <a:hlinkClick r:id="rId6"/>
            <a:extLst>
              <a:ext uri="{FF2B5EF4-FFF2-40B4-BE49-F238E27FC236}">
                <a16:creationId xmlns:a16="http://schemas.microsoft.com/office/drawing/2014/main" id="{151D3A5A-6AB4-1AAD-872F-0A3C05AD7D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31700" y="-3932238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969DDE33-2A62-BBC6-73D3-CB88A871A1D3}"/>
              </a:ext>
            </a:extLst>
          </p:cNvPr>
          <p:cNvSpPr txBox="1"/>
          <p:nvPr/>
        </p:nvSpPr>
        <p:spPr>
          <a:xfrm>
            <a:off x="5117910" y="300245"/>
            <a:ext cx="6428096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Contexto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2B93AB0C-DD5B-5454-90A2-ED84099B071B}"/>
              </a:ext>
            </a:extLst>
          </p:cNvPr>
          <p:cNvSpPr/>
          <p:nvPr/>
        </p:nvSpPr>
        <p:spPr>
          <a:xfrm>
            <a:off x="5117910" y="914396"/>
            <a:ext cx="1542197" cy="354842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Mt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13.1-3</a:t>
            </a: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9B2780CF-5FD6-A7AB-40EA-551E21197F8A}"/>
              </a:ext>
            </a:extLst>
          </p:cNvPr>
          <p:cNvSpPr/>
          <p:nvPr/>
        </p:nvSpPr>
        <p:spPr>
          <a:xfrm>
            <a:off x="7028597" y="914396"/>
            <a:ext cx="4517409" cy="35484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Jesus à beira-mar</a:t>
            </a: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4ED42B2B-542B-AC56-4BFE-B727C3E39F88}"/>
              </a:ext>
            </a:extLst>
          </p:cNvPr>
          <p:cNvGraphicFramePr>
            <a:graphicFrameLocks noGrp="1"/>
          </p:cNvGraphicFramePr>
          <p:nvPr/>
        </p:nvGraphicFramePr>
        <p:xfrm>
          <a:off x="5117910" y="1480876"/>
          <a:ext cx="640080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1114">
                  <a:extLst>
                    <a:ext uri="{9D8B030D-6E8A-4147-A177-3AD203B41FA5}">
                      <a16:colId xmlns:a16="http://schemas.microsoft.com/office/drawing/2014/main" val="3763660112"/>
                    </a:ext>
                  </a:extLst>
                </a:gridCol>
                <a:gridCol w="3639686">
                  <a:extLst>
                    <a:ext uri="{9D8B030D-6E8A-4147-A177-3AD203B41FA5}">
                      <a16:colId xmlns:a16="http://schemas.microsoft.com/office/drawing/2014/main" val="391945059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tx1"/>
                          </a:solidFill>
                        </a:rPr>
                        <a:t>Para quem fala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tx1"/>
                          </a:solidFill>
                        </a:rPr>
                        <a:t>Parábolas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5569325"/>
                  </a:ext>
                </a:extLst>
              </a:tr>
              <a:tr h="370840">
                <a:tc rowSpan="4">
                  <a:txBody>
                    <a:bodyPr/>
                    <a:lstStyle/>
                    <a:p>
                      <a:pPr algn="ctr"/>
                      <a:r>
                        <a:rPr lang="pt-BR" sz="2400" b="1" dirty="0"/>
                        <a:t>À multidão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2400" b="1" dirty="0"/>
                        <a:t>Semeador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276271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r>
                        <a:rPr lang="pt-BR" b="1" dirty="0"/>
                        <a:t>À multidão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400" b="1" dirty="0"/>
                        <a:t>Joio e do trigo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167350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400" b="1" dirty="0"/>
                        <a:t>Grão de mostarda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701620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400" b="1" dirty="0"/>
                        <a:t>Fermento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2288135"/>
                  </a:ext>
                </a:extLst>
              </a:tr>
            </a:tbl>
          </a:graphicData>
        </a:graphic>
      </p:graphicFrame>
      <p:sp>
        <p:nvSpPr>
          <p:cNvPr id="15" name="CaixaDeTexto 14">
            <a:extLst>
              <a:ext uri="{FF2B5EF4-FFF2-40B4-BE49-F238E27FC236}">
                <a16:creationId xmlns:a16="http://schemas.microsoft.com/office/drawing/2014/main" id="{91E8A585-51CE-0D3B-BF3C-AA77B264BF39}"/>
              </a:ext>
            </a:extLst>
          </p:cNvPr>
          <p:cNvSpPr txBox="1"/>
          <p:nvPr/>
        </p:nvSpPr>
        <p:spPr>
          <a:xfrm>
            <a:off x="448293" y="4032588"/>
            <a:ext cx="1107041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¹ Naquele mesmo dia, saindo Jesus de casa, assentou-se à beira-mar;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² e grandes multidões (</a:t>
            </a:r>
            <a:r>
              <a:rPr kumimoji="0" lang="pt-B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Lc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8.4) se reuniram perto dele, de modo que entrou num barco e se assentou; e toda a multidão estava em pé na praia.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³ E de muitas coisas lhes falou por parábolas. 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Mateus 13:1-3</a:t>
            </a:r>
          </a:p>
        </p:txBody>
      </p:sp>
    </p:spTree>
    <p:extLst>
      <p:ext uri="{BB962C8B-B14F-4D97-AF65-F5344CB8AC3E}">
        <p14:creationId xmlns:p14="http://schemas.microsoft.com/office/powerpoint/2010/main" val="866738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09466586-7F60-76A3-A40A-D0B3C0B436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30" name="Picture 6" descr="Barco Sob O Pôr Do Sol à Beira-mar Imagem Grátis_Foto Número 500477080_JPG  Formato Imagem_pt.lovepik.com">
            <a:hlinkClick r:id="rId3"/>
            <a:extLst>
              <a:ext uri="{FF2B5EF4-FFF2-40B4-BE49-F238E27FC236}">
                <a16:creationId xmlns:a16="http://schemas.microsoft.com/office/drawing/2014/main" id="{151D3A5A-6AB4-1AAD-872F-0A3C05AD7D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31700" y="-3932238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omo eram as casas no tempo de Jesus?">
            <a:extLst>
              <a:ext uri="{FF2B5EF4-FFF2-40B4-BE49-F238E27FC236}">
                <a16:creationId xmlns:a16="http://schemas.microsoft.com/office/drawing/2014/main" id="{581C0B76-A834-6ECB-4F2D-D8A31AB0E5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-2530"/>
          <a:stretch/>
        </p:blipFill>
        <p:spPr bwMode="auto">
          <a:xfrm>
            <a:off x="612736" y="362921"/>
            <a:ext cx="4302331" cy="3418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1C2ACFD4-01AD-63C9-EA72-FBA9888BBCA9}"/>
              </a:ext>
            </a:extLst>
          </p:cNvPr>
          <p:cNvSpPr/>
          <p:nvPr/>
        </p:nvSpPr>
        <p:spPr>
          <a:xfrm>
            <a:off x="5117910" y="954741"/>
            <a:ext cx="1542197" cy="354842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Mt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13.36</a:t>
            </a: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DDB6328E-AFB4-54C2-125D-1BBFBAC543FE}"/>
              </a:ext>
            </a:extLst>
          </p:cNvPr>
          <p:cNvSpPr/>
          <p:nvPr/>
        </p:nvSpPr>
        <p:spPr>
          <a:xfrm>
            <a:off x="7028597" y="954732"/>
            <a:ext cx="4517409" cy="35484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Em casa</a:t>
            </a:r>
          </a:p>
        </p:txBody>
      </p:sp>
      <p:graphicFrame>
        <p:nvGraphicFramePr>
          <p:cNvPr id="13" name="Tabela 12">
            <a:extLst>
              <a:ext uri="{FF2B5EF4-FFF2-40B4-BE49-F238E27FC236}">
                <a16:creationId xmlns:a16="http://schemas.microsoft.com/office/drawing/2014/main" id="{570A7BB8-8B8B-7FE7-E9B7-4F9BB86CF7F4}"/>
              </a:ext>
            </a:extLst>
          </p:cNvPr>
          <p:cNvGraphicFramePr>
            <a:graphicFrameLocks noGrp="1"/>
          </p:cNvGraphicFramePr>
          <p:nvPr/>
        </p:nvGraphicFramePr>
        <p:xfrm>
          <a:off x="5117909" y="1495619"/>
          <a:ext cx="6428095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84997">
                  <a:extLst>
                    <a:ext uri="{9D8B030D-6E8A-4147-A177-3AD203B41FA5}">
                      <a16:colId xmlns:a16="http://schemas.microsoft.com/office/drawing/2014/main" val="3763660112"/>
                    </a:ext>
                  </a:extLst>
                </a:gridCol>
                <a:gridCol w="3443098">
                  <a:extLst>
                    <a:ext uri="{9D8B030D-6E8A-4147-A177-3AD203B41FA5}">
                      <a16:colId xmlns:a16="http://schemas.microsoft.com/office/drawing/2014/main" val="39194505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tx1"/>
                          </a:solidFill>
                        </a:rPr>
                        <a:t>Para quem fala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tx1"/>
                          </a:solidFill>
                        </a:rPr>
                        <a:t>Parábolas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5569325"/>
                  </a:ext>
                </a:extLst>
              </a:tr>
              <a:tr h="370840">
                <a:tc rowSpan="4">
                  <a:txBody>
                    <a:bodyPr/>
                    <a:lstStyle/>
                    <a:p>
                      <a:pPr algn="ctr"/>
                      <a:r>
                        <a:rPr lang="pt-BR" sz="2400" b="1" dirty="0"/>
                        <a:t>Aos discípulos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2400" b="1" dirty="0"/>
                        <a:t>Tesouro escondido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276271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r>
                        <a:rPr lang="pt-BR" b="1" dirty="0"/>
                        <a:t>À multidão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400" b="1" dirty="0"/>
                        <a:t>A pérola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167350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400" b="1" dirty="0">
                          <a:solidFill>
                            <a:schemeClr val="tx1"/>
                          </a:solidFill>
                        </a:rPr>
                        <a:t>Rede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701620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400" b="1" dirty="0">
                          <a:solidFill>
                            <a:srgbClr val="C00000"/>
                          </a:solidFill>
                        </a:rPr>
                        <a:t>Dez virgens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2288135"/>
                  </a:ext>
                </a:extLst>
              </a:tr>
            </a:tbl>
          </a:graphicData>
        </a:graphic>
      </p:graphicFrame>
      <p:sp>
        <p:nvSpPr>
          <p:cNvPr id="2" name="CaixaDeTexto 1">
            <a:extLst>
              <a:ext uri="{FF2B5EF4-FFF2-40B4-BE49-F238E27FC236}">
                <a16:creationId xmlns:a16="http://schemas.microsoft.com/office/drawing/2014/main" id="{972527DB-CF76-56FC-FFF4-905F8302B725}"/>
              </a:ext>
            </a:extLst>
          </p:cNvPr>
          <p:cNvSpPr txBox="1"/>
          <p:nvPr/>
        </p:nvSpPr>
        <p:spPr>
          <a:xfrm>
            <a:off x="5117910" y="300245"/>
            <a:ext cx="6428096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Contexto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684177A-F12A-4A8D-2649-88D06971BFED}"/>
              </a:ext>
            </a:extLst>
          </p:cNvPr>
          <p:cNvSpPr txBox="1"/>
          <p:nvPr/>
        </p:nvSpPr>
        <p:spPr>
          <a:xfrm>
            <a:off x="612737" y="4567087"/>
            <a:ext cx="109332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³⁶ Então, despedindo as multidões, foi Jesus para casa. E, chegando-se a ele os seus discípulos, disseram: explica-nos a parábola do joio do campo.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Mateus 13:36</a:t>
            </a:r>
          </a:p>
        </p:txBody>
      </p:sp>
    </p:spTree>
    <p:extLst>
      <p:ext uri="{BB962C8B-B14F-4D97-AF65-F5344CB8AC3E}">
        <p14:creationId xmlns:p14="http://schemas.microsoft.com/office/powerpoint/2010/main" val="2741510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6D6C52-7993-34FD-B85C-FE8D8494B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7369E9AC-02D4-6EA8-E0A9-4B434C195B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8" y="0"/>
            <a:ext cx="12192000" cy="685800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F361C4DC-1DA5-263A-95BD-C6AA01A5BA07}"/>
              </a:ext>
            </a:extLst>
          </p:cNvPr>
          <p:cNvSpPr txBox="1"/>
          <p:nvPr/>
        </p:nvSpPr>
        <p:spPr>
          <a:xfrm>
            <a:off x="1798387" y="179983"/>
            <a:ext cx="8786955" cy="58477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Conclusão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024F012-ED94-A360-00A9-A90DAA7A79F5}"/>
              </a:ext>
            </a:extLst>
          </p:cNvPr>
          <p:cNvSpPr txBox="1"/>
          <p:nvPr/>
        </p:nvSpPr>
        <p:spPr>
          <a:xfrm>
            <a:off x="1798387" y="836917"/>
            <a:ext cx="8786955" cy="58477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Jesus, o Messias prometido, chegou!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160C7D6-F427-95F3-3FF6-02E7FBE8DCC2}"/>
              </a:ext>
            </a:extLst>
          </p:cNvPr>
          <p:cNvSpPr txBox="1"/>
          <p:nvPr/>
        </p:nvSpPr>
        <p:spPr>
          <a:xfrm>
            <a:off x="1798387" y="1456851"/>
            <a:ext cx="878695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Nos ensinou por sua </a:t>
            </a:r>
            <a:r>
              <a:rPr kumimoji="0" lang="pt-BR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palavra</a:t>
            </a:r>
            <a:r>
              <a:rPr kumimoji="0" lang="pt-B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exemplo e poder.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Encontra-se </a:t>
            </a:r>
            <a:r>
              <a:rPr kumimoji="0" lang="pt-BR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destra </a:t>
            </a:r>
            <a:r>
              <a:rPr kumimoji="0" lang="pt-B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 Deus. (Mc 16.19)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Eis que </a:t>
            </a:r>
            <a:r>
              <a:rPr kumimoji="0" lang="pt-BR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venho cedo </a:t>
            </a:r>
            <a:r>
              <a:rPr kumimoji="0" lang="pt-B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sem demora...(</a:t>
            </a:r>
            <a:r>
              <a:rPr kumimoji="0" lang="pt-BR" sz="2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</a:t>
            </a:r>
            <a:r>
              <a:rPr kumimoji="0" lang="pt-B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22.12)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782D5FB4-74E0-F594-9BFF-A0BD1A6F6C09}"/>
              </a:ext>
            </a:extLst>
          </p:cNvPr>
          <p:cNvSpPr txBox="1"/>
          <p:nvPr/>
        </p:nvSpPr>
        <p:spPr>
          <a:xfrm>
            <a:off x="1798387" y="2894149"/>
            <a:ext cx="8786955" cy="58477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 Reino dos Céus.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EDF5A958-8A22-D371-5338-253DEAEC5640}"/>
              </a:ext>
            </a:extLst>
          </p:cNvPr>
          <p:cNvSpPr txBox="1"/>
          <p:nvPr/>
        </p:nvSpPr>
        <p:spPr>
          <a:xfrm>
            <a:off x="1798387" y="3509920"/>
            <a:ext cx="878695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</a:t>
            </a:r>
            <a:r>
              <a:rPr kumimoji="0" lang="pt-BR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Não</a:t>
            </a:r>
            <a:r>
              <a:rPr kumimoji="0" lang="pt-B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é visível. (</a:t>
            </a:r>
            <a:r>
              <a:rPr kumimoji="0" lang="pt-BR" sz="2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Lc</a:t>
            </a:r>
            <a:r>
              <a:rPr kumimoji="0" lang="pt-B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17.20) Está em </a:t>
            </a:r>
            <a:r>
              <a:rPr kumimoji="0" lang="pt-BR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nós.</a:t>
            </a:r>
            <a:r>
              <a:rPr kumimoji="0" lang="pt-B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</a:t>
            </a:r>
            <a:r>
              <a:rPr kumimoji="0" lang="pt-BR" sz="2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Lc</a:t>
            </a:r>
            <a:r>
              <a:rPr kumimoji="0" lang="pt-B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17.21)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Está </a:t>
            </a:r>
            <a:r>
              <a:rPr kumimoji="0" lang="pt-BR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presente </a:t>
            </a:r>
            <a:r>
              <a:rPr kumimoji="0" lang="pt-B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 mundo, mas será consumado no </a:t>
            </a:r>
            <a:r>
              <a:rPr kumimoji="0" lang="pt-BR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futuro</a:t>
            </a:r>
            <a:r>
              <a:rPr kumimoji="0" lang="pt-B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3C1F631A-7EDD-15A2-E2E3-B9083C40CC41}"/>
              </a:ext>
            </a:extLst>
          </p:cNvPr>
          <p:cNvSpPr txBox="1"/>
          <p:nvPr/>
        </p:nvSpPr>
        <p:spPr>
          <a:xfrm>
            <a:off x="1798387" y="4507507"/>
            <a:ext cx="8786955" cy="58477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consumação dos séculos.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60F20B07-D592-4633-C6D5-C677E164520F}"/>
              </a:ext>
            </a:extLst>
          </p:cNvPr>
          <p:cNvSpPr txBox="1"/>
          <p:nvPr/>
        </p:nvSpPr>
        <p:spPr>
          <a:xfrm>
            <a:off x="1780309" y="5150155"/>
            <a:ext cx="880503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Quando </a:t>
            </a:r>
            <a:r>
              <a:rPr kumimoji="0" lang="pt-BR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Jesus voltar</a:t>
            </a:r>
            <a:r>
              <a:rPr kumimoji="0" lang="pt-B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(</a:t>
            </a:r>
            <a:r>
              <a:rPr kumimoji="0" lang="pt-BR" sz="2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Hb</a:t>
            </a:r>
            <a:r>
              <a:rPr kumimoji="0" lang="pt-B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10.37)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Haverá o </a:t>
            </a:r>
            <a:r>
              <a:rPr kumimoji="0" lang="pt-BR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Juízo final. </a:t>
            </a:r>
            <a:r>
              <a:rPr kumimoji="0" lang="pt-B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pt-BR" sz="2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Hb</a:t>
            </a:r>
            <a:r>
              <a:rPr kumimoji="0" lang="pt-B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9.27)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Estabelecerá </a:t>
            </a:r>
            <a:r>
              <a:rPr kumimoji="0" lang="pt-BR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um novo céu </a:t>
            </a:r>
            <a:r>
              <a:rPr kumimoji="0" lang="pt-B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 </a:t>
            </a:r>
            <a:r>
              <a:rPr kumimoji="0" lang="pt-BR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uma nova terra</a:t>
            </a:r>
            <a:r>
              <a:rPr kumimoji="0" lang="pt-B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(</a:t>
            </a:r>
            <a:r>
              <a:rPr kumimoji="0" lang="pt-BR" sz="2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</a:t>
            </a:r>
            <a:r>
              <a:rPr kumimoji="0" lang="pt-B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21.1-4)</a:t>
            </a:r>
          </a:p>
        </p:txBody>
      </p:sp>
    </p:spTree>
    <p:extLst>
      <p:ext uri="{BB962C8B-B14F-4D97-AF65-F5344CB8AC3E}">
        <p14:creationId xmlns:p14="http://schemas.microsoft.com/office/powerpoint/2010/main" val="2767972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/>
      <p:bldP spid="10" grpId="0" animBg="1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6A88DC71-A43F-9BDE-EFD5-7A744ED120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7296"/>
            <a:ext cx="12192000" cy="6858000"/>
          </a:xfrm>
          <a:prstGeom prst="rect">
            <a:avLst/>
          </a:prstGeom>
        </p:spPr>
      </p:pic>
      <p:grpSp>
        <p:nvGrpSpPr>
          <p:cNvPr id="4" name="Agrupar 3">
            <a:extLst>
              <a:ext uri="{FF2B5EF4-FFF2-40B4-BE49-F238E27FC236}">
                <a16:creationId xmlns:a16="http://schemas.microsoft.com/office/drawing/2014/main" id="{FA4FBDD8-1367-0E2A-4238-47F7A8AD40A1}"/>
              </a:ext>
            </a:extLst>
          </p:cNvPr>
          <p:cNvGrpSpPr/>
          <p:nvPr/>
        </p:nvGrpSpPr>
        <p:grpSpPr>
          <a:xfrm>
            <a:off x="754032" y="1339396"/>
            <a:ext cx="2963139" cy="4463851"/>
            <a:chOff x="627951" y="473810"/>
            <a:chExt cx="2963139" cy="4463851"/>
          </a:xfrm>
        </p:grpSpPr>
        <p:pic>
          <p:nvPicPr>
            <p:cNvPr id="1026" name="Picture 2" descr="Mar da Galileia">
              <a:extLst>
                <a:ext uri="{FF2B5EF4-FFF2-40B4-BE49-F238E27FC236}">
                  <a16:creationId xmlns:a16="http://schemas.microsoft.com/office/drawing/2014/main" id="{BB48EFC2-5640-9C94-6EFC-3E233F2AAC0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0730" b="20077"/>
            <a:stretch/>
          </p:blipFill>
          <p:spPr bwMode="auto">
            <a:xfrm>
              <a:off x="627951" y="1512909"/>
              <a:ext cx="2946519" cy="22736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tângulo: Cantos Arredondados 8">
              <a:extLst>
                <a:ext uri="{FF2B5EF4-FFF2-40B4-BE49-F238E27FC236}">
                  <a16:creationId xmlns:a16="http://schemas.microsoft.com/office/drawing/2014/main" id="{B4FA0B5F-F169-2590-0C6D-43BB898FB896}"/>
                </a:ext>
              </a:extLst>
            </p:cNvPr>
            <p:cNvSpPr/>
            <p:nvPr/>
          </p:nvSpPr>
          <p:spPr>
            <a:xfrm>
              <a:off x="644571" y="473810"/>
              <a:ext cx="2946519" cy="897774"/>
            </a:xfrm>
            <a:prstGeom prst="round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800" b="1" dirty="0"/>
                <a:t>Mar da Galileia</a:t>
              </a:r>
            </a:p>
          </p:txBody>
        </p:sp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7321AF94-AFF1-8062-6855-E3A38C6C58F9}"/>
                </a:ext>
              </a:extLst>
            </p:cNvPr>
            <p:cNvSpPr txBox="1"/>
            <p:nvPr/>
          </p:nvSpPr>
          <p:spPr>
            <a:xfrm rot="10800000" flipH="1" flipV="1">
              <a:off x="644571" y="3829665"/>
              <a:ext cx="2946519" cy="1107996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200" b="1" dirty="0"/>
                <a:t>Local onde Jesus exerceu a maior parte do seu ministério.</a:t>
              </a:r>
            </a:p>
          </p:txBody>
        </p:sp>
      </p:grpSp>
      <p:grpSp>
        <p:nvGrpSpPr>
          <p:cNvPr id="6" name="Agrupar 5">
            <a:extLst>
              <a:ext uri="{FF2B5EF4-FFF2-40B4-BE49-F238E27FC236}">
                <a16:creationId xmlns:a16="http://schemas.microsoft.com/office/drawing/2014/main" id="{D9BC2020-7711-AE22-F441-8E38204F07F5}"/>
              </a:ext>
            </a:extLst>
          </p:cNvPr>
          <p:cNvGrpSpPr/>
          <p:nvPr/>
        </p:nvGrpSpPr>
        <p:grpSpPr>
          <a:xfrm>
            <a:off x="4487822" y="1339396"/>
            <a:ext cx="2963138" cy="4848942"/>
            <a:chOff x="4487822" y="1588770"/>
            <a:chExt cx="2963138" cy="4848942"/>
          </a:xfrm>
        </p:grpSpPr>
        <p:pic>
          <p:nvPicPr>
            <p:cNvPr id="1029" name="Picture 5" descr="Roupas nos tempos de Jesus: o que as pessoas vestiam?">
              <a:hlinkClick r:id="rId5"/>
              <a:extLst>
                <a:ext uri="{FF2B5EF4-FFF2-40B4-BE49-F238E27FC236}">
                  <a16:creationId xmlns:a16="http://schemas.microsoft.com/office/drawing/2014/main" id="{0DAFAD93-A236-2C86-71B1-82E4A113B04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4107"/>
            <a:stretch/>
          </p:blipFill>
          <p:spPr bwMode="auto">
            <a:xfrm>
              <a:off x="4504441" y="2679539"/>
              <a:ext cx="2946519" cy="22621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Retângulo: Cantos Arredondados 9">
              <a:extLst>
                <a:ext uri="{FF2B5EF4-FFF2-40B4-BE49-F238E27FC236}">
                  <a16:creationId xmlns:a16="http://schemas.microsoft.com/office/drawing/2014/main" id="{8B3E3283-1F94-8B03-2654-8AADD43AE487}"/>
                </a:ext>
              </a:extLst>
            </p:cNvPr>
            <p:cNvSpPr/>
            <p:nvPr/>
          </p:nvSpPr>
          <p:spPr>
            <a:xfrm>
              <a:off x="4487822" y="1588770"/>
              <a:ext cx="2946519" cy="897774"/>
            </a:xfrm>
            <a:prstGeom prst="round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800" b="1" dirty="0"/>
                <a:t>Grupos da época </a:t>
              </a:r>
            </a:p>
            <a:p>
              <a:pPr algn="ctr"/>
              <a:r>
                <a:rPr lang="pt-BR" sz="2800" b="1" dirty="0"/>
                <a:t>de Jesus</a:t>
              </a:r>
            </a:p>
          </p:txBody>
        </p:sp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3C28307A-EC68-AEE5-2878-C860E5296939}"/>
                </a:ext>
              </a:extLst>
            </p:cNvPr>
            <p:cNvSpPr txBox="1"/>
            <p:nvPr/>
          </p:nvSpPr>
          <p:spPr>
            <a:xfrm rot="10800000" flipH="1" flipV="1">
              <a:off x="4504441" y="4991162"/>
              <a:ext cx="2946519" cy="1446550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200" b="1" dirty="0"/>
                <a:t>Grupos que perseguiram Jesus e grupos com os quais Jesus andou. </a:t>
              </a:r>
            </a:p>
          </p:txBody>
        </p:sp>
      </p:grpSp>
      <p:grpSp>
        <p:nvGrpSpPr>
          <p:cNvPr id="8" name="Agrupar 7">
            <a:extLst>
              <a:ext uri="{FF2B5EF4-FFF2-40B4-BE49-F238E27FC236}">
                <a16:creationId xmlns:a16="http://schemas.microsoft.com/office/drawing/2014/main" id="{C9971897-BCBB-CBA3-DCBF-B3C7C74FA2BC}"/>
              </a:ext>
            </a:extLst>
          </p:cNvPr>
          <p:cNvGrpSpPr/>
          <p:nvPr/>
        </p:nvGrpSpPr>
        <p:grpSpPr>
          <a:xfrm>
            <a:off x="8217466" y="1339396"/>
            <a:ext cx="2946521" cy="4531485"/>
            <a:chOff x="8364311" y="1802577"/>
            <a:chExt cx="2946521" cy="4531485"/>
          </a:xfrm>
        </p:grpSpPr>
        <p:pic>
          <p:nvPicPr>
            <p:cNvPr id="1032" name="Picture 8" descr="O que é a expressão Reinos dos Céus?">
              <a:hlinkClick r:id="rId7"/>
              <a:extLst>
                <a:ext uri="{FF2B5EF4-FFF2-40B4-BE49-F238E27FC236}">
                  <a16:creationId xmlns:a16="http://schemas.microsoft.com/office/drawing/2014/main" id="{AD51E63B-5861-AEDB-E226-704F2CA912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64313" y="2871496"/>
              <a:ext cx="2946519" cy="22621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Retângulo: Cantos Arredondados 10">
              <a:extLst>
                <a:ext uri="{FF2B5EF4-FFF2-40B4-BE49-F238E27FC236}">
                  <a16:creationId xmlns:a16="http://schemas.microsoft.com/office/drawing/2014/main" id="{82018004-C6F6-2402-BE5A-DC068446C6ED}"/>
                </a:ext>
              </a:extLst>
            </p:cNvPr>
            <p:cNvSpPr/>
            <p:nvPr/>
          </p:nvSpPr>
          <p:spPr>
            <a:xfrm>
              <a:off x="8364312" y="1802577"/>
              <a:ext cx="2946519" cy="897774"/>
            </a:xfrm>
            <a:prstGeom prst="round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800" b="1" dirty="0"/>
                <a:t>Reino dos céus</a:t>
              </a:r>
            </a:p>
          </p:txBody>
        </p:sp>
        <p:sp>
          <p:nvSpPr>
            <p:cNvPr id="14" name="CaixaDeTexto 13">
              <a:extLst>
                <a:ext uri="{FF2B5EF4-FFF2-40B4-BE49-F238E27FC236}">
                  <a16:creationId xmlns:a16="http://schemas.microsoft.com/office/drawing/2014/main" id="{4A938A6E-0946-165E-F26A-24D2602691D9}"/>
                </a:ext>
              </a:extLst>
            </p:cNvPr>
            <p:cNvSpPr txBox="1"/>
            <p:nvPr/>
          </p:nvSpPr>
          <p:spPr>
            <a:xfrm rot="10800000" flipH="1" flipV="1">
              <a:off x="8364311" y="5226066"/>
              <a:ext cx="2946519" cy="1107996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200" b="1" dirty="0"/>
                <a:t>Presente ou futuro?</a:t>
              </a:r>
            </a:p>
            <a:p>
              <a:pPr algn="ctr"/>
              <a:r>
                <a:rPr lang="pt-BR" sz="2200" b="1" dirty="0"/>
                <a:t>O reino de Deus está entre nós?</a:t>
              </a:r>
            </a:p>
          </p:txBody>
        </p:sp>
      </p:grpSp>
      <p:sp>
        <p:nvSpPr>
          <p:cNvPr id="3" name="CaixaDeTexto 2">
            <a:extLst>
              <a:ext uri="{FF2B5EF4-FFF2-40B4-BE49-F238E27FC236}">
                <a16:creationId xmlns:a16="http://schemas.microsoft.com/office/drawing/2014/main" id="{1F49F2C3-531D-5385-5FF3-846F833358FF}"/>
              </a:ext>
            </a:extLst>
          </p:cNvPr>
          <p:cNvSpPr txBox="1"/>
          <p:nvPr/>
        </p:nvSpPr>
        <p:spPr>
          <a:xfrm>
            <a:off x="627951" y="375149"/>
            <a:ext cx="10682879" cy="584775"/>
          </a:xfrm>
          <a:prstGeom prst="rect">
            <a:avLst/>
          </a:prstGeom>
          <a:solidFill>
            <a:srgbClr val="00206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chemeClr val="bg1">
                    <a:lumMod val="95000"/>
                  </a:schemeClr>
                </a:solidFill>
              </a:rPr>
              <a:t>Tópicos a serem destacados</a:t>
            </a:r>
          </a:p>
        </p:txBody>
      </p:sp>
    </p:spTree>
    <p:extLst>
      <p:ext uri="{BB962C8B-B14F-4D97-AF65-F5344CB8AC3E}">
        <p14:creationId xmlns:p14="http://schemas.microsoft.com/office/powerpoint/2010/main" val="3216182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3DCCE118-D28A-35FC-A622-34DAC707A7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5225101" cy="6871120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EA38005E-4668-0EF5-9E02-1E524AD076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9922" y="-26980"/>
            <a:ext cx="7993454" cy="6858000"/>
          </a:xfrm>
          <a:prstGeom prst="rect">
            <a:avLst/>
          </a:prstGeom>
        </p:spPr>
      </p:pic>
      <p:grpSp>
        <p:nvGrpSpPr>
          <p:cNvPr id="27" name="Agrupar 26">
            <a:extLst>
              <a:ext uri="{FF2B5EF4-FFF2-40B4-BE49-F238E27FC236}">
                <a16:creationId xmlns:a16="http://schemas.microsoft.com/office/drawing/2014/main" id="{7911270A-40A4-D3B3-C705-893AFA690624}"/>
              </a:ext>
            </a:extLst>
          </p:cNvPr>
          <p:cNvGrpSpPr/>
          <p:nvPr/>
        </p:nvGrpSpPr>
        <p:grpSpPr>
          <a:xfrm>
            <a:off x="3180003" y="2031782"/>
            <a:ext cx="2085564" cy="3006904"/>
            <a:chOff x="4937759" y="1895302"/>
            <a:chExt cx="1688860" cy="3006904"/>
          </a:xfrm>
        </p:grpSpPr>
        <p:sp>
          <p:nvSpPr>
            <p:cNvPr id="14" name="Retângulo: Cantos Arredondados 13">
              <a:extLst>
                <a:ext uri="{FF2B5EF4-FFF2-40B4-BE49-F238E27FC236}">
                  <a16:creationId xmlns:a16="http://schemas.microsoft.com/office/drawing/2014/main" id="{2A8CB88A-67EC-D9C4-5084-398DAF41BF6B}"/>
                </a:ext>
              </a:extLst>
            </p:cNvPr>
            <p:cNvSpPr/>
            <p:nvPr/>
          </p:nvSpPr>
          <p:spPr>
            <a:xfrm>
              <a:off x="4937760" y="4596940"/>
              <a:ext cx="1688858" cy="305266"/>
            </a:xfrm>
            <a:prstGeom prst="round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200" b="1" dirty="0"/>
                <a:t>Mar Morto</a:t>
              </a:r>
            </a:p>
          </p:txBody>
        </p:sp>
        <p:grpSp>
          <p:nvGrpSpPr>
            <p:cNvPr id="26" name="Agrupar 25">
              <a:extLst>
                <a:ext uri="{FF2B5EF4-FFF2-40B4-BE49-F238E27FC236}">
                  <a16:creationId xmlns:a16="http://schemas.microsoft.com/office/drawing/2014/main" id="{AC24A928-BE61-DB13-4DC0-F07334229A39}"/>
                </a:ext>
              </a:extLst>
            </p:cNvPr>
            <p:cNvGrpSpPr/>
            <p:nvPr/>
          </p:nvGrpSpPr>
          <p:grpSpPr>
            <a:xfrm>
              <a:off x="4937759" y="1895302"/>
              <a:ext cx="1688860" cy="1361788"/>
              <a:chOff x="4937759" y="1895302"/>
              <a:chExt cx="1688860" cy="1361788"/>
            </a:xfrm>
          </p:grpSpPr>
          <p:sp>
            <p:nvSpPr>
              <p:cNvPr id="12" name="Retângulo: Cantos Arredondados 11">
                <a:extLst>
                  <a:ext uri="{FF2B5EF4-FFF2-40B4-BE49-F238E27FC236}">
                    <a16:creationId xmlns:a16="http://schemas.microsoft.com/office/drawing/2014/main" id="{69EF9E0D-6492-6489-CFD8-A1F664AB07D3}"/>
                  </a:ext>
                </a:extLst>
              </p:cNvPr>
              <p:cNvSpPr/>
              <p:nvPr/>
            </p:nvSpPr>
            <p:spPr>
              <a:xfrm>
                <a:off x="4937761" y="1895302"/>
                <a:ext cx="1688858" cy="305266"/>
              </a:xfrm>
              <a:prstGeom prst="roundRect">
                <a:avLst/>
              </a:prstGeom>
              <a:solidFill>
                <a:srgbClr val="00206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200" b="1" dirty="0"/>
                  <a:t>Mar da Galileia</a:t>
                </a:r>
              </a:p>
            </p:txBody>
          </p:sp>
          <p:sp>
            <p:nvSpPr>
              <p:cNvPr id="16" name="Retângulo: Cantos Arredondados 15">
                <a:extLst>
                  <a:ext uri="{FF2B5EF4-FFF2-40B4-BE49-F238E27FC236}">
                    <a16:creationId xmlns:a16="http://schemas.microsoft.com/office/drawing/2014/main" id="{D5246C07-68E9-77AF-91E3-C8FFF1359D91}"/>
                  </a:ext>
                </a:extLst>
              </p:cNvPr>
              <p:cNvSpPr/>
              <p:nvPr/>
            </p:nvSpPr>
            <p:spPr>
              <a:xfrm>
                <a:off x="4937759" y="2964954"/>
                <a:ext cx="1688858" cy="292136"/>
              </a:xfrm>
              <a:prstGeom prst="roundRect">
                <a:avLst/>
              </a:prstGeom>
              <a:solidFill>
                <a:srgbClr val="00206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200" b="1" dirty="0"/>
                  <a:t>Rio Jordão</a:t>
                </a:r>
              </a:p>
            </p:txBody>
          </p:sp>
        </p:grpSp>
      </p:grpSp>
      <p:grpSp>
        <p:nvGrpSpPr>
          <p:cNvPr id="5" name="Agrupar 4">
            <a:extLst>
              <a:ext uri="{FF2B5EF4-FFF2-40B4-BE49-F238E27FC236}">
                <a16:creationId xmlns:a16="http://schemas.microsoft.com/office/drawing/2014/main" id="{618EE1EA-3D8D-8C40-B235-663B22DF9166}"/>
              </a:ext>
            </a:extLst>
          </p:cNvPr>
          <p:cNvGrpSpPr/>
          <p:nvPr/>
        </p:nvGrpSpPr>
        <p:grpSpPr>
          <a:xfrm>
            <a:off x="432262" y="1463040"/>
            <a:ext cx="2360814" cy="4189615"/>
            <a:chOff x="432262" y="1463040"/>
            <a:chExt cx="2360814" cy="4189615"/>
          </a:xfrm>
        </p:grpSpPr>
        <p:sp>
          <p:nvSpPr>
            <p:cNvPr id="3" name="Forma Livre: Forma 2">
              <a:extLst>
                <a:ext uri="{FF2B5EF4-FFF2-40B4-BE49-F238E27FC236}">
                  <a16:creationId xmlns:a16="http://schemas.microsoft.com/office/drawing/2014/main" id="{ADE5BDFE-9CFC-DE46-F760-0ED29EB78657}"/>
                </a:ext>
              </a:extLst>
            </p:cNvPr>
            <p:cNvSpPr/>
            <p:nvPr/>
          </p:nvSpPr>
          <p:spPr>
            <a:xfrm>
              <a:off x="1303326" y="2409863"/>
              <a:ext cx="1425013" cy="1442609"/>
            </a:xfrm>
            <a:custGeom>
              <a:avLst/>
              <a:gdLst>
                <a:gd name="connsiteX0" fmla="*/ 195690 w 1425013"/>
                <a:gd name="connsiteY0" fmla="*/ 108485 h 1442609"/>
                <a:gd name="connsiteX1" fmla="*/ 240661 w 1425013"/>
                <a:gd name="connsiteY1" fmla="*/ 18544 h 1442609"/>
                <a:gd name="connsiteX2" fmla="*/ 285631 w 1425013"/>
                <a:gd name="connsiteY2" fmla="*/ 3553 h 1442609"/>
                <a:gd name="connsiteX3" fmla="*/ 480504 w 1425013"/>
                <a:gd name="connsiteY3" fmla="*/ 18544 h 1442609"/>
                <a:gd name="connsiteX4" fmla="*/ 525474 w 1425013"/>
                <a:gd name="connsiteY4" fmla="*/ 33534 h 1442609"/>
                <a:gd name="connsiteX5" fmla="*/ 600425 w 1425013"/>
                <a:gd name="connsiteY5" fmla="*/ 48524 h 1442609"/>
                <a:gd name="connsiteX6" fmla="*/ 690366 w 1425013"/>
                <a:gd name="connsiteY6" fmla="*/ 138465 h 1442609"/>
                <a:gd name="connsiteX7" fmla="*/ 885238 w 1425013"/>
                <a:gd name="connsiteY7" fmla="*/ 183435 h 1442609"/>
                <a:gd name="connsiteX8" fmla="*/ 945199 w 1425013"/>
                <a:gd name="connsiteY8" fmla="*/ 213416 h 1442609"/>
                <a:gd name="connsiteX9" fmla="*/ 1155061 w 1425013"/>
                <a:gd name="connsiteY9" fmla="*/ 243396 h 1442609"/>
                <a:gd name="connsiteX10" fmla="*/ 1394904 w 1425013"/>
                <a:gd name="connsiteY10" fmla="*/ 333337 h 1442609"/>
                <a:gd name="connsiteX11" fmla="*/ 1409894 w 1425013"/>
                <a:gd name="connsiteY11" fmla="*/ 633140 h 1442609"/>
                <a:gd name="connsiteX12" fmla="*/ 1424884 w 1425013"/>
                <a:gd name="connsiteY12" fmla="*/ 738071 h 1442609"/>
                <a:gd name="connsiteX13" fmla="*/ 1409894 w 1425013"/>
                <a:gd name="connsiteY13" fmla="*/ 1307698 h 1442609"/>
                <a:gd name="connsiteX14" fmla="*/ 1394904 w 1425013"/>
                <a:gd name="connsiteY14" fmla="*/ 1442609 h 1442609"/>
                <a:gd name="connsiteX15" fmla="*/ 990169 w 1425013"/>
                <a:gd name="connsiteY15" fmla="*/ 1427619 h 1442609"/>
                <a:gd name="connsiteX16" fmla="*/ 945199 w 1425013"/>
                <a:gd name="connsiteY16" fmla="*/ 1397639 h 1442609"/>
                <a:gd name="connsiteX17" fmla="*/ 885238 w 1425013"/>
                <a:gd name="connsiteY17" fmla="*/ 1382648 h 1442609"/>
                <a:gd name="connsiteX18" fmla="*/ 615415 w 1425013"/>
                <a:gd name="connsiteY18" fmla="*/ 1367658 h 1442609"/>
                <a:gd name="connsiteX19" fmla="*/ 510484 w 1425013"/>
                <a:gd name="connsiteY19" fmla="*/ 1307698 h 1442609"/>
                <a:gd name="connsiteX20" fmla="*/ 465513 w 1425013"/>
                <a:gd name="connsiteY20" fmla="*/ 1292707 h 1442609"/>
                <a:gd name="connsiteX21" fmla="*/ 405553 w 1425013"/>
                <a:gd name="connsiteY21" fmla="*/ 1262727 h 1442609"/>
                <a:gd name="connsiteX22" fmla="*/ 225671 w 1425013"/>
                <a:gd name="connsiteY22" fmla="*/ 1232747 h 1442609"/>
                <a:gd name="connsiteX23" fmla="*/ 165710 w 1425013"/>
                <a:gd name="connsiteY23" fmla="*/ 1217757 h 1442609"/>
                <a:gd name="connsiteX24" fmla="*/ 105749 w 1425013"/>
                <a:gd name="connsiteY24" fmla="*/ 1187776 h 1442609"/>
                <a:gd name="connsiteX25" fmla="*/ 90759 w 1425013"/>
                <a:gd name="connsiteY25" fmla="*/ 1142806 h 1442609"/>
                <a:gd name="connsiteX26" fmla="*/ 30799 w 1425013"/>
                <a:gd name="connsiteY26" fmla="*/ 1112826 h 1442609"/>
                <a:gd name="connsiteX27" fmla="*/ 818 w 1425013"/>
                <a:gd name="connsiteY27" fmla="*/ 1067855 h 1442609"/>
                <a:gd name="connsiteX28" fmla="*/ 30799 w 1425013"/>
                <a:gd name="connsiteY28" fmla="*/ 798032 h 1442609"/>
                <a:gd name="connsiteX29" fmla="*/ 90759 w 1425013"/>
                <a:gd name="connsiteY29" fmla="*/ 558189 h 1442609"/>
                <a:gd name="connsiteX30" fmla="*/ 120740 w 1425013"/>
                <a:gd name="connsiteY30" fmla="*/ 198426 h 1442609"/>
                <a:gd name="connsiteX31" fmla="*/ 150720 w 1425013"/>
                <a:gd name="connsiteY31" fmla="*/ 138465 h 1442609"/>
                <a:gd name="connsiteX32" fmla="*/ 195690 w 1425013"/>
                <a:gd name="connsiteY32" fmla="*/ 33534 h 1442609"/>
                <a:gd name="connsiteX33" fmla="*/ 225671 w 1425013"/>
                <a:gd name="connsiteY33" fmla="*/ 3553 h 1442609"/>
                <a:gd name="connsiteX34" fmla="*/ 195690 w 1425013"/>
                <a:gd name="connsiteY34" fmla="*/ 48524 h 1442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425013" h="1442609">
                  <a:moveTo>
                    <a:pt x="195690" y="108485"/>
                  </a:moveTo>
                  <a:cubicBezTo>
                    <a:pt x="210680" y="78505"/>
                    <a:pt x="218847" y="43994"/>
                    <a:pt x="240661" y="18544"/>
                  </a:cubicBezTo>
                  <a:cubicBezTo>
                    <a:pt x="250944" y="6547"/>
                    <a:pt x="269830" y="3553"/>
                    <a:pt x="285631" y="3553"/>
                  </a:cubicBezTo>
                  <a:cubicBezTo>
                    <a:pt x="350781" y="3553"/>
                    <a:pt x="415546" y="13547"/>
                    <a:pt x="480504" y="18544"/>
                  </a:cubicBezTo>
                  <a:cubicBezTo>
                    <a:pt x="495494" y="23541"/>
                    <a:pt x="510145" y="29702"/>
                    <a:pt x="525474" y="33534"/>
                  </a:cubicBezTo>
                  <a:cubicBezTo>
                    <a:pt x="550192" y="39713"/>
                    <a:pt x="578930" y="34845"/>
                    <a:pt x="600425" y="48524"/>
                  </a:cubicBezTo>
                  <a:cubicBezTo>
                    <a:pt x="636195" y="71287"/>
                    <a:pt x="655088" y="114947"/>
                    <a:pt x="690366" y="138465"/>
                  </a:cubicBezTo>
                  <a:cubicBezTo>
                    <a:pt x="735260" y="168394"/>
                    <a:pt x="836862" y="176524"/>
                    <a:pt x="885238" y="183435"/>
                  </a:cubicBezTo>
                  <a:cubicBezTo>
                    <a:pt x="905225" y="193429"/>
                    <a:pt x="924660" y="204613"/>
                    <a:pt x="945199" y="213416"/>
                  </a:cubicBezTo>
                  <a:cubicBezTo>
                    <a:pt x="1015075" y="243363"/>
                    <a:pt x="1070322" y="235693"/>
                    <a:pt x="1155061" y="243396"/>
                  </a:cubicBezTo>
                  <a:cubicBezTo>
                    <a:pt x="1180191" y="248422"/>
                    <a:pt x="1375775" y="267752"/>
                    <a:pt x="1394904" y="333337"/>
                  </a:cubicBezTo>
                  <a:cubicBezTo>
                    <a:pt x="1422921" y="429394"/>
                    <a:pt x="1402503" y="533354"/>
                    <a:pt x="1409894" y="633140"/>
                  </a:cubicBezTo>
                  <a:cubicBezTo>
                    <a:pt x="1412504" y="668376"/>
                    <a:pt x="1419887" y="703094"/>
                    <a:pt x="1424884" y="738071"/>
                  </a:cubicBezTo>
                  <a:cubicBezTo>
                    <a:pt x="1419887" y="927947"/>
                    <a:pt x="1409894" y="1117757"/>
                    <a:pt x="1409894" y="1307698"/>
                  </a:cubicBezTo>
                  <a:cubicBezTo>
                    <a:pt x="1409894" y="1442337"/>
                    <a:pt x="1452384" y="1356389"/>
                    <a:pt x="1394904" y="1442609"/>
                  </a:cubicBezTo>
                  <a:cubicBezTo>
                    <a:pt x="1259992" y="1437612"/>
                    <a:pt x="1124503" y="1441052"/>
                    <a:pt x="990169" y="1427619"/>
                  </a:cubicBezTo>
                  <a:cubicBezTo>
                    <a:pt x="972243" y="1425826"/>
                    <a:pt x="961758" y="1404736"/>
                    <a:pt x="945199" y="1397639"/>
                  </a:cubicBezTo>
                  <a:cubicBezTo>
                    <a:pt x="926263" y="1389523"/>
                    <a:pt x="905756" y="1384513"/>
                    <a:pt x="885238" y="1382648"/>
                  </a:cubicBezTo>
                  <a:cubicBezTo>
                    <a:pt x="795528" y="1374492"/>
                    <a:pt x="705356" y="1372655"/>
                    <a:pt x="615415" y="1367658"/>
                  </a:cubicBezTo>
                  <a:cubicBezTo>
                    <a:pt x="570251" y="1337550"/>
                    <a:pt x="563736" y="1330520"/>
                    <a:pt x="510484" y="1307698"/>
                  </a:cubicBezTo>
                  <a:cubicBezTo>
                    <a:pt x="495960" y="1301474"/>
                    <a:pt x="480037" y="1298931"/>
                    <a:pt x="465513" y="1292707"/>
                  </a:cubicBezTo>
                  <a:cubicBezTo>
                    <a:pt x="444974" y="1283904"/>
                    <a:pt x="426752" y="1269793"/>
                    <a:pt x="405553" y="1262727"/>
                  </a:cubicBezTo>
                  <a:cubicBezTo>
                    <a:pt x="368268" y="1250299"/>
                    <a:pt x="255546" y="1238179"/>
                    <a:pt x="225671" y="1232747"/>
                  </a:cubicBezTo>
                  <a:cubicBezTo>
                    <a:pt x="205401" y="1229062"/>
                    <a:pt x="185697" y="1222754"/>
                    <a:pt x="165710" y="1217757"/>
                  </a:cubicBezTo>
                  <a:cubicBezTo>
                    <a:pt x="145723" y="1207763"/>
                    <a:pt x="121550" y="1203577"/>
                    <a:pt x="105749" y="1187776"/>
                  </a:cubicBezTo>
                  <a:cubicBezTo>
                    <a:pt x="94576" y="1176603"/>
                    <a:pt x="101932" y="1153979"/>
                    <a:pt x="90759" y="1142806"/>
                  </a:cubicBezTo>
                  <a:cubicBezTo>
                    <a:pt x="74958" y="1127005"/>
                    <a:pt x="50786" y="1122819"/>
                    <a:pt x="30799" y="1112826"/>
                  </a:cubicBezTo>
                  <a:cubicBezTo>
                    <a:pt x="20805" y="1097836"/>
                    <a:pt x="1942" y="1085836"/>
                    <a:pt x="818" y="1067855"/>
                  </a:cubicBezTo>
                  <a:cubicBezTo>
                    <a:pt x="-3753" y="994727"/>
                    <a:pt x="11445" y="879321"/>
                    <a:pt x="30799" y="798032"/>
                  </a:cubicBezTo>
                  <a:cubicBezTo>
                    <a:pt x="49886" y="717865"/>
                    <a:pt x="90759" y="558189"/>
                    <a:pt x="90759" y="558189"/>
                  </a:cubicBezTo>
                  <a:cubicBezTo>
                    <a:pt x="100753" y="438268"/>
                    <a:pt x="103722" y="317553"/>
                    <a:pt x="120740" y="198426"/>
                  </a:cubicBezTo>
                  <a:cubicBezTo>
                    <a:pt x="123900" y="176305"/>
                    <a:pt x="141473" y="158808"/>
                    <a:pt x="150720" y="138465"/>
                  </a:cubicBezTo>
                  <a:cubicBezTo>
                    <a:pt x="166467" y="103822"/>
                    <a:pt x="177209" y="66799"/>
                    <a:pt x="195690" y="33534"/>
                  </a:cubicBezTo>
                  <a:cubicBezTo>
                    <a:pt x="202554" y="21179"/>
                    <a:pt x="225671" y="-10580"/>
                    <a:pt x="225671" y="3553"/>
                  </a:cubicBezTo>
                  <a:cubicBezTo>
                    <a:pt x="225671" y="21569"/>
                    <a:pt x="205684" y="33534"/>
                    <a:pt x="195690" y="48524"/>
                  </a:cubicBezTo>
                </a:path>
              </a:pathLst>
            </a:custGeom>
            <a:noFill/>
            <a:ln w="28575">
              <a:solidFill>
                <a:srgbClr val="FFFF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5" name="Forma Livre: Forma 34">
              <a:extLst>
                <a:ext uri="{FF2B5EF4-FFF2-40B4-BE49-F238E27FC236}">
                  <a16:creationId xmlns:a16="http://schemas.microsoft.com/office/drawing/2014/main" id="{B29D9261-D210-3E05-3766-B86915C5E557}"/>
                </a:ext>
              </a:extLst>
            </p:cNvPr>
            <p:cNvSpPr/>
            <p:nvPr/>
          </p:nvSpPr>
          <p:spPr>
            <a:xfrm>
              <a:off x="1828212" y="1463040"/>
              <a:ext cx="881737" cy="1223230"/>
            </a:xfrm>
            <a:custGeom>
              <a:avLst/>
              <a:gdLst>
                <a:gd name="connsiteX0" fmla="*/ 881737 w 881737"/>
                <a:gd name="connsiteY0" fmla="*/ 365760 h 1223230"/>
                <a:gd name="connsiteX1" fmla="*/ 848486 w 881737"/>
                <a:gd name="connsiteY1" fmla="*/ 182880 h 1223230"/>
                <a:gd name="connsiteX2" fmla="*/ 732108 w 881737"/>
                <a:gd name="connsiteY2" fmla="*/ 83127 h 1223230"/>
                <a:gd name="connsiteX3" fmla="*/ 632355 w 881737"/>
                <a:gd name="connsiteY3" fmla="*/ 66502 h 1223230"/>
                <a:gd name="connsiteX4" fmla="*/ 615730 w 881737"/>
                <a:gd name="connsiteY4" fmla="*/ 16625 h 1223230"/>
                <a:gd name="connsiteX5" fmla="*/ 565853 w 881737"/>
                <a:gd name="connsiteY5" fmla="*/ 0 h 1223230"/>
                <a:gd name="connsiteX6" fmla="*/ 283221 w 881737"/>
                <a:gd name="connsiteY6" fmla="*/ 16625 h 1223230"/>
                <a:gd name="connsiteX7" fmla="*/ 150217 w 881737"/>
                <a:gd name="connsiteY7" fmla="*/ 83127 h 1223230"/>
                <a:gd name="connsiteX8" fmla="*/ 33839 w 881737"/>
                <a:gd name="connsiteY8" fmla="*/ 266007 h 1223230"/>
                <a:gd name="connsiteX9" fmla="*/ 50464 w 881737"/>
                <a:gd name="connsiteY9" fmla="*/ 315884 h 1223230"/>
                <a:gd name="connsiteX10" fmla="*/ 588 w 881737"/>
                <a:gd name="connsiteY10" fmla="*/ 731520 h 1223230"/>
                <a:gd name="connsiteX11" fmla="*/ 17213 w 881737"/>
                <a:gd name="connsiteY11" fmla="*/ 980902 h 1223230"/>
                <a:gd name="connsiteX12" fmla="*/ 100341 w 881737"/>
                <a:gd name="connsiteY12" fmla="*/ 997527 h 1223230"/>
                <a:gd name="connsiteX13" fmla="*/ 183468 w 881737"/>
                <a:gd name="connsiteY13" fmla="*/ 1030778 h 1223230"/>
                <a:gd name="connsiteX14" fmla="*/ 233344 w 881737"/>
                <a:gd name="connsiteY14" fmla="*/ 1064029 h 1223230"/>
                <a:gd name="connsiteX15" fmla="*/ 316472 w 881737"/>
                <a:gd name="connsiteY15" fmla="*/ 1080655 h 1223230"/>
                <a:gd name="connsiteX16" fmla="*/ 399599 w 881737"/>
                <a:gd name="connsiteY16" fmla="*/ 1147156 h 1223230"/>
                <a:gd name="connsiteX17" fmla="*/ 449475 w 881737"/>
                <a:gd name="connsiteY17" fmla="*/ 1163782 h 1223230"/>
                <a:gd name="connsiteX18" fmla="*/ 615730 w 881737"/>
                <a:gd name="connsiteY18" fmla="*/ 1197033 h 1223230"/>
                <a:gd name="connsiteX19" fmla="*/ 682232 w 881737"/>
                <a:gd name="connsiteY19" fmla="*/ 1213658 h 1223230"/>
                <a:gd name="connsiteX20" fmla="*/ 848486 w 881737"/>
                <a:gd name="connsiteY20" fmla="*/ 1197033 h 1223230"/>
                <a:gd name="connsiteX21" fmla="*/ 781984 w 881737"/>
                <a:gd name="connsiteY21" fmla="*/ 698269 h 1223230"/>
                <a:gd name="connsiteX22" fmla="*/ 698857 w 881737"/>
                <a:gd name="connsiteY22" fmla="*/ 581891 h 1223230"/>
                <a:gd name="connsiteX23" fmla="*/ 682232 w 881737"/>
                <a:gd name="connsiteY23" fmla="*/ 532015 h 1223230"/>
                <a:gd name="connsiteX24" fmla="*/ 781984 w 881737"/>
                <a:gd name="connsiteY24" fmla="*/ 415636 h 1223230"/>
                <a:gd name="connsiteX25" fmla="*/ 848486 w 881737"/>
                <a:gd name="connsiteY25" fmla="*/ 399011 h 1223230"/>
                <a:gd name="connsiteX26" fmla="*/ 881737 w 881737"/>
                <a:gd name="connsiteY26" fmla="*/ 199505 h 1223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881737" h="1223230">
                  <a:moveTo>
                    <a:pt x="881737" y="365760"/>
                  </a:moveTo>
                  <a:cubicBezTo>
                    <a:pt x="881255" y="362866"/>
                    <a:pt x="854297" y="194502"/>
                    <a:pt x="848486" y="182880"/>
                  </a:cubicBezTo>
                  <a:cubicBezTo>
                    <a:pt x="838270" y="162448"/>
                    <a:pt x="747587" y="89319"/>
                    <a:pt x="732108" y="83127"/>
                  </a:cubicBezTo>
                  <a:cubicBezTo>
                    <a:pt x="700809" y="70608"/>
                    <a:pt x="665606" y="72044"/>
                    <a:pt x="632355" y="66502"/>
                  </a:cubicBezTo>
                  <a:cubicBezTo>
                    <a:pt x="626813" y="49876"/>
                    <a:pt x="628122" y="29017"/>
                    <a:pt x="615730" y="16625"/>
                  </a:cubicBezTo>
                  <a:cubicBezTo>
                    <a:pt x="603338" y="4233"/>
                    <a:pt x="583378" y="0"/>
                    <a:pt x="565853" y="0"/>
                  </a:cubicBezTo>
                  <a:cubicBezTo>
                    <a:pt x="471479" y="0"/>
                    <a:pt x="377432" y="11083"/>
                    <a:pt x="283221" y="16625"/>
                  </a:cubicBezTo>
                  <a:cubicBezTo>
                    <a:pt x="238886" y="38792"/>
                    <a:pt x="185267" y="48077"/>
                    <a:pt x="150217" y="83127"/>
                  </a:cubicBezTo>
                  <a:cubicBezTo>
                    <a:pt x="99124" y="134220"/>
                    <a:pt x="33839" y="266007"/>
                    <a:pt x="33839" y="266007"/>
                  </a:cubicBezTo>
                  <a:cubicBezTo>
                    <a:pt x="39381" y="282633"/>
                    <a:pt x="51164" y="298373"/>
                    <a:pt x="50464" y="315884"/>
                  </a:cubicBezTo>
                  <a:cubicBezTo>
                    <a:pt x="37795" y="632588"/>
                    <a:pt x="52752" y="575024"/>
                    <a:pt x="588" y="731520"/>
                  </a:cubicBezTo>
                  <a:cubicBezTo>
                    <a:pt x="6130" y="814647"/>
                    <a:pt x="-12040" y="902895"/>
                    <a:pt x="17213" y="980902"/>
                  </a:cubicBezTo>
                  <a:cubicBezTo>
                    <a:pt x="27135" y="1007361"/>
                    <a:pt x="73275" y="989407"/>
                    <a:pt x="100341" y="997527"/>
                  </a:cubicBezTo>
                  <a:cubicBezTo>
                    <a:pt x="128926" y="1006102"/>
                    <a:pt x="156775" y="1017431"/>
                    <a:pt x="183468" y="1030778"/>
                  </a:cubicBezTo>
                  <a:cubicBezTo>
                    <a:pt x="201340" y="1039714"/>
                    <a:pt x="214635" y="1057013"/>
                    <a:pt x="233344" y="1064029"/>
                  </a:cubicBezTo>
                  <a:cubicBezTo>
                    <a:pt x="259803" y="1073951"/>
                    <a:pt x="288763" y="1075113"/>
                    <a:pt x="316472" y="1080655"/>
                  </a:cubicBezTo>
                  <a:cubicBezTo>
                    <a:pt x="344181" y="1102822"/>
                    <a:pt x="369508" y="1128349"/>
                    <a:pt x="399599" y="1147156"/>
                  </a:cubicBezTo>
                  <a:cubicBezTo>
                    <a:pt x="414460" y="1156444"/>
                    <a:pt x="432399" y="1159841"/>
                    <a:pt x="449475" y="1163782"/>
                  </a:cubicBezTo>
                  <a:cubicBezTo>
                    <a:pt x="504543" y="1176490"/>
                    <a:pt x="560469" y="1185191"/>
                    <a:pt x="615730" y="1197033"/>
                  </a:cubicBezTo>
                  <a:cubicBezTo>
                    <a:pt x="638072" y="1201821"/>
                    <a:pt x="660065" y="1208116"/>
                    <a:pt x="682232" y="1213658"/>
                  </a:cubicBezTo>
                  <a:cubicBezTo>
                    <a:pt x="737650" y="1208116"/>
                    <a:pt x="825631" y="1247822"/>
                    <a:pt x="848486" y="1197033"/>
                  </a:cubicBezTo>
                  <a:cubicBezTo>
                    <a:pt x="882164" y="1122194"/>
                    <a:pt x="827470" y="800612"/>
                    <a:pt x="781984" y="698269"/>
                  </a:cubicBezTo>
                  <a:cubicBezTo>
                    <a:pt x="762622" y="654705"/>
                    <a:pt x="726566" y="620684"/>
                    <a:pt x="698857" y="581891"/>
                  </a:cubicBezTo>
                  <a:cubicBezTo>
                    <a:pt x="693315" y="565266"/>
                    <a:pt x="682232" y="549540"/>
                    <a:pt x="682232" y="532015"/>
                  </a:cubicBezTo>
                  <a:cubicBezTo>
                    <a:pt x="682232" y="456335"/>
                    <a:pt x="713858" y="445914"/>
                    <a:pt x="781984" y="415636"/>
                  </a:cubicBezTo>
                  <a:cubicBezTo>
                    <a:pt x="802864" y="406356"/>
                    <a:pt x="838911" y="419757"/>
                    <a:pt x="848486" y="399011"/>
                  </a:cubicBezTo>
                  <a:cubicBezTo>
                    <a:pt x="876739" y="337797"/>
                    <a:pt x="870653" y="266007"/>
                    <a:pt x="881737" y="199505"/>
                  </a:cubicBezTo>
                </a:path>
              </a:pathLst>
            </a:cu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0" name="Forma Livre: Forma 39">
              <a:extLst>
                <a:ext uri="{FF2B5EF4-FFF2-40B4-BE49-F238E27FC236}">
                  <a16:creationId xmlns:a16="http://schemas.microsoft.com/office/drawing/2014/main" id="{A1EF5961-52D0-FF10-9EF5-4734C1F82BC9}"/>
                </a:ext>
              </a:extLst>
            </p:cNvPr>
            <p:cNvSpPr/>
            <p:nvPr/>
          </p:nvSpPr>
          <p:spPr>
            <a:xfrm>
              <a:off x="432262" y="3624350"/>
              <a:ext cx="2360814" cy="2028305"/>
            </a:xfrm>
            <a:custGeom>
              <a:avLst/>
              <a:gdLst>
                <a:gd name="connsiteX0" fmla="*/ 0 w 2360814"/>
                <a:gd name="connsiteY0" fmla="*/ 1529542 h 2028305"/>
                <a:gd name="connsiteX1" fmla="*/ 66502 w 2360814"/>
                <a:gd name="connsiteY1" fmla="*/ 1446415 h 2028305"/>
                <a:gd name="connsiteX2" fmla="*/ 199505 w 2360814"/>
                <a:gd name="connsiteY2" fmla="*/ 1346662 h 2028305"/>
                <a:gd name="connsiteX3" fmla="*/ 282633 w 2360814"/>
                <a:gd name="connsiteY3" fmla="*/ 1263535 h 2028305"/>
                <a:gd name="connsiteX4" fmla="*/ 399011 w 2360814"/>
                <a:gd name="connsiteY4" fmla="*/ 1163782 h 2028305"/>
                <a:gd name="connsiteX5" fmla="*/ 448887 w 2360814"/>
                <a:gd name="connsiteY5" fmla="*/ 1047404 h 2028305"/>
                <a:gd name="connsiteX6" fmla="*/ 465513 w 2360814"/>
                <a:gd name="connsiteY6" fmla="*/ 997527 h 2028305"/>
                <a:gd name="connsiteX7" fmla="*/ 548640 w 2360814"/>
                <a:gd name="connsiteY7" fmla="*/ 881149 h 2028305"/>
                <a:gd name="connsiteX8" fmla="*/ 631767 w 2360814"/>
                <a:gd name="connsiteY8" fmla="*/ 781396 h 2028305"/>
                <a:gd name="connsiteX9" fmla="*/ 748145 w 2360814"/>
                <a:gd name="connsiteY9" fmla="*/ 565265 h 2028305"/>
                <a:gd name="connsiteX10" fmla="*/ 814647 w 2360814"/>
                <a:gd name="connsiteY10" fmla="*/ 332509 h 2028305"/>
                <a:gd name="connsiteX11" fmla="*/ 881149 w 2360814"/>
                <a:gd name="connsiteY11" fmla="*/ 116378 h 2028305"/>
                <a:gd name="connsiteX12" fmla="*/ 914400 w 2360814"/>
                <a:gd name="connsiteY12" fmla="*/ 66502 h 2028305"/>
                <a:gd name="connsiteX13" fmla="*/ 897774 w 2360814"/>
                <a:gd name="connsiteY13" fmla="*/ 16625 h 2028305"/>
                <a:gd name="connsiteX14" fmla="*/ 947651 w 2360814"/>
                <a:gd name="connsiteY14" fmla="*/ 0 h 2028305"/>
                <a:gd name="connsiteX15" fmla="*/ 1163782 w 2360814"/>
                <a:gd name="connsiteY15" fmla="*/ 33251 h 2028305"/>
                <a:gd name="connsiteX16" fmla="*/ 1280160 w 2360814"/>
                <a:gd name="connsiteY16" fmla="*/ 66502 h 2028305"/>
                <a:gd name="connsiteX17" fmla="*/ 1346662 w 2360814"/>
                <a:gd name="connsiteY17" fmla="*/ 83127 h 2028305"/>
                <a:gd name="connsiteX18" fmla="*/ 1529542 w 2360814"/>
                <a:gd name="connsiteY18" fmla="*/ 133004 h 2028305"/>
                <a:gd name="connsiteX19" fmla="*/ 1695796 w 2360814"/>
                <a:gd name="connsiteY19" fmla="*/ 199505 h 2028305"/>
                <a:gd name="connsiteX20" fmla="*/ 1812174 w 2360814"/>
                <a:gd name="connsiteY20" fmla="*/ 232756 h 2028305"/>
                <a:gd name="connsiteX21" fmla="*/ 2277687 w 2360814"/>
                <a:gd name="connsiteY21" fmla="*/ 249382 h 2028305"/>
                <a:gd name="connsiteX22" fmla="*/ 2360814 w 2360814"/>
                <a:gd name="connsiteY22" fmla="*/ 482138 h 2028305"/>
                <a:gd name="connsiteX23" fmla="*/ 2294313 w 2360814"/>
                <a:gd name="connsiteY23" fmla="*/ 648393 h 2028305"/>
                <a:gd name="connsiteX24" fmla="*/ 2227811 w 2360814"/>
                <a:gd name="connsiteY24" fmla="*/ 731520 h 2028305"/>
                <a:gd name="connsiteX25" fmla="*/ 2177934 w 2360814"/>
                <a:gd name="connsiteY25" fmla="*/ 864524 h 2028305"/>
                <a:gd name="connsiteX26" fmla="*/ 2161309 w 2360814"/>
                <a:gd name="connsiteY26" fmla="*/ 1280160 h 2028305"/>
                <a:gd name="connsiteX27" fmla="*/ 2177934 w 2360814"/>
                <a:gd name="connsiteY27" fmla="*/ 1745673 h 2028305"/>
                <a:gd name="connsiteX28" fmla="*/ 2161309 w 2360814"/>
                <a:gd name="connsiteY28" fmla="*/ 1862051 h 2028305"/>
                <a:gd name="connsiteX29" fmla="*/ 1961803 w 2360814"/>
                <a:gd name="connsiteY29" fmla="*/ 1911927 h 2028305"/>
                <a:gd name="connsiteX30" fmla="*/ 1629294 w 2360814"/>
                <a:gd name="connsiteY30" fmla="*/ 1928553 h 2028305"/>
                <a:gd name="connsiteX31" fmla="*/ 1463040 w 2360814"/>
                <a:gd name="connsiteY31" fmla="*/ 1978429 h 2028305"/>
                <a:gd name="connsiteX32" fmla="*/ 1396538 w 2360814"/>
                <a:gd name="connsiteY32" fmla="*/ 2011680 h 2028305"/>
                <a:gd name="connsiteX33" fmla="*/ 1246909 w 2360814"/>
                <a:gd name="connsiteY33" fmla="*/ 2028305 h 2028305"/>
                <a:gd name="connsiteX34" fmla="*/ 931025 w 2360814"/>
                <a:gd name="connsiteY34" fmla="*/ 2011680 h 2028305"/>
                <a:gd name="connsiteX35" fmla="*/ 881149 w 2360814"/>
                <a:gd name="connsiteY35" fmla="*/ 1995055 h 2028305"/>
                <a:gd name="connsiteX36" fmla="*/ 831273 w 2360814"/>
                <a:gd name="connsiteY36" fmla="*/ 1945178 h 2028305"/>
                <a:gd name="connsiteX37" fmla="*/ 482138 w 2360814"/>
                <a:gd name="connsiteY37" fmla="*/ 1945178 h 2028305"/>
                <a:gd name="connsiteX38" fmla="*/ 266007 w 2360814"/>
                <a:gd name="connsiteY38" fmla="*/ 1895302 h 2028305"/>
                <a:gd name="connsiteX39" fmla="*/ 199505 w 2360814"/>
                <a:gd name="connsiteY39" fmla="*/ 1812175 h 2028305"/>
                <a:gd name="connsiteX40" fmla="*/ 182880 w 2360814"/>
                <a:gd name="connsiteY40" fmla="*/ 1745673 h 2028305"/>
                <a:gd name="connsiteX41" fmla="*/ 149629 w 2360814"/>
                <a:gd name="connsiteY41" fmla="*/ 1695796 h 2028305"/>
                <a:gd name="connsiteX42" fmla="*/ 49876 w 2360814"/>
                <a:gd name="connsiteY42" fmla="*/ 1579418 h 2028305"/>
                <a:gd name="connsiteX43" fmla="*/ 16625 w 2360814"/>
                <a:gd name="connsiteY43" fmla="*/ 1579418 h 2028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2360814" h="2028305">
                  <a:moveTo>
                    <a:pt x="0" y="1529542"/>
                  </a:moveTo>
                  <a:cubicBezTo>
                    <a:pt x="22167" y="1501833"/>
                    <a:pt x="41410" y="1471507"/>
                    <a:pt x="66502" y="1446415"/>
                  </a:cubicBezTo>
                  <a:cubicBezTo>
                    <a:pt x="242270" y="1270647"/>
                    <a:pt x="76724" y="1454095"/>
                    <a:pt x="199505" y="1346662"/>
                  </a:cubicBezTo>
                  <a:cubicBezTo>
                    <a:pt x="228996" y="1320857"/>
                    <a:pt x="253345" y="1289569"/>
                    <a:pt x="282633" y="1263535"/>
                  </a:cubicBezTo>
                  <a:cubicBezTo>
                    <a:pt x="474591" y="1092905"/>
                    <a:pt x="239046" y="1323744"/>
                    <a:pt x="399011" y="1163782"/>
                  </a:cubicBezTo>
                  <a:cubicBezTo>
                    <a:pt x="415636" y="1124989"/>
                    <a:pt x="433212" y="1086590"/>
                    <a:pt x="448887" y="1047404"/>
                  </a:cubicBezTo>
                  <a:cubicBezTo>
                    <a:pt x="455396" y="1031132"/>
                    <a:pt x="456496" y="1012555"/>
                    <a:pt x="465513" y="997527"/>
                  </a:cubicBezTo>
                  <a:cubicBezTo>
                    <a:pt x="490040" y="956648"/>
                    <a:pt x="519574" y="918935"/>
                    <a:pt x="548640" y="881149"/>
                  </a:cubicBezTo>
                  <a:cubicBezTo>
                    <a:pt x="575030" y="846842"/>
                    <a:pt x="609498" y="818511"/>
                    <a:pt x="631767" y="781396"/>
                  </a:cubicBezTo>
                  <a:cubicBezTo>
                    <a:pt x="845598" y="425011"/>
                    <a:pt x="596439" y="767541"/>
                    <a:pt x="748145" y="565265"/>
                  </a:cubicBezTo>
                  <a:cubicBezTo>
                    <a:pt x="770312" y="487680"/>
                    <a:pt x="793416" y="410356"/>
                    <a:pt x="814647" y="332509"/>
                  </a:cubicBezTo>
                  <a:cubicBezTo>
                    <a:pt x="840162" y="238953"/>
                    <a:pt x="840704" y="197267"/>
                    <a:pt x="881149" y="116378"/>
                  </a:cubicBezTo>
                  <a:cubicBezTo>
                    <a:pt x="890085" y="98506"/>
                    <a:pt x="903316" y="83127"/>
                    <a:pt x="914400" y="66502"/>
                  </a:cubicBezTo>
                  <a:cubicBezTo>
                    <a:pt x="908858" y="49876"/>
                    <a:pt x="889937" y="32300"/>
                    <a:pt x="897774" y="16625"/>
                  </a:cubicBezTo>
                  <a:cubicBezTo>
                    <a:pt x="905611" y="950"/>
                    <a:pt x="930126" y="0"/>
                    <a:pt x="947651" y="0"/>
                  </a:cubicBezTo>
                  <a:cubicBezTo>
                    <a:pt x="960011" y="0"/>
                    <a:pt x="1143563" y="28585"/>
                    <a:pt x="1163782" y="33251"/>
                  </a:cubicBezTo>
                  <a:cubicBezTo>
                    <a:pt x="1203094" y="42323"/>
                    <a:pt x="1241237" y="55887"/>
                    <a:pt x="1280160" y="66502"/>
                  </a:cubicBezTo>
                  <a:cubicBezTo>
                    <a:pt x="1302204" y="72514"/>
                    <a:pt x="1324357" y="78170"/>
                    <a:pt x="1346662" y="83127"/>
                  </a:cubicBezTo>
                  <a:cubicBezTo>
                    <a:pt x="1412333" y="97721"/>
                    <a:pt x="1467262" y="101864"/>
                    <a:pt x="1529542" y="133004"/>
                  </a:cubicBezTo>
                  <a:cubicBezTo>
                    <a:pt x="1677548" y="207007"/>
                    <a:pt x="1576131" y="165315"/>
                    <a:pt x="1695796" y="199505"/>
                  </a:cubicBezTo>
                  <a:cubicBezTo>
                    <a:pt x="1728820" y="208940"/>
                    <a:pt x="1778907" y="230677"/>
                    <a:pt x="1812174" y="232756"/>
                  </a:cubicBezTo>
                  <a:cubicBezTo>
                    <a:pt x="1967142" y="242442"/>
                    <a:pt x="2122516" y="243840"/>
                    <a:pt x="2277687" y="249382"/>
                  </a:cubicBezTo>
                  <a:cubicBezTo>
                    <a:pt x="2368973" y="386310"/>
                    <a:pt x="2339232" y="309481"/>
                    <a:pt x="2360814" y="482138"/>
                  </a:cubicBezTo>
                  <a:cubicBezTo>
                    <a:pt x="2341691" y="558632"/>
                    <a:pt x="2343803" y="570623"/>
                    <a:pt x="2294313" y="648393"/>
                  </a:cubicBezTo>
                  <a:cubicBezTo>
                    <a:pt x="2275262" y="678330"/>
                    <a:pt x="2247495" y="701995"/>
                    <a:pt x="2227811" y="731520"/>
                  </a:cubicBezTo>
                  <a:cubicBezTo>
                    <a:pt x="2193036" y="783683"/>
                    <a:pt x="2192555" y="806041"/>
                    <a:pt x="2177934" y="864524"/>
                  </a:cubicBezTo>
                  <a:cubicBezTo>
                    <a:pt x="2172392" y="1003069"/>
                    <a:pt x="2161309" y="1141504"/>
                    <a:pt x="2161309" y="1280160"/>
                  </a:cubicBezTo>
                  <a:cubicBezTo>
                    <a:pt x="2161309" y="1435430"/>
                    <a:pt x="2177934" y="1590403"/>
                    <a:pt x="2177934" y="1745673"/>
                  </a:cubicBezTo>
                  <a:cubicBezTo>
                    <a:pt x="2177934" y="1784859"/>
                    <a:pt x="2185367" y="1831119"/>
                    <a:pt x="2161309" y="1862051"/>
                  </a:cubicBezTo>
                  <a:cubicBezTo>
                    <a:pt x="2143734" y="1884647"/>
                    <a:pt x="1986335" y="1910040"/>
                    <a:pt x="1961803" y="1911927"/>
                  </a:cubicBezTo>
                  <a:cubicBezTo>
                    <a:pt x="1851155" y="1920438"/>
                    <a:pt x="1740130" y="1923011"/>
                    <a:pt x="1629294" y="1928553"/>
                  </a:cubicBezTo>
                  <a:cubicBezTo>
                    <a:pt x="1523925" y="1998800"/>
                    <a:pt x="1644085" y="1929053"/>
                    <a:pt x="1463040" y="1978429"/>
                  </a:cubicBezTo>
                  <a:cubicBezTo>
                    <a:pt x="1439129" y="1984950"/>
                    <a:pt x="1420687" y="2006107"/>
                    <a:pt x="1396538" y="2011680"/>
                  </a:cubicBezTo>
                  <a:cubicBezTo>
                    <a:pt x="1347640" y="2022964"/>
                    <a:pt x="1296785" y="2022763"/>
                    <a:pt x="1246909" y="2028305"/>
                  </a:cubicBezTo>
                  <a:cubicBezTo>
                    <a:pt x="1141614" y="2022763"/>
                    <a:pt x="1036032" y="2021226"/>
                    <a:pt x="931025" y="2011680"/>
                  </a:cubicBezTo>
                  <a:cubicBezTo>
                    <a:pt x="913572" y="2010093"/>
                    <a:pt x="895730" y="2004776"/>
                    <a:pt x="881149" y="1995055"/>
                  </a:cubicBezTo>
                  <a:cubicBezTo>
                    <a:pt x="861586" y="1982013"/>
                    <a:pt x="847898" y="1961804"/>
                    <a:pt x="831273" y="1945178"/>
                  </a:cubicBezTo>
                  <a:cubicBezTo>
                    <a:pt x="683923" y="1982017"/>
                    <a:pt x="743356" y="1974203"/>
                    <a:pt x="482138" y="1945178"/>
                  </a:cubicBezTo>
                  <a:cubicBezTo>
                    <a:pt x="372076" y="1932949"/>
                    <a:pt x="346746" y="1922214"/>
                    <a:pt x="266007" y="1895302"/>
                  </a:cubicBezTo>
                  <a:cubicBezTo>
                    <a:pt x="211658" y="1732248"/>
                    <a:pt x="299772" y="1962573"/>
                    <a:pt x="199505" y="1812175"/>
                  </a:cubicBezTo>
                  <a:cubicBezTo>
                    <a:pt x="186830" y="1793163"/>
                    <a:pt x="191881" y="1766675"/>
                    <a:pt x="182880" y="1745673"/>
                  </a:cubicBezTo>
                  <a:cubicBezTo>
                    <a:pt x="175009" y="1727307"/>
                    <a:pt x="161243" y="1712056"/>
                    <a:pt x="149629" y="1695796"/>
                  </a:cubicBezTo>
                  <a:cubicBezTo>
                    <a:pt x="131913" y="1670993"/>
                    <a:pt x="80086" y="1597544"/>
                    <a:pt x="49876" y="1579418"/>
                  </a:cubicBezTo>
                  <a:cubicBezTo>
                    <a:pt x="40372" y="1573715"/>
                    <a:pt x="27709" y="1579418"/>
                    <a:pt x="16625" y="1579418"/>
                  </a:cubicBezTo>
                </a:path>
              </a:pathLst>
            </a:cu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2" name="CaixaDeTexto 1">
            <a:extLst>
              <a:ext uri="{FF2B5EF4-FFF2-40B4-BE49-F238E27FC236}">
                <a16:creationId xmlns:a16="http://schemas.microsoft.com/office/drawing/2014/main" id="{F0F15116-37E5-F1D3-E7A1-8263C47F9C15}"/>
              </a:ext>
            </a:extLst>
          </p:cNvPr>
          <p:cNvSpPr txBox="1"/>
          <p:nvPr/>
        </p:nvSpPr>
        <p:spPr>
          <a:xfrm>
            <a:off x="1" y="5"/>
            <a:ext cx="4239490" cy="523220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/>
              <a:t>Israel no tempo de Jesus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DD885E5-9D95-578B-6C42-1147252D273E}"/>
              </a:ext>
            </a:extLst>
          </p:cNvPr>
          <p:cNvSpPr txBox="1"/>
          <p:nvPr/>
        </p:nvSpPr>
        <p:spPr>
          <a:xfrm>
            <a:off x="4198547" y="6653"/>
            <a:ext cx="7993454" cy="584775"/>
          </a:xfrm>
          <a:prstGeom prst="rect">
            <a:avLst/>
          </a:prstGeom>
          <a:solidFill>
            <a:srgbClr val="00206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chemeClr val="bg1">
                    <a:lumMod val="95000"/>
                  </a:schemeClr>
                </a:solidFill>
              </a:rPr>
              <a:t>Mar da Galileia</a:t>
            </a:r>
          </a:p>
        </p:txBody>
      </p:sp>
      <p:grpSp>
        <p:nvGrpSpPr>
          <p:cNvPr id="106" name="Agrupar 105">
            <a:extLst>
              <a:ext uri="{FF2B5EF4-FFF2-40B4-BE49-F238E27FC236}">
                <a16:creationId xmlns:a16="http://schemas.microsoft.com/office/drawing/2014/main" id="{C81833DC-BA6D-C7D3-5319-3E6FD27D0A98}"/>
              </a:ext>
            </a:extLst>
          </p:cNvPr>
          <p:cNvGrpSpPr/>
          <p:nvPr/>
        </p:nvGrpSpPr>
        <p:grpSpPr>
          <a:xfrm>
            <a:off x="1450676" y="1764412"/>
            <a:ext cx="1209359" cy="2568083"/>
            <a:chOff x="1450676" y="1764412"/>
            <a:chExt cx="1209359" cy="2568083"/>
          </a:xfrm>
        </p:grpSpPr>
        <p:grpSp>
          <p:nvGrpSpPr>
            <p:cNvPr id="52" name="Agrupar 51">
              <a:extLst>
                <a:ext uri="{FF2B5EF4-FFF2-40B4-BE49-F238E27FC236}">
                  <a16:creationId xmlns:a16="http://schemas.microsoft.com/office/drawing/2014/main" id="{AAECC411-4DC9-D6B1-518C-A6E13C228720}"/>
                </a:ext>
              </a:extLst>
            </p:cNvPr>
            <p:cNvGrpSpPr/>
            <p:nvPr/>
          </p:nvGrpSpPr>
          <p:grpSpPr>
            <a:xfrm>
              <a:off x="1450676" y="1764412"/>
              <a:ext cx="1209359" cy="267370"/>
              <a:chOff x="1450676" y="1764412"/>
              <a:chExt cx="1209359" cy="267370"/>
            </a:xfrm>
          </p:grpSpPr>
          <p:sp>
            <p:nvSpPr>
              <p:cNvPr id="21" name="Retângulo: Cantos Arredondados 20">
                <a:extLst>
                  <a:ext uri="{FF2B5EF4-FFF2-40B4-BE49-F238E27FC236}">
                    <a16:creationId xmlns:a16="http://schemas.microsoft.com/office/drawing/2014/main" id="{2662B342-1FD6-4BA6-99A7-1D02BBEAAD03}"/>
                  </a:ext>
                </a:extLst>
              </p:cNvPr>
              <p:cNvSpPr/>
              <p:nvPr/>
            </p:nvSpPr>
            <p:spPr>
              <a:xfrm>
                <a:off x="1450676" y="1764412"/>
                <a:ext cx="1016736" cy="267370"/>
              </a:xfrm>
              <a:prstGeom prst="round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400" b="1" dirty="0">
                    <a:solidFill>
                      <a:schemeClr val="tx1"/>
                    </a:solidFill>
                  </a:rPr>
                  <a:t>Cafarnaum</a:t>
                </a:r>
              </a:p>
            </p:txBody>
          </p:sp>
          <p:sp>
            <p:nvSpPr>
              <p:cNvPr id="39" name="Fluxograma: Conector 38">
                <a:extLst>
                  <a:ext uri="{FF2B5EF4-FFF2-40B4-BE49-F238E27FC236}">
                    <a16:creationId xmlns:a16="http://schemas.microsoft.com/office/drawing/2014/main" id="{8FDE6EC2-8042-DEEB-5163-61A04798ABBF}"/>
                  </a:ext>
                </a:extLst>
              </p:cNvPr>
              <p:cNvSpPr/>
              <p:nvPr/>
            </p:nvSpPr>
            <p:spPr>
              <a:xfrm>
                <a:off x="2496274" y="1801642"/>
                <a:ext cx="163761" cy="143671"/>
              </a:xfrm>
              <a:prstGeom prst="flowChartConnector">
                <a:avLst/>
              </a:prstGeom>
              <a:solidFill>
                <a:schemeClr val="tx1"/>
              </a:solidFill>
              <a:ln w="28575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sp>
          <p:nvSpPr>
            <p:cNvPr id="97" name="Fluxograma: Conector 96">
              <a:extLst>
                <a:ext uri="{FF2B5EF4-FFF2-40B4-BE49-F238E27FC236}">
                  <a16:creationId xmlns:a16="http://schemas.microsoft.com/office/drawing/2014/main" id="{EF8D91D9-4CC6-1D4C-D977-2423F7A052C4}"/>
                </a:ext>
              </a:extLst>
            </p:cNvPr>
            <p:cNvSpPr/>
            <p:nvPr/>
          </p:nvSpPr>
          <p:spPr>
            <a:xfrm>
              <a:off x="2374406" y="2262214"/>
              <a:ext cx="163761" cy="143671"/>
            </a:xfrm>
            <a:prstGeom prst="flowChartConnector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01" name="Fluxograma: Conector 100">
              <a:extLst>
                <a:ext uri="{FF2B5EF4-FFF2-40B4-BE49-F238E27FC236}">
                  <a16:creationId xmlns:a16="http://schemas.microsoft.com/office/drawing/2014/main" id="{1D53408B-AF0B-AEBF-ECF3-C56AFF0AC4B6}"/>
                </a:ext>
              </a:extLst>
            </p:cNvPr>
            <p:cNvSpPr/>
            <p:nvPr/>
          </p:nvSpPr>
          <p:spPr>
            <a:xfrm>
              <a:off x="2047148" y="3140715"/>
              <a:ext cx="163761" cy="143671"/>
            </a:xfrm>
            <a:prstGeom prst="flowChartConnector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02" name="Fluxograma: Conector 101">
              <a:extLst>
                <a:ext uri="{FF2B5EF4-FFF2-40B4-BE49-F238E27FC236}">
                  <a16:creationId xmlns:a16="http://schemas.microsoft.com/office/drawing/2014/main" id="{82DB4CB0-D0ED-1388-B3BE-F38680DDAA42}"/>
                </a:ext>
              </a:extLst>
            </p:cNvPr>
            <p:cNvSpPr/>
            <p:nvPr/>
          </p:nvSpPr>
          <p:spPr>
            <a:xfrm>
              <a:off x="2226553" y="4188824"/>
              <a:ext cx="163761" cy="143671"/>
            </a:xfrm>
            <a:prstGeom prst="flowChartConnector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12" name="CaixaDeTexto 111">
            <a:extLst>
              <a:ext uri="{FF2B5EF4-FFF2-40B4-BE49-F238E27FC236}">
                <a16:creationId xmlns:a16="http://schemas.microsoft.com/office/drawing/2014/main" id="{C6D1AF0C-1567-4525-2CF2-1DF767ECDAB3}"/>
              </a:ext>
            </a:extLst>
          </p:cNvPr>
          <p:cNvSpPr txBox="1"/>
          <p:nvPr/>
        </p:nvSpPr>
        <p:spPr>
          <a:xfrm>
            <a:off x="5541264" y="629967"/>
            <a:ext cx="53491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i="0" dirty="0">
                <a:solidFill>
                  <a:srgbClr val="002060"/>
                </a:solidFill>
                <a:effectLst/>
              </a:rPr>
              <a:t> </a:t>
            </a:r>
            <a:r>
              <a:rPr lang="pt-BR" sz="2400" b="1" dirty="0">
                <a:solidFill>
                  <a:srgbClr val="002060"/>
                </a:solidFill>
              </a:rPr>
              <a:t>M</a:t>
            </a:r>
            <a:r>
              <a:rPr lang="pt-BR" sz="2400" b="1" i="0" dirty="0">
                <a:solidFill>
                  <a:srgbClr val="002060"/>
                </a:solidFill>
                <a:effectLst/>
              </a:rPr>
              <a:t>ar de Tiberíades ou lago de Genesaré</a:t>
            </a:r>
            <a:r>
              <a:rPr lang="pt-BR" sz="2400" b="1" dirty="0">
                <a:solidFill>
                  <a:srgbClr val="002060"/>
                </a:solidFill>
              </a:rPr>
              <a:t>.</a:t>
            </a:r>
          </a:p>
        </p:txBody>
      </p:sp>
      <p:sp>
        <p:nvSpPr>
          <p:cNvPr id="4" name="Forma Livre: Forma 3">
            <a:extLst>
              <a:ext uri="{FF2B5EF4-FFF2-40B4-BE49-F238E27FC236}">
                <a16:creationId xmlns:a16="http://schemas.microsoft.com/office/drawing/2014/main" id="{BD925CF9-B111-74E3-101E-7F4277BF98C1}"/>
              </a:ext>
            </a:extLst>
          </p:cNvPr>
          <p:cNvSpPr/>
          <p:nvPr/>
        </p:nvSpPr>
        <p:spPr>
          <a:xfrm>
            <a:off x="2548763" y="1869743"/>
            <a:ext cx="467586" cy="3848669"/>
          </a:xfrm>
          <a:custGeom>
            <a:avLst/>
            <a:gdLst>
              <a:gd name="connsiteX0" fmla="*/ 153493 w 467586"/>
              <a:gd name="connsiteY0" fmla="*/ 436729 h 3848669"/>
              <a:gd name="connsiteX1" fmla="*/ 139846 w 467586"/>
              <a:gd name="connsiteY1" fmla="*/ 354842 h 3848669"/>
              <a:gd name="connsiteX2" fmla="*/ 85255 w 467586"/>
              <a:gd name="connsiteY2" fmla="*/ 327547 h 3848669"/>
              <a:gd name="connsiteX3" fmla="*/ 57959 w 467586"/>
              <a:gd name="connsiteY3" fmla="*/ 286603 h 3848669"/>
              <a:gd name="connsiteX4" fmla="*/ 44311 w 467586"/>
              <a:gd name="connsiteY4" fmla="*/ 232012 h 3848669"/>
              <a:gd name="connsiteX5" fmla="*/ 3368 w 467586"/>
              <a:gd name="connsiteY5" fmla="*/ 204717 h 3848669"/>
              <a:gd name="connsiteX6" fmla="*/ 71607 w 467586"/>
              <a:gd name="connsiteY6" fmla="*/ 13648 h 3848669"/>
              <a:gd name="connsiteX7" fmla="*/ 112550 w 467586"/>
              <a:gd name="connsiteY7" fmla="*/ 0 h 3848669"/>
              <a:gd name="connsiteX8" fmla="*/ 221732 w 467586"/>
              <a:gd name="connsiteY8" fmla="*/ 109182 h 3848669"/>
              <a:gd name="connsiteX9" fmla="*/ 235380 w 467586"/>
              <a:gd name="connsiteY9" fmla="*/ 150126 h 3848669"/>
              <a:gd name="connsiteX10" fmla="*/ 249028 w 467586"/>
              <a:gd name="connsiteY10" fmla="*/ 191069 h 3848669"/>
              <a:gd name="connsiteX11" fmla="*/ 180789 w 467586"/>
              <a:gd name="connsiteY11" fmla="*/ 423081 h 3848669"/>
              <a:gd name="connsiteX12" fmla="*/ 153493 w 467586"/>
              <a:gd name="connsiteY12" fmla="*/ 532263 h 3848669"/>
              <a:gd name="connsiteX13" fmla="*/ 194437 w 467586"/>
              <a:gd name="connsiteY13" fmla="*/ 805218 h 3848669"/>
              <a:gd name="connsiteX14" fmla="*/ 208085 w 467586"/>
              <a:gd name="connsiteY14" fmla="*/ 1146412 h 3848669"/>
              <a:gd name="connsiteX15" fmla="*/ 235380 w 467586"/>
              <a:gd name="connsiteY15" fmla="*/ 1214651 h 3848669"/>
              <a:gd name="connsiteX16" fmla="*/ 221732 w 467586"/>
              <a:gd name="connsiteY16" fmla="*/ 1555845 h 3848669"/>
              <a:gd name="connsiteX17" fmla="*/ 180789 w 467586"/>
              <a:gd name="connsiteY17" fmla="*/ 1583141 h 3848669"/>
              <a:gd name="connsiteX18" fmla="*/ 235380 w 467586"/>
              <a:gd name="connsiteY18" fmla="*/ 1897039 h 3848669"/>
              <a:gd name="connsiteX19" fmla="*/ 262676 w 467586"/>
              <a:gd name="connsiteY19" fmla="*/ 2088108 h 3848669"/>
              <a:gd name="connsiteX20" fmla="*/ 289971 w 467586"/>
              <a:gd name="connsiteY20" fmla="*/ 2142699 h 3848669"/>
              <a:gd name="connsiteX21" fmla="*/ 303619 w 467586"/>
              <a:gd name="connsiteY21" fmla="*/ 2210938 h 3848669"/>
              <a:gd name="connsiteX22" fmla="*/ 317267 w 467586"/>
              <a:gd name="connsiteY22" fmla="*/ 2388358 h 3848669"/>
              <a:gd name="connsiteX23" fmla="*/ 235380 w 467586"/>
              <a:gd name="connsiteY23" fmla="*/ 2402006 h 3848669"/>
              <a:gd name="connsiteX24" fmla="*/ 194437 w 467586"/>
              <a:gd name="connsiteY24" fmla="*/ 2442950 h 3848669"/>
              <a:gd name="connsiteX25" fmla="*/ 126198 w 467586"/>
              <a:gd name="connsiteY25" fmla="*/ 2606723 h 3848669"/>
              <a:gd name="connsiteX26" fmla="*/ 112550 w 467586"/>
              <a:gd name="connsiteY26" fmla="*/ 2770496 h 3848669"/>
              <a:gd name="connsiteX27" fmla="*/ 71607 w 467586"/>
              <a:gd name="connsiteY27" fmla="*/ 2934269 h 3848669"/>
              <a:gd name="connsiteX28" fmla="*/ 85255 w 467586"/>
              <a:gd name="connsiteY28" fmla="*/ 2975212 h 3848669"/>
              <a:gd name="connsiteX29" fmla="*/ 139846 w 467586"/>
              <a:gd name="connsiteY29" fmla="*/ 3589361 h 3848669"/>
              <a:gd name="connsiteX30" fmla="*/ 208085 w 467586"/>
              <a:gd name="connsiteY30" fmla="*/ 3671248 h 3848669"/>
              <a:gd name="connsiteX31" fmla="*/ 358210 w 467586"/>
              <a:gd name="connsiteY31" fmla="*/ 3848669 h 3848669"/>
              <a:gd name="connsiteX32" fmla="*/ 412801 w 467586"/>
              <a:gd name="connsiteY32" fmla="*/ 3780430 h 3848669"/>
              <a:gd name="connsiteX33" fmla="*/ 426449 w 467586"/>
              <a:gd name="connsiteY33" fmla="*/ 3698544 h 3848669"/>
              <a:gd name="connsiteX34" fmla="*/ 453744 w 467586"/>
              <a:gd name="connsiteY34" fmla="*/ 3643953 h 3848669"/>
              <a:gd name="connsiteX35" fmla="*/ 467392 w 467586"/>
              <a:gd name="connsiteY35" fmla="*/ 3575714 h 3848669"/>
              <a:gd name="connsiteX36" fmla="*/ 412801 w 467586"/>
              <a:gd name="connsiteY36" fmla="*/ 3384645 h 3848669"/>
              <a:gd name="connsiteX37" fmla="*/ 371858 w 467586"/>
              <a:gd name="connsiteY37" fmla="*/ 3330054 h 3848669"/>
              <a:gd name="connsiteX38" fmla="*/ 385505 w 467586"/>
              <a:gd name="connsiteY38" fmla="*/ 3016156 h 3848669"/>
              <a:gd name="connsiteX39" fmla="*/ 399153 w 467586"/>
              <a:gd name="connsiteY39" fmla="*/ 2906973 h 3848669"/>
              <a:gd name="connsiteX40" fmla="*/ 371858 w 467586"/>
              <a:gd name="connsiteY40" fmla="*/ 2620370 h 3848669"/>
              <a:gd name="connsiteX41" fmla="*/ 317267 w 467586"/>
              <a:gd name="connsiteY41" fmla="*/ 2497541 h 3848669"/>
              <a:gd name="connsiteX42" fmla="*/ 303619 w 467586"/>
              <a:gd name="connsiteY42" fmla="*/ 2402006 h 3848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467586" h="3848669">
                <a:moveTo>
                  <a:pt x="153493" y="436729"/>
                </a:moveTo>
                <a:cubicBezTo>
                  <a:pt x="148944" y="409433"/>
                  <a:pt x="154512" y="378308"/>
                  <a:pt x="139846" y="354842"/>
                </a:cubicBezTo>
                <a:cubicBezTo>
                  <a:pt x="129063" y="337590"/>
                  <a:pt x="100884" y="340571"/>
                  <a:pt x="85255" y="327547"/>
                </a:cubicBezTo>
                <a:cubicBezTo>
                  <a:pt x="72654" y="317046"/>
                  <a:pt x="67058" y="300251"/>
                  <a:pt x="57959" y="286603"/>
                </a:cubicBezTo>
                <a:cubicBezTo>
                  <a:pt x="53410" y="268406"/>
                  <a:pt x="54716" y="247619"/>
                  <a:pt x="44311" y="232012"/>
                </a:cubicBezTo>
                <a:cubicBezTo>
                  <a:pt x="35213" y="218364"/>
                  <a:pt x="4537" y="221078"/>
                  <a:pt x="3368" y="204717"/>
                </a:cubicBezTo>
                <a:cubicBezTo>
                  <a:pt x="-4634" y="92683"/>
                  <a:pt x="-4124" y="51514"/>
                  <a:pt x="71607" y="13648"/>
                </a:cubicBezTo>
                <a:cubicBezTo>
                  <a:pt x="84474" y="7214"/>
                  <a:pt x="98902" y="4549"/>
                  <a:pt x="112550" y="0"/>
                </a:cubicBezTo>
                <a:cubicBezTo>
                  <a:pt x="221732" y="36395"/>
                  <a:pt x="185338" y="0"/>
                  <a:pt x="221732" y="109182"/>
                </a:cubicBezTo>
                <a:lnTo>
                  <a:pt x="235380" y="150126"/>
                </a:lnTo>
                <a:lnTo>
                  <a:pt x="249028" y="191069"/>
                </a:lnTo>
                <a:cubicBezTo>
                  <a:pt x="222098" y="460366"/>
                  <a:pt x="265791" y="210578"/>
                  <a:pt x="180789" y="423081"/>
                </a:cubicBezTo>
                <a:cubicBezTo>
                  <a:pt x="166857" y="457912"/>
                  <a:pt x="153493" y="532263"/>
                  <a:pt x="153493" y="532263"/>
                </a:cubicBezTo>
                <a:cubicBezTo>
                  <a:pt x="184702" y="750726"/>
                  <a:pt x="170212" y="659871"/>
                  <a:pt x="194437" y="805218"/>
                </a:cubicBezTo>
                <a:cubicBezTo>
                  <a:pt x="198986" y="918949"/>
                  <a:pt x="196759" y="1033155"/>
                  <a:pt x="208085" y="1146412"/>
                </a:cubicBezTo>
                <a:cubicBezTo>
                  <a:pt x="210523" y="1170789"/>
                  <a:pt x="234564" y="1190166"/>
                  <a:pt x="235380" y="1214651"/>
                </a:cubicBezTo>
                <a:cubicBezTo>
                  <a:pt x="239172" y="1328410"/>
                  <a:pt x="238412" y="1443252"/>
                  <a:pt x="221732" y="1555845"/>
                </a:cubicBezTo>
                <a:cubicBezTo>
                  <a:pt x="219328" y="1572070"/>
                  <a:pt x="194437" y="1574042"/>
                  <a:pt x="180789" y="1583141"/>
                </a:cubicBezTo>
                <a:cubicBezTo>
                  <a:pt x="209717" y="1872417"/>
                  <a:pt x="157364" y="1780014"/>
                  <a:pt x="235380" y="1897039"/>
                </a:cubicBezTo>
                <a:cubicBezTo>
                  <a:pt x="239932" y="1942560"/>
                  <a:pt x="242437" y="2034136"/>
                  <a:pt x="262676" y="2088108"/>
                </a:cubicBezTo>
                <a:cubicBezTo>
                  <a:pt x="269819" y="2107157"/>
                  <a:pt x="280873" y="2124502"/>
                  <a:pt x="289971" y="2142699"/>
                </a:cubicBezTo>
                <a:cubicBezTo>
                  <a:pt x="294520" y="2165445"/>
                  <a:pt x="295474" y="2189218"/>
                  <a:pt x="303619" y="2210938"/>
                </a:cubicBezTo>
                <a:cubicBezTo>
                  <a:pt x="330877" y="2283627"/>
                  <a:pt x="403336" y="2253106"/>
                  <a:pt x="317267" y="2388358"/>
                </a:cubicBezTo>
                <a:cubicBezTo>
                  <a:pt x="302410" y="2411704"/>
                  <a:pt x="262676" y="2397457"/>
                  <a:pt x="235380" y="2402006"/>
                </a:cubicBezTo>
                <a:cubicBezTo>
                  <a:pt x="221732" y="2415654"/>
                  <a:pt x="204162" y="2426278"/>
                  <a:pt x="194437" y="2442950"/>
                </a:cubicBezTo>
                <a:cubicBezTo>
                  <a:pt x="159183" y="2503385"/>
                  <a:pt x="145929" y="2547529"/>
                  <a:pt x="126198" y="2606723"/>
                </a:cubicBezTo>
                <a:cubicBezTo>
                  <a:pt x="121649" y="2661314"/>
                  <a:pt x="118951" y="2716091"/>
                  <a:pt x="112550" y="2770496"/>
                </a:cubicBezTo>
                <a:cubicBezTo>
                  <a:pt x="106507" y="2821858"/>
                  <a:pt x="85143" y="2886893"/>
                  <a:pt x="71607" y="2934269"/>
                </a:cubicBezTo>
                <a:cubicBezTo>
                  <a:pt x="76156" y="2947917"/>
                  <a:pt x="82434" y="2961105"/>
                  <a:pt x="85255" y="2975212"/>
                </a:cubicBezTo>
                <a:cubicBezTo>
                  <a:pt x="145411" y="3275995"/>
                  <a:pt x="87092" y="3114571"/>
                  <a:pt x="139846" y="3589361"/>
                </a:cubicBezTo>
                <a:cubicBezTo>
                  <a:pt x="142614" y="3614272"/>
                  <a:pt x="197001" y="3656469"/>
                  <a:pt x="208085" y="3671248"/>
                </a:cubicBezTo>
                <a:cubicBezTo>
                  <a:pt x="336771" y="3842828"/>
                  <a:pt x="233407" y="3748827"/>
                  <a:pt x="358210" y="3848669"/>
                </a:cubicBezTo>
                <a:cubicBezTo>
                  <a:pt x="376407" y="3825923"/>
                  <a:pt x="400747" y="3806948"/>
                  <a:pt x="412801" y="3780430"/>
                </a:cubicBezTo>
                <a:cubicBezTo>
                  <a:pt x="424252" y="3755238"/>
                  <a:pt x="418498" y="3725049"/>
                  <a:pt x="426449" y="3698544"/>
                </a:cubicBezTo>
                <a:cubicBezTo>
                  <a:pt x="432295" y="3679057"/>
                  <a:pt x="444646" y="3662150"/>
                  <a:pt x="453744" y="3643953"/>
                </a:cubicBezTo>
                <a:cubicBezTo>
                  <a:pt x="458293" y="3621207"/>
                  <a:pt x="469171" y="3598842"/>
                  <a:pt x="467392" y="3575714"/>
                </a:cubicBezTo>
                <a:cubicBezTo>
                  <a:pt x="465802" y="3555047"/>
                  <a:pt x="426891" y="3412825"/>
                  <a:pt x="412801" y="3384645"/>
                </a:cubicBezTo>
                <a:cubicBezTo>
                  <a:pt x="402629" y="3364300"/>
                  <a:pt x="385506" y="3348251"/>
                  <a:pt x="371858" y="3330054"/>
                </a:cubicBezTo>
                <a:cubicBezTo>
                  <a:pt x="376407" y="3225421"/>
                  <a:pt x="378762" y="3120670"/>
                  <a:pt x="385505" y="3016156"/>
                </a:cubicBezTo>
                <a:cubicBezTo>
                  <a:pt x="387866" y="2979555"/>
                  <a:pt x="400417" y="2943629"/>
                  <a:pt x="399153" y="2906973"/>
                </a:cubicBezTo>
                <a:cubicBezTo>
                  <a:pt x="395846" y="2811063"/>
                  <a:pt x="385922" y="2715300"/>
                  <a:pt x="371858" y="2620370"/>
                </a:cubicBezTo>
                <a:cubicBezTo>
                  <a:pt x="334314" y="2366951"/>
                  <a:pt x="363407" y="2651341"/>
                  <a:pt x="317267" y="2497541"/>
                </a:cubicBezTo>
                <a:cubicBezTo>
                  <a:pt x="308024" y="2466729"/>
                  <a:pt x="308168" y="2433851"/>
                  <a:pt x="303619" y="2402006"/>
                </a:cubicBezTo>
              </a:path>
            </a:pathLst>
          </a:cu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9" name="Gráfico 28" descr="Barco a Vela com preenchimento sólido">
            <a:extLst>
              <a:ext uri="{FF2B5EF4-FFF2-40B4-BE49-F238E27FC236}">
                <a16:creationId xmlns:a16="http://schemas.microsoft.com/office/drawing/2014/main" id="{6741DA21-8C90-11BE-93F2-9AB430A7E2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94170" y="3743410"/>
            <a:ext cx="816204" cy="816204"/>
          </a:xfrm>
          <a:prstGeom prst="rect">
            <a:avLst/>
          </a:prstGeom>
        </p:spPr>
      </p:pic>
      <p:sp>
        <p:nvSpPr>
          <p:cNvPr id="9" name="Fluxograma: Conector 8">
            <a:extLst>
              <a:ext uri="{FF2B5EF4-FFF2-40B4-BE49-F238E27FC236}">
                <a16:creationId xmlns:a16="http://schemas.microsoft.com/office/drawing/2014/main" id="{5C650D1E-8862-B359-2879-869074355746}"/>
              </a:ext>
            </a:extLst>
          </p:cNvPr>
          <p:cNvSpPr/>
          <p:nvPr/>
        </p:nvSpPr>
        <p:spPr>
          <a:xfrm>
            <a:off x="2196078" y="4457603"/>
            <a:ext cx="163761" cy="143671"/>
          </a:xfrm>
          <a:prstGeom prst="flowChartConnector">
            <a:avLst/>
          </a:prstGeom>
          <a:solidFill>
            <a:srgbClr val="C00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Texto Explicativo: Seta Quádrupla 12">
            <a:extLst>
              <a:ext uri="{FF2B5EF4-FFF2-40B4-BE49-F238E27FC236}">
                <a16:creationId xmlns:a16="http://schemas.microsoft.com/office/drawing/2014/main" id="{D0110111-A103-7E2A-16FD-A57125C53030}"/>
              </a:ext>
            </a:extLst>
          </p:cNvPr>
          <p:cNvSpPr/>
          <p:nvPr/>
        </p:nvSpPr>
        <p:spPr>
          <a:xfrm>
            <a:off x="5541264" y="2031782"/>
            <a:ext cx="404387" cy="305266"/>
          </a:xfrm>
          <a:prstGeom prst="quadArrowCallou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2530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5437FA7C-2BA6-3154-9B5C-F4D0889D05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grpSp>
        <p:nvGrpSpPr>
          <p:cNvPr id="18" name="Agrupar 17">
            <a:extLst>
              <a:ext uri="{FF2B5EF4-FFF2-40B4-BE49-F238E27FC236}">
                <a16:creationId xmlns:a16="http://schemas.microsoft.com/office/drawing/2014/main" id="{64C1D150-1CC9-3C5F-BBAC-D1E3592232DE}"/>
              </a:ext>
            </a:extLst>
          </p:cNvPr>
          <p:cNvGrpSpPr/>
          <p:nvPr/>
        </p:nvGrpSpPr>
        <p:grpSpPr>
          <a:xfrm>
            <a:off x="272951" y="235536"/>
            <a:ext cx="2756848" cy="3396895"/>
            <a:chOff x="477671" y="414612"/>
            <a:chExt cx="2756848" cy="2252627"/>
          </a:xfrm>
        </p:grpSpPr>
        <p:sp>
          <p:nvSpPr>
            <p:cNvPr id="16" name="CaixaDeTexto 15">
              <a:extLst>
                <a:ext uri="{FF2B5EF4-FFF2-40B4-BE49-F238E27FC236}">
                  <a16:creationId xmlns:a16="http://schemas.microsoft.com/office/drawing/2014/main" id="{9F01666C-03A2-835A-DDB0-FDA96783719F}"/>
                </a:ext>
              </a:extLst>
            </p:cNvPr>
            <p:cNvSpPr txBox="1"/>
            <p:nvPr/>
          </p:nvSpPr>
          <p:spPr>
            <a:xfrm>
              <a:off x="477671" y="789524"/>
              <a:ext cx="2756848" cy="187771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342900" indent="-342900">
                <a:buAutoNum type="arabicPeriod"/>
              </a:pPr>
              <a:endParaRPr lang="pt-BR" b="1" dirty="0"/>
            </a:p>
            <a:p>
              <a:pPr marL="342900" indent="-342900">
                <a:buAutoNum type="arabicPeriod"/>
              </a:pPr>
              <a:r>
                <a:rPr lang="pt-BR" sz="2000" b="1" dirty="0"/>
                <a:t>Romanos</a:t>
              </a:r>
            </a:p>
            <a:p>
              <a:pPr marL="342900" indent="-342900">
                <a:buAutoNum type="arabicPeriod"/>
              </a:pPr>
              <a:r>
                <a:rPr lang="pt-BR" sz="2000" b="1" dirty="0" err="1"/>
                <a:t>Herodianos</a:t>
              </a:r>
              <a:r>
                <a:rPr lang="pt-BR" sz="2000" b="1" dirty="0"/>
                <a:t> (Mc 3.6)</a:t>
              </a:r>
            </a:p>
            <a:p>
              <a:pPr marL="342900" indent="-342900">
                <a:buAutoNum type="arabicPeriod"/>
              </a:pPr>
              <a:r>
                <a:rPr lang="pt-BR" sz="2000" b="1" dirty="0">
                  <a:solidFill>
                    <a:srgbClr val="C00000"/>
                  </a:solidFill>
                </a:rPr>
                <a:t>Publicanos (Mc 2.16)</a:t>
              </a:r>
            </a:p>
            <a:p>
              <a:pPr marL="342900" indent="-342900">
                <a:buAutoNum type="arabicPeriod"/>
              </a:pPr>
              <a:r>
                <a:rPr lang="pt-BR" sz="2000" b="1" dirty="0"/>
                <a:t>Saduceus e sacerdotes (At 23.8)</a:t>
              </a:r>
            </a:p>
            <a:p>
              <a:pPr marL="342900" indent="-342900">
                <a:buAutoNum type="arabicPeriod"/>
              </a:pPr>
              <a:r>
                <a:rPr lang="pt-BR" sz="2000" b="1" dirty="0"/>
                <a:t>Fariseus e escribas   (</a:t>
              </a:r>
              <a:r>
                <a:rPr lang="pt-BR" sz="2000" b="1" dirty="0" err="1"/>
                <a:t>Mt</a:t>
              </a:r>
              <a:r>
                <a:rPr lang="pt-BR" sz="2000" b="1" dirty="0"/>
                <a:t> 23.27)</a:t>
              </a:r>
            </a:p>
            <a:p>
              <a:pPr marL="342900" indent="-342900">
                <a:buAutoNum type="arabicPeriod"/>
              </a:pPr>
              <a:r>
                <a:rPr lang="pt-BR" sz="2000" b="1" dirty="0">
                  <a:solidFill>
                    <a:srgbClr val="C00000"/>
                  </a:solidFill>
                </a:rPr>
                <a:t>Samaritanos (</a:t>
              </a:r>
              <a:r>
                <a:rPr lang="pt-BR" sz="2000" b="1" dirty="0" err="1">
                  <a:solidFill>
                    <a:srgbClr val="C00000"/>
                  </a:solidFill>
                </a:rPr>
                <a:t>Jo</a:t>
              </a:r>
              <a:r>
                <a:rPr lang="pt-BR" sz="2000" b="1" dirty="0">
                  <a:solidFill>
                    <a:srgbClr val="C00000"/>
                  </a:solidFill>
                </a:rPr>
                <a:t> 4.9)</a:t>
              </a:r>
            </a:p>
          </p:txBody>
        </p:sp>
        <p:sp>
          <p:nvSpPr>
            <p:cNvPr id="15" name="CaixaDeTexto 14">
              <a:extLst>
                <a:ext uri="{FF2B5EF4-FFF2-40B4-BE49-F238E27FC236}">
                  <a16:creationId xmlns:a16="http://schemas.microsoft.com/office/drawing/2014/main" id="{149881B8-74C0-0A83-32EB-1247ABB95E78}"/>
                </a:ext>
              </a:extLst>
            </p:cNvPr>
            <p:cNvSpPr txBox="1"/>
            <p:nvPr/>
          </p:nvSpPr>
          <p:spPr>
            <a:xfrm>
              <a:off x="477671" y="414612"/>
              <a:ext cx="2756848" cy="469429"/>
            </a:xfrm>
            <a:prstGeom prst="rect">
              <a:avLst/>
            </a:prstGeom>
            <a:solidFill>
              <a:schemeClr val="accent4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000" b="1" dirty="0"/>
                <a:t>Grupos Político-Religiosos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162345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O REINO DE DEUS – Missão Sertão">
            <a:hlinkClick r:id="rId3"/>
            <a:extLst>
              <a:ext uri="{FF2B5EF4-FFF2-40B4-BE49-F238E27FC236}">
                <a16:creationId xmlns:a16="http://schemas.microsoft.com/office/drawing/2014/main" id="{985D6D1C-C6C5-51A7-DE09-54451F82E4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51" r="32907"/>
          <a:stretch/>
        </p:blipFill>
        <p:spPr bwMode="auto">
          <a:xfrm>
            <a:off x="0" y="-49335"/>
            <a:ext cx="5943600" cy="6907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65348893-790D-5F8B-512C-F5AADD17E578}"/>
              </a:ext>
            </a:extLst>
          </p:cNvPr>
          <p:cNvSpPr txBox="1"/>
          <p:nvPr/>
        </p:nvSpPr>
        <p:spPr>
          <a:xfrm>
            <a:off x="6591493" y="902913"/>
            <a:ext cx="4561673" cy="461665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bg1"/>
                </a:solidFill>
              </a:rPr>
              <a:t>O que é o reino de Deus?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DB95873-EA95-8833-F1D0-421455AD4C60}"/>
              </a:ext>
            </a:extLst>
          </p:cNvPr>
          <p:cNvSpPr txBox="1"/>
          <p:nvPr/>
        </p:nvSpPr>
        <p:spPr>
          <a:xfrm>
            <a:off x="6648324" y="3030836"/>
            <a:ext cx="4504842" cy="83099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/>
              <a:t>Ele não é visível. </a:t>
            </a:r>
          </a:p>
          <a:p>
            <a:pPr algn="ctr"/>
            <a:r>
              <a:rPr lang="pt-BR" sz="2400" b="1" dirty="0"/>
              <a:t>(</a:t>
            </a:r>
            <a:r>
              <a:rPr lang="pt-BR" sz="2400" b="1" dirty="0" err="1"/>
              <a:t>Lc</a:t>
            </a:r>
            <a:r>
              <a:rPr lang="pt-BR" sz="2400" b="1" dirty="0"/>
              <a:t> 17.20)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2AE7B6B0-022A-7978-87A7-4E8DFDF4374F}"/>
              </a:ext>
            </a:extLst>
          </p:cNvPr>
          <p:cNvSpPr txBox="1"/>
          <p:nvPr/>
        </p:nvSpPr>
        <p:spPr>
          <a:xfrm>
            <a:off x="6619908" y="4285507"/>
            <a:ext cx="4504842" cy="83099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/>
              <a:t>Ele está dentro de vós. </a:t>
            </a:r>
          </a:p>
          <a:p>
            <a:pPr algn="ctr"/>
            <a:r>
              <a:rPr lang="pt-BR" sz="2400" b="1" dirty="0"/>
              <a:t>(</a:t>
            </a:r>
            <a:r>
              <a:rPr lang="pt-BR" sz="2400" b="1" dirty="0" err="1"/>
              <a:t>Lc</a:t>
            </a:r>
            <a:r>
              <a:rPr lang="pt-BR" sz="2400" b="1" dirty="0"/>
              <a:t> 17.21)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49E62496-43E5-D6E2-CF62-AFE7D93281E5}"/>
              </a:ext>
            </a:extLst>
          </p:cNvPr>
          <p:cNvSpPr txBox="1"/>
          <p:nvPr/>
        </p:nvSpPr>
        <p:spPr>
          <a:xfrm>
            <a:off x="6648324" y="1811333"/>
            <a:ext cx="4504842" cy="83099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/>
              <a:t>É o governo de Deus no coração </a:t>
            </a:r>
          </a:p>
          <a:p>
            <a:pPr algn="ctr"/>
            <a:r>
              <a:rPr lang="pt-BR" sz="2400" b="1" dirty="0"/>
              <a:t>dos homens.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859FF1FD-9516-4D86-5B62-8FE0362EA72B}"/>
              </a:ext>
            </a:extLst>
          </p:cNvPr>
          <p:cNvSpPr txBox="1"/>
          <p:nvPr/>
        </p:nvSpPr>
        <p:spPr>
          <a:xfrm>
            <a:off x="6096000" y="96886"/>
            <a:ext cx="5552661" cy="58477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chemeClr val="bg1"/>
                </a:solidFill>
              </a:rPr>
              <a:t>O REINO DE DEUS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240C1190-7B15-98AB-FD72-EDD92260EDF8}"/>
              </a:ext>
            </a:extLst>
          </p:cNvPr>
          <p:cNvSpPr txBox="1"/>
          <p:nvPr/>
        </p:nvSpPr>
        <p:spPr>
          <a:xfrm>
            <a:off x="731520" y="245890"/>
            <a:ext cx="4812030" cy="1323439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800" b="1" i="0" dirty="0">
                <a:solidFill>
                  <a:srgbClr val="FFFF00"/>
                </a:solidFill>
                <a:effectLst/>
                <a:latin typeface="Google Sans"/>
              </a:rPr>
              <a:t>Arrependei-vos, porque está próximo o reino dos céus. </a:t>
            </a:r>
          </a:p>
          <a:p>
            <a:pPr algn="ctr"/>
            <a:r>
              <a:rPr lang="pt-BR" sz="2400" b="1" i="0" dirty="0">
                <a:solidFill>
                  <a:srgbClr val="FFFF00"/>
                </a:solidFill>
                <a:effectLst/>
                <a:latin typeface="Google Sans"/>
              </a:rPr>
              <a:t>(ARA)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A83B17D9-E0A0-6E7D-6C02-09BC8F82A225}"/>
              </a:ext>
            </a:extLst>
          </p:cNvPr>
          <p:cNvSpPr txBox="1"/>
          <p:nvPr/>
        </p:nvSpPr>
        <p:spPr>
          <a:xfrm>
            <a:off x="6648324" y="5503980"/>
            <a:ext cx="4476426" cy="83099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/>
              <a:t>O reino de Deus está presente, mas será </a:t>
            </a:r>
            <a:r>
              <a:rPr lang="pt-BR" sz="2400" b="1" dirty="0">
                <a:solidFill>
                  <a:srgbClr val="C00000"/>
                </a:solidFill>
              </a:rPr>
              <a:t>consumado</a:t>
            </a:r>
            <a:r>
              <a:rPr lang="pt-BR" sz="2400" b="1" dirty="0"/>
              <a:t> no futuro. 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F16A04DA-969B-E019-94AA-3BADD0259E9F}"/>
              </a:ext>
            </a:extLst>
          </p:cNvPr>
          <p:cNvSpPr txBox="1"/>
          <p:nvPr/>
        </p:nvSpPr>
        <p:spPr>
          <a:xfrm>
            <a:off x="731520" y="1765027"/>
            <a:ext cx="4812030" cy="892552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FFFF00"/>
                </a:solidFill>
                <a:latin typeface="Google Sans"/>
              </a:rPr>
              <a:t>...é</a:t>
            </a:r>
            <a:r>
              <a:rPr lang="pt-BR" sz="2800" b="1" i="0" dirty="0">
                <a:solidFill>
                  <a:srgbClr val="FFFF00"/>
                </a:solidFill>
                <a:effectLst/>
                <a:latin typeface="Google Sans"/>
              </a:rPr>
              <a:t> chegado o reino dos céus. </a:t>
            </a:r>
            <a:r>
              <a:rPr lang="pt-BR" sz="2400" b="1" i="0" dirty="0">
                <a:solidFill>
                  <a:srgbClr val="FFFF00"/>
                </a:solidFill>
                <a:effectLst/>
                <a:latin typeface="Google Sans"/>
              </a:rPr>
              <a:t>(ARC)</a:t>
            </a:r>
          </a:p>
        </p:txBody>
      </p:sp>
      <p:sp>
        <p:nvSpPr>
          <p:cNvPr id="3" name="Texto Explicativo: Seta Quádrupla 2">
            <a:extLst>
              <a:ext uri="{FF2B5EF4-FFF2-40B4-BE49-F238E27FC236}">
                <a16:creationId xmlns:a16="http://schemas.microsoft.com/office/drawing/2014/main" id="{FCF51C06-E000-9E3E-FED3-6FD39D0DF097}"/>
              </a:ext>
            </a:extLst>
          </p:cNvPr>
          <p:cNvSpPr/>
          <p:nvPr/>
        </p:nvSpPr>
        <p:spPr>
          <a:xfrm>
            <a:off x="4972050" y="902913"/>
            <a:ext cx="331469" cy="201987"/>
          </a:xfrm>
          <a:prstGeom prst="quadArrowCallou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37427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1" grpId="0" animBg="1"/>
      <p:bldP spid="10" grpId="0" animBg="1"/>
      <p:bldP spid="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ta: para a Direita 5">
            <a:extLst>
              <a:ext uri="{FF2B5EF4-FFF2-40B4-BE49-F238E27FC236}">
                <a16:creationId xmlns:a16="http://schemas.microsoft.com/office/drawing/2014/main" id="{9ED912B7-EB60-D69D-E4C6-5ADA8E557525}"/>
              </a:ext>
            </a:extLst>
          </p:cNvPr>
          <p:cNvSpPr/>
          <p:nvPr/>
        </p:nvSpPr>
        <p:spPr>
          <a:xfrm>
            <a:off x="724877" y="1228298"/>
            <a:ext cx="5466015" cy="55243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EAC2B0F2-95AF-DC7A-7E3D-1B698A2048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202" y="-297"/>
            <a:ext cx="12206201" cy="6858297"/>
          </a:xfrm>
          <a:prstGeom prst="rect">
            <a:avLst/>
          </a:prstGeom>
        </p:spPr>
      </p:pic>
      <p:pic>
        <p:nvPicPr>
          <p:cNvPr id="1026" name="Picture 2" descr="As Profecias sobre o Messias - Prof. Felipe Aquino">
            <a:hlinkClick r:id="rId4"/>
            <a:extLst>
              <a:ext uri="{FF2B5EF4-FFF2-40B4-BE49-F238E27FC236}">
                <a16:creationId xmlns:a16="http://schemas.microsoft.com/office/drawing/2014/main" id="{F049527D-70C2-8DF3-F6EA-8C243AB8B5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81" r="8791"/>
          <a:stretch/>
        </p:blipFill>
        <p:spPr bwMode="auto">
          <a:xfrm>
            <a:off x="904705" y="401029"/>
            <a:ext cx="3973561" cy="3164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41FB7140-40AF-9B1E-E68C-F1F2BA7F0653}"/>
              </a:ext>
            </a:extLst>
          </p:cNvPr>
          <p:cNvSpPr txBox="1"/>
          <p:nvPr/>
        </p:nvSpPr>
        <p:spPr>
          <a:xfrm>
            <a:off x="5058094" y="982077"/>
            <a:ext cx="6229202" cy="83099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sz="2400" b="1" dirty="0"/>
              <a:t>Anunciado pelos </a:t>
            </a:r>
            <a:r>
              <a:rPr lang="pt-BR" sz="2400" b="1" dirty="0">
                <a:solidFill>
                  <a:srgbClr val="C00000"/>
                </a:solidFill>
              </a:rPr>
              <a:t>profetas</a:t>
            </a:r>
            <a:r>
              <a:rPr lang="pt-BR" sz="2400" b="1" dirty="0"/>
              <a:t> do AT.</a:t>
            </a:r>
          </a:p>
          <a:p>
            <a:pPr algn="ctr"/>
            <a:r>
              <a:rPr lang="pt-BR" sz="2400" b="1" dirty="0"/>
              <a:t>Ele estabeleceria </a:t>
            </a:r>
            <a:r>
              <a:rPr lang="pt-BR" sz="2400" b="1" dirty="0">
                <a:solidFill>
                  <a:srgbClr val="C00000"/>
                </a:solidFill>
              </a:rPr>
              <a:t>o reino de Deus </a:t>
            </a:r>
            <a:r>
              <a:rPr lang="pt-BR" sz="2400" b="1" dirty="0"/>
              <a:t>sobre a terra.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15DDC5D-5717-945B-CF35-A5810EE4DF3D}"/>
              </a:ext>
            </a:extLst>
          </p:cNvPr>
          <p:cNvSpPr txBox="1"/>
          <p:nvPr/>
        </p:nvSpPr>
        <p:spPr>
          <a:xfrm>
            <a:off x="5058094" y="453784"/>
            <a:ext cx="6229201" cy="523220"/>
          </a:xfrm>
          <a:prstGeom prst="rect">
            <a:avLst/>
          </a:prstGeom>
          <a:solidFill>
            <a:srgbClr val="00206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chemeClr val="bg1">
                    <a:lumMod val="95000"/>
                  </a:schemeClr>
                </a:solidFill>
              </a:rPr>
              <a:t>Jesus o Messias prometido    </a:t>
            </a:r>
          </a:p>
        </p:txBody>
      </p:sp>
      <p:pic>
        <p:nvPicPr>
          <p:cNvPr id="9" name="Picture 2" descr="Uma legião romana era uma grande unidade militar do exército romano se preparando para a batalha à noite arte gerada por redes neurais">
            <a:extLst>
              <a:ext uri="{FF2B5EF4-FFF2-40B4-BE49-F238E27FC236}">
                <a16:creationId xmlns:a16="http://schemas.microsoft.com/office/drawing/2014/main" id="{326452D7-8ABC-1E69-F49D-58C7A747AC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5" r="12070" b="12260"/>
          <a:stretch/>
        </p:blipFill>
        <p:spPr bwMode="auto">
          <a:xfrm>
            <a:off x="2034845" y="1811767"/>
            <a:ext cx="3973561" cy="3143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755B6E84-A5B0-CC25-AAE4-591904FA82BC}"/>
              </a:ext>
            </a:extLst>
          </p:cNvPr>
          <p:cNvSpPr txBox="1"/>
          <p:nvPr/>
        </p:nvSpPr>
        <p:spPr>
          <a:xfrm>
            <a:off x="6190892" y="1865366"/>
            <a:ext cx="5096404" cy="523220"/>
          </a:xfrm>
          <a:prstGeom prst="rect">
            <a:avLst/>
          </a:prstGeom>
          <a:solidFill>
            <a:srgbClr val="00206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chemeClr val="bg1">
                    <a:lumMod val="95000"/>
                  </a:schemeClr>
                </a:solidFill>
              </a:rPr>
              <a:t>Como era aguardado  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7F7A6A97-AE12-DEF9-703B-A2D13760C20B}"/>
              </a:ext>
            </a:extLst>
          </p:cNvPr>
          <p:cNvSpPr txBox="1"/>
          <p:nvPr/>
        </p:nvSpPr>
        <p:spPr>
          <a:xfrm>
            <a:off x="6190892" y="2411755"/>
            <a:ext cx="5096404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sz="2400" b="1" dirty="0"/>
              <a:t>Líder militar e político.</a:t>
            </a:r>
          </a:p>
        </p:txBody>
      </p:sp>
      <p:pic>
        <p:nvPicPr>
          <p:cNvPr id="13" name="Picture 5" descr="A Compaixão de Jesus! – Diocese de Petrópolis">
            <a:hlinkClick r:id="rId7"/>
            <a:extLst>
              <a:ext uri="{FF2B5EF4-FFF2-40B4-BE49-F238E27FC236}">
                <a16:creationId xmlns:a16="http://schemas.microsoft.com/office/drawing/2014/main" id="{30805A2F-4AC6-4C26-42DB-E657B81A60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26" t="6520" r="15895" b="4647"/>
          <a:stretch/>
        </p:blipFill>
        <p:spPr bwMode="auto">
          <a:xfrm>
            <a:off x="3372360" y="3094523"/>
            <a:ext cx="3916516" cy="3143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49CBA62A-953C-6056-49F7-9B4A359A41D4}"/>
              </a:ext>
            </a:extLst>
          </p:cNvPr>
          <p:cNvSpPr txBox="1"/>
          <p:nvPr/>
        </p:nvSpPr>
        <p:spPr>
          <a:xfrm>
            <a:off x="7444673" y="3127678"/>
            <a:ext cx="3842622" cy="523220"/>
          </a:xfrm>
          <a:prstGeom prst="rect">
            <a:avLst/>
          </a:prstGeom>
          <a:solidFill>
            <a:srgbClr val="00206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chemeClr val="bg1">
                    <a:lumMod val="95000"/>
                  </a:schemeClr>
                </a:solidFill>
              </a:rPr>
              <a:t>O Messias chegou!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9422A1DA-DF17-1E75-E3FE-9D86EFA3C395}"/>
              </a:ext>
            </a:extLst>
          </p:cNvPr>
          <p:cNvSpPr txBox="1"/>
          <p:nvPr/>
        </p:nvSpPr>
        <p:spPr>
          <a:xfrm>
            <a:off x="7444673" y="3666662"/>
            <a:ext cx="3842622" cy="193899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sz="2400" b="1" dirty="0"/>
              <a:t>Pregava a chegada </a:t>
            </a:r>
            <a:r>
              <a:rPr lang="pt-BR" sz="2400" b="1" dirty="0">
                <a:solidFill>
                  <a:srgbClr val="C00000"/>
                </a:solidFill>
              </a:rPr>
              <a:t>do reino.</a:t>
            </a:r>
          </a:p>
          <a:p>
            <a:pPr algn="ctr"/>
            <a:r>
              <a:rPr lang="pt-BR" sz="2400" b="1" dirty="0"/>
              <a:t>Jesus</a:t>
            </a:r>
            <a:r>
              <a:rPr lang="pt-BR" sz="2400" b="1" dirty="0">
                <a:solidFill>
                  <a:srgbClr val="202124"/>
                </a:solidFill>
              </a:rPr>
              <a:t> </a:t>
            </a:r>
            <a:r>
              <a:rPr lang="pt-BR" sz="2400" b="1" dirty="0">
                <a:solidFill>
                  <a:srgbClr val="C00000"/>
                </a:solidFill>
              </a:rPr>
              <a:t>falou claramente.</a:t>
            </a:r>
          </a:p>
          <a:p>
            <a:pPr algn="ctr"/>
            <a:r>
              <a:rPr lang="pt-BR" sz="2400" b="1" dirty="0"/>
              <a:t>Realizou</a:t>
            </a:r>
            <a:r>
              <a:rPr lang="pt-BR" sz="2400" b="1" dirty="0">
                <a:solidFill>
                  <a:srgbClr val="C00000"/>
                </a:solidFill>
              </a:rPr>
              <a:t> prodígios</a:t>
            </a:r>
            <a:r>
              <a:rPr lang="pt-BR" sz="2400" b="1" i="1" dirty="0">
                <a:solidFill>
                  <a:srgbClr val="C00000"/>
                </a:solidFill>
              </a:rPr>
              <a:t>. </a:t>
            </a:r>
          </a:p>
          <a:p>
            <a:pPr algn="ctr"/>
            <a:r>
              <a:rPr lang="pt-BR" sz="2400" b="1" dirty="0"/>
              <a:t>Ganhou</a:t>
            </a:r>
            <a:r>
              <a:rPr lang="pt-BR" sz="2400" dirty="0">
                <a:solidFill>
                  <a:srgbClr val="202124"/>
                </a:solidFill>
              </a:rPr>
              <a:t> </a:t>
            </a:r>
            <a:r>
              <a:rPr lang="pt-BR" sz="2400" b="1" dirty="0">
                <a:solidFill>
                  <a:srgbClr val="C00000"/>
                </a:solidFill>
              </a:rPr>
              <a:t>popularidade.</a:t>
            </a:r>
          </a:p>
          <a:p>
            <a:pPr algn="ctr"/>
            <a:r>
              <a:rPr lang="pt-BR" sz="2400" b="1" dirty="0"/>
              <a:t>Gerou </a:t>
            </a:r>
            <a:r>
              <a:rPr lang="pt-BR" sz="2400" b="1" dirty="0">
                <a:solidFill>
                  <a:srgbClr val="C00000"/>
                </a:solidFill>
              </a:rPr>
              <a:t>adversários.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4005496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 animBg="1"/>
      <p:bldP spid="10" grpId="0" animBg="1"/>
      <p:bldP spid="12" grpId="0" animBg="1"/>
      <p:bldP spid="14" grpId="0" animBg="1"/>
      <p:bldP spid="1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0525E57-EB7B-5FC2-4B48-41EA3B6808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A513F46B-049C-D00C-41AD-1A61CF8238A9}"/>
              </a:ext>
            </a:extLst>
          </p:cNvPr>
          <p:cNvSpPr txBox="1"/>
          <p:nvPr/>
        </p:nvSpPr>
        <p:spPr>
          <a:xfrm>
            <a:off x="353099" y="330689"/>
            <a:ext cx="11503863" cy="584775"/>
          </a:xfrm>
          <a:prstGeom prst="rect">
            <a:avLst/>
          </a:prstGeom>
          <a:solidFill>
            <a:srgbClr val="00206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chemeClr val="bg1">
                    <a:lumMod val="95000"/>
                  </a:schemeClr>
                </a:solidFill>
              </a:rPr>
              <a:t>Jesus fala por parábolas (Por quê?)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1034552-2ED9-795C-7314-E9CD5542A6AB}"/>
              </a:ext>
            </a:extLst>
          </p:cNvPr>
          <p:cNvSpPr txBox="1"/>
          <p:nvPr/>
        </p:nvSpPr>
        <p:spPr>
          <a:xfrm>
            <a:off x="5621312" y="1096396"/>
            <a:ext cx="6235650" cy="523220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pt-BR" sz="2200" b="1" dirty="0">
                <a:solidFill>
                  <a:srgbClr val="202124"/>
                </a:solidFill>
              </a:rPr>
              <a:t>O reino de </a:t>
            </a:r>
            <a:r>
              <a:rPr lang="pt-BR" sz="2200" b="1" dirty="0"/>
              <a:t>Deus não era </a:t>
            </a:r>
            <a:r>
              <a:rPr lang="pt-BR" sz="2200" b="1" dirty="0">
                <a:solidFill>
                  <a:srgbClr val="C00000"/>
                </a:solidFill>
              </a:rPr>
              <a:t>visível</a:t>
            </a:r>
            <a:r>
              <a:rPr lang="pt-BR" sz="2200" b="1" dirty="0">
                <a:solidFill>
                  <a:srgbClr val="202124"/>
                </a:solidFill>
              </a:rPr>
              <a:t>. </a:t>
            </a:r>
          </a:p>
          <a:p>
            <a:pPr marL="285750" indent="-285750"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pt-BR" sz="2200" b="1" dirty="0"/>
              <a:t>Surgem</a:t>
            </a:r>
            <a:r>
              <a:rPr lang="pt-BR" sz="2200" b="1" dirty="0">
                <a:solidFill>
                  <a:srgbClr val="C00000"/>
                </a:solidFill>
              </a:rPr>
              <a:t> questionamentos </a:t>
            </a:r>
            <a:r>
              <a:rPr lang="pt-BR" sz="2200" b="1" dirty="0">
                <a:solidFill>
                  <a:srgbClr val="202124"/>
                </a:solidFill>
              </a:rPr>
              <a:t>e </a:t>
            </a:r>
            <a:r>
              <a:rPr lang="pt-BR" sz="2200" b="1" dirty="0">
                <a:solidFill>
                  <a:srgbClr val="C00000"/>
                </a:solidFill>
              </a:rPr>
              <a:t>descrença</a:t>
            </a:r>
            <a:r>
              <a:rPr lang="pt-BR" sz="2200" b="1" dirty="0">
                <a:solidFill>
                  <a:srgbClr val="202124"/>
                </a:solidFill>
              </a:rPr>
              <a:t> do povo!</a:t>
            </a:r>
          </a:p>
          <a:p>
            <a:pPr marL="285750" indent="-285750"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pt-BR" sz="2200" b="1" dirty="0"/>
              <a:t>Jesus não tinha interesse </a:t>
            </a:r>
            <a:r>
              <a:rPr lang="pt-BR" sz="2200" b="1" dirty="0">
                <a:solidFill>
                  <a:srgbClr val="C00000"/>
                </a:solidFill>
              </a:rPr>
              <a:t>pelo poder.</a:t>
            </a:r>
          </a:p>
          <a:p>
            <a:pPr marL="285750" indent="-285750"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pt-BR" sz="2200" b="1" dirty="0">
                <a:solidFill>
                  <a:srgbClr val="C00000"/>
                </a:solidFill>
              </a:rPr>
              <a:t>João Batista </a:t>
            </a:r>
            <a:r>
              <a:rPr lang="pt-BR" sz="2200" b="1" dirty="0">
                <a:solidFill>
                  <a:srgbClr val="202124"/>
                </a:solidFill>
              </a:rPr>
              <a:t>“Es tu aquele que estava por vir ou havemos de esperar outro?”</a:t>
            </a:r>
            <a:endParaRPr lang="pt-BR" sz="2200" dirty="0">
              <a:solidFill>
                <a:srgbClr val="202124"/>
              </a:solidFill>
            </a:endParaRPr>
          </a:p>
          <a:p>
            <a:pPr marL="285750" indent="-285750"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pt-BR" sz="2200" b="1" i="0" dirty="0">
                <a:solidFill>
                  <a:srgbClr val="C00000"/>
                </a:solidFill>
                <a:effectLst/>
              </a:rPr>
              <a:t>A</a:t>
            </a:r>
            <a:r>
              <a:rPr lang="pt-BR" sz="2200" i="0" dirty="0">
                <a:solidFill>
                  <a:srgbClr val="C00000"/>
                </a:solidFill>
                <a:effectLst/>
              </a:rPr>
              <a:t> </a:t>
            </a:r>
            <a:r>
              <a:rPr lang="pt-BR" sz="2200" b="1" dirty="0">
                <a:solidFill>
                  <a:srgbClr val="C00000"/>
                </a:solidFill>
              </a:rPr>
              <a:t>rejeição</a:t>
            </a:r>
            <a:r>
              <a:rPr lang="pt-BR" sz="2200" b="1" i="0" dirty="0">
                <a:solidFill>
                  <a:srgbClr val="C00000"/>
                </a:solidFill>
                <a:effectLst/>
              </a:rPr>
              <a:t> </a:t>
            </a:r>
            <a:r>
              <a:rPr lang="pt-BR" sz="2200" b="1" i="0" dirty="0">
                <a:effectLst/>
              </a:rPr>
              <a:t>a Jesus</a:t>
            </a:r>
            <a:r>
              <a:rPr lang="pt-BR" sz="2200" b="1" i="0" dirty="0">
                <a:solidFill>
                  <a:srgbClr val="C00000"/>
                </a:solidFill>
                <a:effectLst/>
              </a:rPr>
              <a:t> </a:t>
            </a:r>
            <a:r>
              <a:rPr lang="pt-BR" sz="2200" b="1" i="0" dirty="0">
                <a:effectLst/>
              </a:rPr>
              <a:t>se tornou forte.</a:t>
            </a:r>
            <a:r>
              <a:rPr lang="pt-BR" sz="2200" b="1" i="0" dirty="0">
                <a:solidFill>
                  <a:srgbClr val="C00000"/>
                </a:solidFill>
                <a:effectLst/>
              </a:rPr>
              <a:t> </a:t>
            </a:r>
          </a:p>
          <a:p>
            <a:pPr marL="285750" indent="-285750"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pt-BR" sz="2200" b="1" dirty="0">
                <a:solidFill>
                  <a:srgbClr val="C00000"/>
                </a:solidFill>
              </a:rPr>
              <a:t>Parábola</a:t>
            </a:r>
            <a:r>
              <a:rPr lang="pt-BR" sz="2200" b="1" dirty="0"/>
              <a:t>: são elementos retirados do cotidiano, que ilustram uma realidade espiritual. </a:t>
            </a:r>
            <a:endParaRPr lang="pt-BR" sz="2200" b="1" i="0" dirty="0">
              <a:effectLst/>
            </a:endParaRPr>
          </a:p>
          <a:p>
            <a:pPr marL="285750" indent="-285750"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pt-BR" sz="2200" b="1" i="0" dirty="0">
                <a:effectLst/>
              </a:rPr>
              <a:t>Jesus contava as parábolas à multidão, mas apenas dava a </a:t>
            </a:r>
            <a:r>
              <a:rPr lang="pt-BR" sz="2200" b="1" i="0" dirty="0">
                <a:solidFill>
                  <a:srgbClr val="C00000"/>
                </a:solidFill>
                <a:effectLst/>
              </a:rPr>
              <a:t>explicação</a:t>
            </a:r>
            <a:r>
              <a:rPr lang="pt-BR" sz="2200" b="1" i="0" dirty="0">
                <a:solidFill>
                  <a:srgbClr val="404040"/>
                </a:solidFill>
                <a:effectLst/>
              </a:rPr>
              <a:t> </a:t>
            </a:r>
            <a:r>
              <a:rPr lang="pt-BR" sz="2200" b="1" i="0" dirty="0">
                <a:effectLst/>
              </a:rPr>
              <a:t>aos seus discípulos. </a:t>
            </a:r>
          </a:p>
          <a:p>
            <a:pPr marL="285750" indent="-285750"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pt-BR" sz="2200" b="1" dirty="0"/>
              <a:t>Objetivos das parábolas: </a:t>
            </a:r>
            <a:r>
              <a:rPr lang="pt-BR" sz="2200" b="1" dirty="0">
                <a:solidFill>
                  <a:srgbClr val="C00000"/>
                </a:solidFill>
              </a:rPr>
              <a:t>confundir</a:t>
            </a:r>
            <a:r>
              <a:rPr lang="pt-BR" sz="2200" b="1" dirty="0">
                <a:solidFill>
                  <a:srgbClr val="404040"/>
                </a:solidFill>
              </a:rPr>
              <a:t> </a:t>
            </a:r>
            <a:r>
              <a:rPr lang="pt-BR" sz="2200" b="1" dirty="0"/>
              <a:t>seus opositores</a:t>
            </a:r>
            <a:r>
              <a:rPr lang="pt-BR" sz="2200" dirty="0"/>
              <a:t> </a:t>
            </a:r>
            <a:r>
              <a:rPr lang="pt-BR" sz="2200" b="1" dirty="0"/>
              <a:t>e</a:t>
            </a:r>
            <a:r>
              <a:rPr lang="pt-BR" sz="2200" dirty="0"/>
              <a:t> </a:t>
            </a:r>
            <a:r>
              <a:rPr lang="pt-BR" sz="2200" b="1" dirty="0">
                <a:solidFill>
                  <a:srgbClr val="C00000"/>
                </a:solidFill>
              </a:rPr>
              <a:t>confortar</a:t>
            </a:r>
            <a:r>
              <a:rPr lang="pt-BR" sz="2200" b="1" dirty="0">
                <a:solidFill>
                  <a:srgbClr val="404040"/>
                </a:solidFill>
              </a:rPr>
              <a:t> </a:t>
            </a:r>
            <a:r>
              <a:rPr lang="pt-BR" sz="2200" b="1" dirty="0"/>
              <a:t>os discípulos.</a:t>
            </a:r>
            <a:endParaRPr lang="pt-BR" sz="2200" b="1" i="0" dirty="0">
              <a:effectLst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84FFA99B-C7B0-691E-B21C-9AF941259089}"/>
              </a:ext>
            </a:extLst>
          </p:cNvPr>
          <p:cNvSpPr txBox="1"/>
          <p:nvPr/>
        </p:nvSpPr>
        <p:spPr>
          <a:xfrm>
            <a:off x="335039" y="6098226"/>
            <a:ext cx="5122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pt-BR" sz="1800" b="1" i="0" dirty="0">
                <a:effectLst/>
              </a:rPr>
              <a:t>Mashal </a:t>
            </a:r>
            <a:r>
              <a:rPr lang="pt-BR" sz="1800" i="0" dirty="0">
                <a:effectLst/>
              </a:rPr>
              <a:t>(hebraico) e </a:t>
            </a:r>
            <a:r>
              <a:rPr lang="pt-BR" sz="1800" b="1" i="0" dirty="0" err="1">
                <a:effectLst/>
              </a:rPr>
              <a:t>Parabolé</a:t>
            </a:r>
            <a:r>
              <a:rPr lang="pt-BR" sz="1800" b="1" i="0" dirty="0">
                <a:effectLst/>
              </a:rPr>
              <a:t> </a:t>
            </a:r>
            <a:r>
              <a:rPr lang="pt-BR" sz="1800" i="0" dirty="0">
                <a:effectLst/>
              </a:rPr>
              <a:t>(grego).</a:t>
            </a:r>
          </a:p>
        </p:txBody>
      </p:sp>
      <p:pic>
        <p:nvPicPr>
          <p:cNvPr id="9" name="Picture 2" descr="Jesus cristo ensina às crianças o cristianismo os pecados da bíblia | Foto  Premium">
            <a:hlinkClick r:id="rId4"/>
            <a:extLst>
              <a:ext uri="{FF2B5EF4-FFF2-40B4-BE49-F238E27FC236}">
                <a16:creationId xmlns:a16="http://schemas.microsoft.com/office/drawing/2014/main" id="{BA31BF1A-194B-F0BC-E3B9-5D1439322F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71" t="619" r="-1" b="5536"/>
          <a:stretch/>
        </p:blipFill>
        <p:spPr bwMode="auto">
          <a:xfrm>
            <a:off x="353099" y="1130289"/>
            <a:ext cx="5141013" cy="4628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12084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876652D2-A2DD-8F3C-FE38-4F37D1BF8A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97"/>
            <a:ext cx="12192000" cy="685800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BB309504-C092-F612-8873-52D95AFCBF62}"/>
              </a:ext>
            </a:extLst>
          </p:cNvPr>
          <p:cNvSpPr txBox="1"/>
          <p:nvPr/>
        </p:nvSpPr>
        <p:spPr>
          <a:xfrm>
            <a:off x="891798" y="731318"/>
            <a:ext cx="10482773" cy="584775"/>
          </a:xfrm>
          <a:prstGeom prst="rect">
            <a:avLst/>
          </a:prstGeom>
          <a:solidFill>
            <a:srgbClr val="00206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chemeClr val="bg1">
                    <a:lumMod val="95000"/>
                  </a:schemeClr>
                </a:solidFill>
              </a:rPr>
              <a:t>Observações sobre as  parábolas de Jesus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92F5E56-8EA2-60F1-0214-3973DABDFF0E}"/>
              </a:ext>
            </a:extLst>
          </p:cNvPr>
          <p:cNvSpPr txBox="1"/>
          <p:nvPr/>
        </p:nvSpPr>
        <p:spPr>
          <a:xfrm>
            <a:off x="933364" y="1421841"/>
            <a:ext cx="10482774" cy="517064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342900" indent="-342900" algn="just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pt-BR" sz="2400" b="1" dirty="0"/>
              <a:t>Estão entre as </a:t>
            </a:r>
            <a:r>
              <a:rPr lang="pt-BR" sz="2400" b="1" dirty="0">
                <a:solidFill>
                  <a:srgbClr val="C00000"/>
                </a:solidFill>
              </a:rPr>
              <a:t>mais conhecidas </a:t>
            </a:r>
            <a:r>
              <a:rPr lang="pt-BR" sz="2400" b="1" dirty="0"/>
              <a:t>na história da humanidade. (PFP e PBS)</a:t>
            </a:r>
          </a:p>
          <a:p>
            <a:pPr marL="342900" indent="-342900" algn="just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pt-BR" sz="2400" b="1" dirty="0"/>
              <a:t>Relatadas nos </a:t>
            </a:r>
            <a:r>
              <a:rPr lang="pt-BR" sz="2400" b="1" dirty="0">
                <a:solidFill>
                  <a:srgbClr val="C00000"/>
                </a:solidFill>
              </a:rPr>
              <a:t>evangelhos sinóticos </a:t>
            </a:r>
            <a:r>
              <a:rPr lang="pt-BR" sz="2400" b="1" dirty="0"/>
              <a:t>(Mateus, Marcos e Lucas)</a:t>
            </a:r>
            <a:r>
              <a:rPr lang="pt-BR" sz="2400" dirty="0"/>
              <a:t>.</a:t>
            </a:r>
            <a:endParaRPr lang="pt-BR" sz="2400" b="1" dirty="0"/>
          </a:p>
          <a:p>
            <a:pPr marL="342900" indent="-342900" algn="just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pt-BR" sz="2400" b="1" dirty="0"/>
              <a:t>Foi o meio mais utilizado por Jesus para explicar </a:t>
            </a:r>
            <a:r>
              <a:rPr lang="pt-BR" sz="2400" b="1" dirty="0">
                <a:solidFill>
                  <a:srgbClr val="C00000"/>
                </a:solidFill>
              </a:rPr>
              <a:t>o reino de Deus.</a:t>
            </a:r>
          </a:p>
          <a:p>
            <a:pPr marL="342900" indent="-342900" algn="just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pt-BR" sz="2400" b="1" dirty="0"/>
              <a:t>Embora algumas tratem da </a:t>
            </a:r>
            <a:r>
              <a:rPr lang="pt-BR" sz="2400" b="1" dirty="0">
                <a:solidFill>
                  <a:srgbClr val="C00000"/>
                </a:solidFill>
              </a:rPr>
              <a:t>escatologia futura</a:t>
            </a:r>
            <a:r>
              <a:rPr lang="pt-BR" sz="2400" b="1" dirty="0"/>
              <a:t>, elas são dirigidas </a:t>
            </a:r>
            <a:r>
              <a:rPr lang="pt-BR" sz="2400" b="1" dirty="0">
                <a:solidFill>
                  <a:srgbClr val="C00000"/>
                </a:solidFill>
              </a:rPr>
              <a:t>à vida neste mundo.</a:t>
            </a:r>
          </a:p>
          <a:p>
            <a:pPr marL="342900" indent="-342900" algn="just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pt-BR" sz="2400" b="1" dirty="0">
                <a:solidFill>
                  <a:srgbClr val="C00000"/>
                </a:solidFill>
              </a:rPr>
              <a:t>“O reino presente” </a:t>
            </a:r>
            <a:r>
              <a:rPr lang="pt-BR" sz="2400" b="1" dirty="0"/>
              <a:t>não significa o fim do mundo, mas que </a:t>
            </a:r>
            <a:r>
              <a:rPr lang="pt-BR" sz="2400" b="1" dirty="0">
                <a:solidFill>
                  <a:srgbClr val="C00000"/>
                </a:solidFill>
              </a:rPr>
              <a:t>as promessas</a:t>
            </a:r>
            <a:r>
              <a:rPr lang="pt-BR" sz="2400" b="1" dirty="0"/>
              <a:t> das Escrituras iniciaram com</a:t>
            </a:r>
            <a:r>
              <a:rPr lang="pt-BR" sz="2400" dirty="0"/>
              <a:t> </a:t>
            </a:r>
            <a:r>
              <a:rPr lang="pt-BR" sz="2400" b="1" dirty="0">
                <a:solidFill>
                  <a:srgbClr val="C00000"/>
                </a:solidFill>
              </a:rPr>
              <a:t>as palavras e ações de Jesus.</a:t>
            </a:r>
          </a:p>
          <a:p>
            <a:pPr marL="342900" indent="-342900" algn="just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pt-BR" sz="2400" b="1" dirty="0"/>
              <a:t>As parábolas proferidas por Jesus, </a:t>
            </a:r>
            <a:r>
              <a:rPr lang="pt-BR" sz="2400" b="1" dirty="0">
                <a:solidFill>
                  <a:srgbClr val="C00000"/>
                </a:solidFill>
              </a:rPr>
              <a:t>em aramaico</a:t>
            </a:r>
            <a:r>
              <a:rPr lang="pt-BR" sz="2400" dirty="0"/>
              <a:t>, </a:t>
            </a:r>
            <a:r>
              <a:rPr lang="pt-BR" sz="2400" b="1" dirty="0"/>
              <a:t>foram traduzidas para</a:t>
            </a:r>
            <a:r>
              <a:rPr lang="pt-BR" sz="2400" dirty="0"/>
              <a:t> </a:t>
            </a:r>
            <a:r>
              <a:rPr lang="pt-BR" sz="2400" b="1" dirty="0">
                <a:solidFill>
                  <a:srgbClr val="C00000"/>
                </a:solidFill>
              </a:rPr>
              <a:t>o grego </a:t>
            </a:r>
            <a:r>
              <a:rPr lang="pt-BR" sz="2400" b="1" dirty="0"/>
              <a:t>e moldadas pela </a:t>
            </a:r>
            <a:r>
              <a:rPr lang="pt-BR" sz="2400" b="1" dirty="0">
                <a:solidFill>
                  <a:srgbClr val="C00000"/>
                </a:solidFill>
              </a:rPr>
              <a:t>tradição </a:t>
            </a:r>
            <a:r>
              <a:rPr lang="pt-BR" sz="2400" b="1" dirty="0"/>
              <a:t>e pelos </a:t>
            </a:r>
            <a:r>
              <a:rPr lang="pt-BR" sz="2400" b="1" dirty="0">
                <a:solidFill>
                  <a:srgbClr val="C00000"/>
                </a:solidFill>
              </a:rPr>
              <a:t>evangelistas.</a:t>
            </a:r>
            <a:r>
              <a:rPr lang="pt-BR" sz="2400" b="1" dirty="0"/>
              <a:t> </a:t>
            </a:r>
          </a:p>
          <a:p>
            <a:pPr marL="342900" indent="-342900" algn="just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pt-BR" sz="2400" b="1" dirty="0"/>
              <a:t>As parábolas são </a:t>
            </a:r>
            <a:r>
              <a:rPr lang="pt-BR" sz="2400" b="1" dirty="0">
                <a:solidFill>
                  <a:srgbClr val="C00000"/>
                </a:solidFill>
              </a:rPr>
              <a:t>curtas</a:t>
            </a:r>
            <a:r>
              <a:rPr lang="pt-BR" sz="2400" b="1" dirty="0"/>
              <a:t> e, normalmente, </a:t>
            </a:r>
            <a:r>
              <a:rPr lang="pt-BR" sz="2400" b="1" dirty="0">
                <a:solidFill>
                  <a:srgbClr val="C00000"/>
                </a:solidFill>
              </a:rPr>
              <a:t>deixam os detalhes de lado</a:t>
            </a:r>
            <a:r>
              <a:rPr lang="pt-BR" sz="24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3374413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BB309504-C092-F612-8873-52D95AFCBF62}"/>
              </a:ext>
            </a:extLst>
          </p:cNvPr>
          <p:cNvSpPr txBox="1"/>
          <p:nvPr/>
        </p:nvSpPr>
        <p:spPr>
          <a:xfrm>
            <a:off x="703385" y="330689"/>
            <a:ext cx="10927141" cy="523220"/>
          </a:xfrm>
          <a:prstGeom prst="rect">
            <a:avLst/>
          </a:prstGeom>
          <a:solidFill>
            <a:srgbClr val="00206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pt-BR" sz="2800" b="1" dirty="0">
                <a:solidFill>
                  <a:schemeClr val="bg1">
                    <a:lumMod val="95000"/>
                  </a:schemeClr>
                </a:solidFill>
              </a:rPr>
              <a:t>Interpretações das parábolas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2FA3023-1DAD-B60C-C410-A83FB02CE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29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</p:pic>
      <p:grpSp>
        <p:nvGrpSpPr>
          <p:cNvPr id="17" name="Agrupar 16">
            <a:extLst>
              <a:ext uri="{FF2B5EF4-FFF2-40B4-BE49-F238E27FC236}">
                <a16:creationId xmlns:a16="http://schemas.microsoft.com/office/drawing/2014/main" id="{B91F53E8-EE3C-B396-74C8-5D44E3D1CF67}"/>
              </a:ext>
            </a:extLst>
          </p:cNvPr>
          <p:cNvGrpSpPr/>
          <p:nvPr/>
        </p:nvGrpSpPr>
        <p:grpSpPr>
          <a:xfrm>
            <a:off x="703385" y="1084256"/>
            <a:ext cx="10927141" cy="3611052"/>
            <a:chOff x="703385" y="1084256"/>
            <a:chExt cx="10927141" cy="3611052"/>
          </a:xfrm>
        </p:grpSpPr>
        <p:grpSp>
          <p:nvGrpSpPr>
            <p:cNvPr id="8" name="Agrupar 7">
              <a:extLst>
                <a:ext uri="{FF2B5EF4-FFF2-40B4-BE49-F238E27FC236}">
                  <a16:creationId xmlns:a16="http://schemas.microsoft.com/office/drawing/2014/main" id="{535D5947-8173-63B4-EE37-3B79C274F5EF}"/>
                </a:ext>
              </a:extLst>
            </p:cNvPr>
            <p:cNvGrpSpPr/>
            <p:nvPr/>
          </p:nvGrpSpPr>
          <p:grpSpPr>
            <a:xfrm>
              <a:off x="1244500" y="1884264"/>
              <a:ext cx="1892942" cy="2811044"/>
              <a:chOff x="1244500" y="2076768"/>
              <a:chExt cx="1892942" cy="2811044"/>
            </a:xfrm>
          </p:grpSpPr>
          <p:pic>
            <p:nvPicPr>
              <p:cNvPr id="1026" name="Picture 2" descr="Portal Luteranos | Martim Lutero - vida e obra">
                <a:hlinkClick r:id="rId4"/>
                <a:extLst>
                  <a:ext uri="{FF2B5EF4-FFF2-40B4-BE49-F238E27FC236}">
                    <a16:creationId xmlns:a16="http://schemas.microsoft.com/office/drawing/2014/main" id="{36CB59BD-64AB-22E0-7CD5-5AC8571ABF2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6462"/>
              <a:stretch/>
            </p:blipFill>
            <p:spPr bwMode="auto">
              <a:xfrm>
                <a:off x="1244500" y="2076768"/>
                <a:ext cx="1892942" cy="2131019"/>
              </a:xfrm>
              <a:prstGeom prst="rect">
                <a:avLst/>
              </a:prstGeom>
              <a:noFill/>
              <a:ln w="19050">
                <a:solidFill>
                  <a:srgbClr val="C0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" name="Retângulo: Cantos Arredondados 1">
                <a:extLst>
                  <a:ext uri="{FF2B5EF4-FFF2-40B4-BE49-F238E27FC236}">
                    <a16:creationId xmlns:a16="http://schemas.microsoft.com/office/drawing/2014/main" id="{CE1E4383-E988-4CF9-CFCF-CD3DB0778E55}"/>
                  </a:ext>
                </a:extLst>
              </p:cNvPr>
              <p:cNvSpPr/>
              <p:nvPr/>
            </p:nvSpPr>
            <p:spPr>
              <a:xfrm>
                <a:off x="1244500" y="4293035"/>
                <a:ext cx="1892942" cy="594777"/>
              </a:xfrm>
              <a:prstGeom prst="roundRect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b="1" dirty="0"/>
                  <a:t>Martinho Lutero</a:t>
                </a:r>
                <a:endParaRPr lang="pt-BR" dirty="0"/>
              </a:p>
            </p:txBody>
          </p:sp>
        </p:grpSp>
        <p:grpSp>
          <p:nvGrpSpPr>
            <p:cNvPr id="9" name="Agrupar 8">
              <a:extLst>
                <a:ext uri="{FF2B5EF4-FFF2-40B4-BE49-F238E27FC236}">
                  <a16:creationId xmlns:a16="http://schemas.microsoft.com/office/drawing/2014/main" id="{4E46AB6E-4731-A3E0-F207-37A6ED3C8928}"/>
                </a:ext>
              </a:extLst>
            </p:cNvPr>
            <p:cNvGrpSpPr/>
            <p:nvPr/>
          </p:nvGrpSpPr>
          <p:grpSpPr>
            <a:xfrm>
              <a:off x="3811616" y="1884264"/>
              <a:ext cx="1892942" cy="2811043"/>
              <a:chOff x="3811616" y="2076768"/>
              <a:chExt cx="1892942" cy="2811043"/>
            </a:xfrm>
          </p:grpSpPr>
          <p:pic>
            <p:nvPicPr>
              <p:cNvPr id="1028" name="Picture 4" descr="João Calvino – O Reformador – Teologando">
                <a:hlinkClick r:id="rId6"/>
                <a:extLst>
                  <a:ext uri="{FF2B5EF4-FFF2-40B4-BE49-F238E27FC236}">
                    <a16:creationId xmlns:a16="http://schemas.microsoft.com/office/drawing/2014/main" id="{ADE987F2-22A3-EB45-21D3-A7E377B4AEF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845" t="6663" r="68" b="-6663"/>
              <a:stretch/>
            </p:blipFill>
            <p:spPr bwMode="auto">
              <a:xfrm>
                <a:off x="3811616" y="2076768"/>
                <a:ext cx="1892942" cy="2305379"/>
              </a:xfrm>
              <a:prstGeom prst="rect">
                <a:avLst/>
              </a:prstGeom>
              <a:noFill/>
              <a:ln w="19050">
                <a:solidFill>
                  <a:srgbClr val="C0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" name="Retângulo: Cantos Arredondados 2">
                <a:extLst>
                  <a:ext uri="{FF2B5EF4-FFF2-40B4-BE49-F238E27FC236}">
                    <a16:creationId xmlns:a16="http://schemas.microsoft.com/office/drawing/2014/main" id="{8570C7EB-AA67-68BD-E438-89194D99A29D}"/>
                  </a:ext>
                </a:extLst>
              </p:cNvPr>
              <p:cNvSpPr/>
              <p:nvPr/>
            </p:nvSpPr>
            <p:spPr>
              <a:xfrm>
                <a:off x="3811616" y="4293034"/>
                <a:ext cx="1892942" cy="594777"/>
              </a:xfrm>
              <a:prstGeom prst="roundRect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800" b="1" dirty="0"/>
                  <a:t>João Calvino</a:t>
                </a:r>
                <a:endParaRPr lang="pt-BR" dirty="0"/>
              </a:p>
            </p:txBody>
          </p:sp>
        </p:grpSp>
        <p:grpSp>
          <p:nvGrpSpPr>
            <p:cNvPr id="11" name="Agrupar 10">
              <a:extLst>
                <a:ext uri="{FF2B5EF4-FFF2-40B4-BE49-F238E27FC236}">
                  <a16:creationId xmlns:a16="http://schemas.microsoft.com/office/drawing/2014/main" id="{A880C581-57E6-67D2-ADF9-603563DEEACF}"/>
                </a:ext>
              </a:extLst>
            </p:cNvPr>
            <p:cNvGrpSpPr/>
            <p:nvPr/>
          </p:nvGrpSpPr>
          <p:grpSpPr>
            <a:xfrm>
              <a:off x="6348910" y="1884264"/>
              <a:ext cx="1892942" cy="2811042"/>
              <a:chOff x="6300784" y="2076768"/>
              <a:chExt cx="1892942" cy="2811042"/>
            </a:xfrm>
          </p:grpSpPr>
          <p:pic>
            <p:nvPicPr>
              <p:cNvPr id="1030" name="Picture 6">
                <a:hlinkClick r:id="rId8" tooltip="Jonathan Edwards (teólogo)"/>
                <a:extLst>
                  <a:ext uri="{FF2B5EF4-FFF2-40B4-BE49-F238E27FC236}">
                    <a16:creationId xmlns:a16="http://schemas.microsoft.com/office/drawing/2014/main" id="{02A900FE-EA57-39B3-D51D-9890EBAE74F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745" r="9762" b="17609"/>
              <a:stretch/>
            </p:blipFill>
            <p:spPr bwMode="auto">
              <a:xfrm>
                <a:off x="6300784" y="2076768"/>
                <a:ext cx="1892942" cy="2158142"/>
              </a:xfrm>
              <a:prstGeom prst="rect">
                <a:avLst/>
              </a:prstGeom>
              <a:noFill/>
              <a:ln w="19050">
                <a:solidFill>
                  <a:srgbClr val="C0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" name="Retângulo: Cantos Arredondados 5">
                <a:extLst>
                  <a:ext uri="{FF2B5EF4-FFF2-40B4-BE49-F238E27FC236}">
                    <a16:creationId xmlns:a16="http://schemas.microsoft.com/office/drawing/2014/main" id="{8CE9E65F-E598-54CD-3C50-C1C66A21A406}"/>
                  </a:ext>
                </a:extLst>
              </p:cNvPr>
              <p:cNvSpPr/>
              <p:nvPr/>
            </p:nvSpPr>
            <p:spPr>
              <a:xfrm>
                <a:off x="6300784" y="4293033"/>
                <a:ext cx="1892942" cy="594777"/>
              </a:xfrm>
              <a:prstGeom prst="roundRect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800" b="1" dirty="0"/>
                  <a:t>Jonathan Edwards</a:t>
                </a:r>
                <a:endParaRPr lang="pt-BR" dirty="0"/>
              </a:p>
            </p:txBody>
          </p:sp>
        </p:grpSp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5E30A682-B4CE-18C3-41DE-D67D9128F228}"/>
                </a:ext>
              </a:extLst>
            </p:cNvPr>
            <p:cNvGrpSpPr/>
            <p:nvPr/>
          </p:nvGrpSpPr>
          <p:grpSpPr>
            <a:xfrm>
              <a:off x="8824846" y="1875647"/>
              <a:ext cx="1905000" cy="2803616"/>
              <a:chOff x="8824846" y="2084193"/>
              <a:chExt cx="1905000" cy="2803616"/>
            </a:xfrm>
          </p:grpSpPr>
          <p:pic>
            <p:nvPicPr>
              <p:cNvPr id="1032" name="Picture 8">
                <a:hlinkClick r:id="rId10" tooltip="Charles Haddon Spurgeon"/>
                <a:extLst>
                  <a:ext uri="{FF2B5EF4-FFF2-40B4-BE49-F238E27FC236}">
                    <a16:creationId xmlns:a16="http://schemas.microsoft.com/office/drawing/2014/main" id="{AB9CA896-848A-FC7E-9C9E-F52497AA78F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9681"/>
              <a:stretch/>
            </p:blipFill>
            <p:spPr bwMode="auto">
              <a:xfrm>
                <a:off x="8824846" y="2084193"/>
                <a:ext cx="1905000" cy="2150717"/>
              </a:xfrm>
              <a:prstGeom prst="rect">
                <a:avLst/>
              </a:prstGeom>
              <a:noFill/>
              <a:ln w="19050">
                <a:solidFill>
                  <a:srgbClr val="C0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" name="Retângulo: Cantos Arredondados 6">
                <a:extLst>
                  <a:ext uri="{FF2B5EF4-FFF2-40B4-BE49-F238E27FC236}">
                    <a16:creationId xmlns:a16="http://schemas.microsoft.com/office/drawing/2014/main" id="{F38906DA-4086-EACB-4715-9C3063AF886F}"/>
                  </a:ext>
                </a:extLst>
              </p:cNvPr>
              <p:cNvSpPr/>
              <p:nvPr/>
            </p:nvSpPr>
            <p:spPr>
              <a:xfrm>
                <a:off x="8836904" y="4293032"/>
                <a:ext cx="1892942" cy="594777"/>
              </a:xfrm>
              <a:prstGeom prst="roundRect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800" b="1" dirty="0"/>
                  <a:t>Charles </a:t>
                </a:r>
                <a:r>
                  <a:rPr lang="pt-BR" sz="1800" b="1" dirty="0" err="1"/>
                  <a:t>Spurgeon</a:t>
                </a:r>
                <a:endParaRPr lang="pt-BR" dirty="0"/>
              </a:p>
            </p:txBody>
          </p:sp>
        </p:grpSp>
        <p:sp>
          <p:nvSpPr>
            <p:cNvPr id="14" name="CaixaDeTexto 13">
              <a:extLst>
                <a:ext uri="{FF2B5EF4-FFF2-40B4-BE49-F238E27FC236}">
                  <a16:creationId xmlns:a16="http://schemas.microsoft.com/office/drawing/2014/main" id="{79C0FDEC-F8B9-0CBD-871D-833CD3F5DABA}"/>
                </a:ext>
              </a:extLst>
            </p:cNvPr>
            <p:cNvSpPr txBox="1"/>
            <p:nvPr/>
          </p:nvSpPr>
          <p:spPr>
            <a:xfrm>
              <a:off x="703385" y="1084256"/>
              <a:ext cx="10927141" cy="461665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txBody>
            <a:bodyPr wrap="square">
              <a:spAutoFit/>
            </a:bodyPr>
            <a:lstStyle/>
            <a:p>
              <a:pPr algn="just">
                <a:spcAft>
                  <a:spcPts val="600"/>
                </a:spcAft>
              </a:pPr>
              <a:r>
                <a:rPr lang="pt-BR" sz="2400" b="1" dirty="0"/>
                <a:t>1) A tendência dos intérpretes até o final do século XIX era </a:t>
              </a:r>
              <a:r>
                <a:rPr lang="pt-BR" sz="2400" b="1" dirty="0">
                  <a:solidFill>
                    <a:srgbClr val="C00000"/>
                  </a:solidFill>
                </a:rPr>
                <a:t>“ALEGORIZAR”.</a:t>
              </a:r>
              <a:r>
                <a:rPr lang="pt-BR" sz="2400" b="1" dirty="0"/>
                <a:t> </a:t>
              </a:r>
            </a:p>
          </p:txBody>
        </p:sp>
      </p:grpSp>
      <p:sp>
        <p:nvSpPr>
          <p:cNvPr id="10" name="CaixaDeTexto 9">
            <a:extLst>
              <a:ext uri="{FF2B5EF4-FFF2-40B4-BE49-F238E27FC236}">
                <a16:creationId xmlns:a16="http://schemas.microsoft.com/office/drawing/2014/main" id="{09460B6A-AA34-FD63-DAA6-662C39B43E89}"/>
              </a:ext>
            </a:extLst>
          </p:cNvPr>
          <p:cNvSpPr txBox="1"/>
          <p:nvPr/>
        </p:nvSpPr>
        <p:spPr>
          <a:xfrm>
            <a:off x="703384" y="330689"/>
            <a:ext cx="10927141" cy="584775"/>
          </a:xfrm>
          <a:prstGeom prst="rect">
            <a:avLst/>
          </a:prstGeom>
          <a:solidFill>
            <a:srgbClr val="00206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chemeClr val="bg1">
                    <a:lumMod val="95000"/>
                  </a:schemeClr>
                </a:solidFill>
              </a:rPr>
              <a:t>Interpretação das parábolas</a:t>
            </a:r>
          </a:p>
        </p:txBody>
      </p: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90AFF542-2FA6-04A3-F99F-423D81040D3C}"/>
              </a:ext>
            </a:extLst>
          </p:cNvPr>
          <p:cNvGrpSpPr/>
          <p:nvPr/>
        </p:nvGrpSpPr>
        <p:grpSpPr>
          <a:xfrm>
            <a:off x="703384" y="5113696"/>
            <a:ext cx="10927141" cy="1471371"/>
            <a:chOff x="703384" y="5113696"/>
            <a:chExt cx="10927141" cy="1471371"/>
          </a:xfrm>
        </p:grpSpPr>
        <p:sp>
          <p:nvSpPr>
            <p:cNvPr id="16" name="CaixaDeTexto 15">
              <a:extLst>
                <a:ext uri="{FF2B5EF4-FFF2-40B4-BE49-F238E27FC236}">
                  <a16:creationId xmlns:a16="http://schemas.microsoft.com/office/drawing/2014/main" id="{6E16547D-CF5B-98FE-A6EF-8DAB47359A28}"/>
                </a:ext>
              </a:extLst>
            </p:cNvPr>
            <p:cNvSpPr txBox="1"/>
            <p:nvPr/>
          </p:nvSpPr>
          <p:spPr>
            <a:xfrm>
              <a:off x="703384" y="5113696"/>
              <a:ext cx="10927141" cy="461665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txBody>
            <a:bodyPr wrap="square">
              <a:spAutoFit/>
            </a:bodyPr>
            <a:lstStyle/>
            <a:p>
              <a:pPr algn="just"/>
              <a:r>
                <a:rPr lang="pt-BR" sz="2400" b="1" dirty="0"/>
                <a:t>2) Os estudiosos contemporâneos, no entanto, </a:t>
              </a:r>
              <a:r>
                <a:rPr lang="pt-BR" sz="2400" b="1" dirty="0">
                  <a:solidFill>
                    <a:srgbClr val="C00000"/>
                  </a:solidFill>
                </a:rPr>
                <a:t>rejeitam as alegorias.</a:t>
              </a:r>
              <a:endParaRPr lang="pt-BR" sz="2400" b="1" dirty="0"/>
            </a:p>
          </p:txBody>
        </p:sp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173AFC03-ABF0-4A2C-668D-E2FBF01F0C92}"/>
                </a:ext>
              </a:extLst>
            </p:cNvPr>
            <p:cNvSpPr txBox="1"/>
            <p:nvPr/>
          </p:nvSpPr>
          <p:spPr>
            <a:xfrm>
              <a:off x="703384" y="5754070"/>
              <a:ext cx="1092714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400" b="1" dirty="0">
                  <a:solidFill>
                    <a:srgbClr val="C00000"/>
                  </a:solidFill>
                </a:rPr>
                <a:t>Alegoria</a:t>
              </a:r>
              <a:r>
                <a:rPr lang="pt-BR" sz="2400" b="1" dirty="0"/>
                <a:t> não é uma forma legítima de interpretação, </a:t>
              </a:r>
            </a:p>
            <a:p>
              <a:pPr algn="ctr"/>
              <a:r>
                <a:rPr lang="pt-BR" sz="2400" b="1" dirty="0"/>
                <a:t>pois </a:t>
              </a:r>
              <a:r>
                <a:rPr lang="pt-BR" sz="2400" b="1" dirty="0">
                  <a:solidFill>
                    <a:srgbClr val="C00000"/>
                  </a:solidFill>
                </a:rPr>
                <a:t>obscurece</a:t>
              </a:r>
              <a:r>
                <a:rPr lang="pt-BR" sz="2400" b="1" dirty="0"/>
                <a:t> a mensagem de Jesus</a:t>
              </a:r>
              <a:r>
                <a:rPr lang="pt-BR" sz="2400" dirty="0"/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6669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99578975-8F05-C894-704B-028055FEE3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192" y="46197"/>
            <a:ext cx="12192000" cy="6858297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E731D859-5595-7B1F-2542-C9C8BEDBFF20}"/>
              </a:ext>
            </a:extLst>
          </p:cNvPr>
          <p:cNvSpPr txBox="1"/>
          <p:nvPr/>
        </p:nvSpPr>
        <p:spPr>
          <a:xfrm>
            <a:off x="603504" y="3328162"/>
            <a:ext cx="11137391" cy="304698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9050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pt-BR" sz="2400" dirty="0"/>
              <a:t>¹⁰ </a:t>
            </a:r>
            <a:r>
              <a:rPr lang="pt-BR" sz="2400" b="1" dirty="0"/>
              <a:t>Então, se aproximaram os discípulos e lhe perguntaram: por que lhes falas por parábolas? </a:t>
            </a:r>
            <a:r>
              <a:rPr lang="pt-BR" sz="2400" dirty="0"/>
              <a:t>¹¹ </a:t>
            </a:r>
            <a:r>
              <a:rPr lang="pt-BR" sz="2400" b="1" dirty="0"/>
              <a:t>Ao que respondeu: porque </a:t>
            </a:r>
            <a:r>
              <a:rPr lang="pt-BR" sz="2400" b="1" dirty="0">
                <a:solidFill>
                  <a:srgbClr val="C00000"/>
                </a:solidFill>
              </a:rPr>
              <a:t>a vós outros </a:t>
            </a:r>
            <a:r>
              <a:rPr lang="pt-BR" sz="2400" b="1" dirty="0"/>
              <a:t>é dado conhecer </a:t>
            </a:r>
            <a:r>
              <a:rPr lang="pt-BR" sz="2400" b="1" dirty="0">
                <a:highlight>
                  <a:srgbClr val="FFFF00"/>
                </a:highlight>
              </a:rPr>
              <a:t>os mistérios do reino dos céus</a:t>
            </a:r>
            <a:r>
              <a:rPr lang="pt-BR" sz="2400" b="1" dirty="0"/>
              <a:t>, mas </a:t>
            </a:r>
            <a:r>
              <a:rPr lang="pt-BR" sz="2400" b="1" dirty="0">
                <a:solidFill>
                  <a:srgbClr val="C00000"/>
                </a:solidFill>
              </a:rPr>
              <a:t>àqueles</a:t>
            </a:r>
            <a:r>
              <a:rPr lang="pt-BR" sz="2400" b="1" dirty="0"/>
              <a:t> não lhes é isso concedido.¹² Pois ao que tem se lhe dará, e terá em </a:t>
            </a:r>
            <a:r>
              <a:rPr lang="pt-BR" sz="2400" b="1" dirty="0">
                <a:solidFill>
                  <a:srgbClr val="C00000"/>
                </a:solidFill>
              </a:rPr>
              <a:t>abundância</a:t>
            </a:r>
            <a:r>
              <a:rPr lang="pt-BR" sz="2400" b="1" dirty="0"/>
              <a:t>; mas, ao que não tem, até o que tem </a:t>
            </a:r>
            <a:r>
              <a:rPr lang="pt-BR" sz="2400" b="1" dirty="0">
                <a:solidFill>
                  <a:srgbClr val="C00000"/>
                </a:solidFill>
              </a:rPr>
              <a:t>lhe será tirado</a:t>
            </a:r>
            <a:r>
              <a:rPr lang="pt-BR" sz="2400" b="1" dirty="0"/>
              <a:t>. Por isso, lhes falo por </a:t>
            </a:r>
            <a:r>
              <a:rPr lang="pt-BR" sz="2400" b="1" dirty="0">
                <a:solidFill>
                  <a:srgbClr val="C00000"/>
                </a:solidFill>
              </a:rPr>
              <a:t>parábolas</a:t>
            </a:r>
            <a:r>
              <a:rPr lang="pt-BR" sz="2400" b="1" dirty="0"/>
              <a:t>; porque, vendo, </a:t>
            </a:r>
            <a:r>
              <a:rPr lang="pt-BR" sz="2400" b="1" dirty="0">
                <a:solidFill>
                  <a:srgbClr val="C00000"/>
                </a:solidFill>
              </a:rPr>
              <a:t>não veem</a:t>
            </a:r>
            <a:r>
              <a:rPr lang="pt-BR" sz="2400" b="1" dirty="0"/>
              <a:t>; e ouvindo, </a:t>
            </a:r>
            <a:r>
              <a:rPr lang="pt-BR" sz="2400" b="1" dirty="0">
                <a:solidFill>
                  <a:srgbClr val="C00000"/>
                </a:solidFill>
              </a:rPr>
              <a:t>não ouvem</a:t>
            </a:r>
            <a:r>
              <a:rPr lang="pt-BR" sz="2400" b="1" dirty="0"/>
              <a:t>, </a:t>
            </a:r>
            <a:r>
              <a:rPr lang="pt-BR" sz="2400" b="1" dirty="0">
                <a:solidFill>
                  <a:srgbClr val="C00000"/>
                </a:solidFill>
              </a:rPr>
              <a:t>nem entendam.</a:t>
            </a:r>
          </a:p>
          <a:p>
            <a:pPr algn="just"/>
            <a:r>
              <a:rPr lang="pt-BR" sz="2400" b="1"/>
              <a:t>......................................................................................................................................</a:t>
            </a:r>
            <a:endParaRPr lang="pt-BR" sz="2400" b="1" dirty="0"/>
          </a:p>
          <a:p>
            <a:pPr algn="just"/>
            <a:r>
              <a:rPr lang="pt-BR" sz="2400" b="1" dirty="0"/>
              <a:t>¹⁶ Bem-aventurados, porém, os vossos olhos, </a:t>
            </a:r>
            <a:r>
              <a:rPr lang="pt-BR" sz="2400" b="1" dirty="0">
                <a:solidFill>
                  <a:srgbClr val="C00000"/>
                </a:solidFill>
              </a:rPr>
              <a:t>porque veem</a:t>
            </a:r>
            <a:r>
              <a:rPr lang="pt-BR" sz="2400" b="1" dirty="0"/>
              <a:t>; e os vossos ouvidos, </a:t>
            </a:r>
            <a:r>
              <a:rPr lang="pt-BR" sz="2400" b="1" dirty="0">
                <a:solidFill>
                  <a:srgbClr val="C00000"/>
                </a:solidFill>
              </a:rPr>
              <a:t>porque ouvem.                                                               </a:t>
            </a:r>
            <a:r>
              <a:rPr lang="pt-BR" sz="2400" b="1" dirty="0"/>
              <a:t>Mateus 13:10-16</a:t>
            </a:r>
          </a:p>
        </p:txBody>
      </p:sp>
      <p:sp>
        <p:nvSpPr>
          <p:cNvPr id="4" name="AutoShape 4" descr="Onde estão os discípulos de Jesus?">
            <a:extLst>
              <a:ext uri="{FF2B5EF4-FFF2-40B4-BE49-F238E27FC236}">
                <a16:creationId xmlns:a16="http://schemas.microsoft.com/office/drawing/2014/main" id="{C410BB0C-AEAA-DAAA-999C-0B1951AFAC1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524125" y="1500188"/>
            <a:ext cx="7143750" cy="385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054" name="Picture 6" descr="JESUS ENSINANDO OS DISCIPULOS">
            <a:hlinkClick r:id="rId4"/>
            <a:extLst>
              <a:ext uri="{FF2B5EF4-FFF2-40B4-BE49-F238E27FC236}">
                <a16:creationId xmlns:a16="http://schemas.microsoft.com/office/drawing/2014/main" id="{C90D9330-3BBC-7209-0DD8-C37D943CDF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41" b="15993"/>
          <a:stretch/>
        </p:blipFill>
        <p:spPr bwMode="auto">
          <a:xfrm>
            <a:off x="644332" y="274320"/>
            <a:ext cx="5018472" cy="2569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3A61C0F0-EA65-BFA1-2C93-C154FF3F5E68}"/>
              </a:ext>
            </a:extLst>
          </p:cNvPr>
          <p:cNvSpPr txBox="1"/>
          <p:nvPr/>
        </p:nvSpPr>
        <p:spPr>
          <a:xfrm>
            <a:off x="7278624" y="713232"/>
            <a:ext cx="3054096" cy="1754326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solidFill>
                  <a:srgbClr val="FFFF00"/>
                </a:solidFill>
              </a:rPr>
              <a:t>Por que Jesus ensinava por parábolas?</a:t>
            </a:r>
          </a:p>
        </p:txBody>
      </p:sp>
    </p:spTree>
    <p:extLst>
      <p:ext uri="{BB962C8B-B14F-4D97-AF65-F5344CB8AC3E}">
        <p14:creationId xmlns:p14="http://schemas.microsoft.com/office/powerpoint/2010/main" val="2590932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590518D4-86AD-2B14-E106-10F4A00588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614" y="-17875"/>
            <a:ext cx="12181989" cy="6896986"/>
          </a:xfrm>
          <a:prstGeom prst="rect">
            <a:avLst/>
          </a:prstGeom>
        </p:spPr>
      </p:pic>
      <p:sp>
        <p:nvSpPr>
          <p:cNvPr id="6" name="Rectangle 6">
            <a:extLst>
              <a:ext uri="{FF2B5EF4-FFF2-40B4-BE49-F238E27FC236}">
                <a16:creationId xmlns:a16="http://schemas.microsoft.com/office/drawing/2014/main" id="{22118941-39C3-9011-66E1-EB2BAD5AC6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249238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pt-BR" altLang="pt-BR" sz="1000" b="0" i="0" u="none" strike="noStrike" cap="none" normalizeH="0" baseline="0">
                <a:ln>
                  <a:noFill/>
                </a:ln>
                <a:solidFill>
                  <a:srgbClr val="20212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FAED600C-47D9-6250-25F7-60074CED3B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4437" y="3104148"/>
            <a:ext cx="249238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pt-BR" altLang="pt-BR" sz="1000" b="0" i="0" u="none" strike="noStrike" cap="none" normalizeH="0" baseline="0">
                <a:ln>
                  <a:noFill/>
                </a:ln>
                <a:solidFill>
                  <a:srgbClr val="20212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ectangle 16">
            <a:extLst>
              <a:ext uri="{FF2B5EF4-FFF2-40B4-BE49-F238E27FC236}">
                <a16:creationId xmlns:a16="http://schemas.microsoft.com/office/drawing/2014/main" id="{9B71767D-9A5F-993E-5AD8-E15BAEDA0F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249238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pt-BR" altLang="pt-BR" sz="1000" b="0" i="0" u="none" strike="noStrike" cap="none" normalizeH="0" baseline="0">
                <a:ln>
                  <a:noFill/>
                </a:ln>
                <a:solidFill>
                  <a:srgbClr val="20212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0EEAA47D-2F55-4533-D962-8654CBAB706A}"/>
              </a:ext>
            </a:extLst>
          </p:cNvPr>
          <p:cNvSpPr txBox="1"/>
          <p:nvPr/>
        </p:nvSpPr>
        <p:spPr>
          <a:xfrm>
            <a:off x="825582" y="300245"/>
            <a:ext cx="10590966" cy="58477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chemeClr val="bg1">
                    <a:lumMod val="95000"/>
                  </a:schemeClr>
                </a:solidFill>
              </a:rPr>
              <a:t>As Parábolas do Reino</a:t>
            </a:r>
          </a:p>
        </p:txBody>
      </p:sp>
      <p:grpSp>
        <p:nvGrpSpPr>
          <p:cNvPr id="1048" name="Agrupar 1047">
            <a:extLst>
              <a:ext uri="{FF2B5EF4-FFF2-40B4-BE49-F238E27FC236}">
                <a16:creationId xmlns:a16="http://schemas.microsoft.com/office/drawing/2014/main" id="{3A4B21B6-CB97-63B5-87CF-536AA85401AB}"/>
              </a:ext>
            </a:extLst>
          </p:cNvPr>
          <p:cNvGrpSpPr/>
          <p:nvPr/>
        </p:nvGrpSpPr>
        <p:grpSpPr>
          <a:xfrm>
            <a:off x="3807406" y="910677"/>
            <a:ext cx="2064784" cy="5679202"/>
            <a:chOff x="3807406" y="910677"/>
            <a:chExt cx="2064784" cy="5679202"/>
          </a:xfrm>
        </p:grpSpPr>
        <p:pic>
          <p:nvPicPr>
            <p:cNvPr id="1031" name="Picture 7" descr="Desvendando a Parábola do Grão de Mostarda: Guia Completo">
              <a:extLst>
                <a:ext uri="{FF2B5EF4-FFF2-40B4-BE49-F238E27FC236}">
                  <a16:creationId xmlns:a16="http://schemas.microsoft.com/office/drawing/2014/main" id="{45DD2B9E-98E5-0C09-E092-E9D0648B5D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07406" y="910677"/>
              <a:ext cx="1925551" cy="16168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6" name="Picture 12" descr="3.600+ Fermento De Pao fotos de stock, imagens e fotos ...">
              <a:hlinkClick r:id="rId5"/>
              <a:extLst>
                <a:ext uri="{FF2B5EF4-FFF2-40B4-BE49-F238E27FC236}">
                  <a16:creationId xmlns:a16="http://schemas.microsoft.com/office/drawing/2014/main" id="{1F6958FB-0FC5-367D-F1A9-05A3C6C8209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37" r="11787"/>
            <a:stretch/>
          </p:blipFill>
          <p:spPr bwMode="auto">
            <a:xfrm>
              <a:off x="3823449" y="2983826"/>
              <a:ext cx="1925551" cy="15990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Seta: para Baixo 15">
              <a:extLst>
                <a:ext uri="{FF2B5EF4-FFF2-40B4-BE49-F238E27FC236}">
                  <a16:creationId xmlns:a16="http://schemas.microsoft.com/office/drawing/2014/main" id="{5BB19F14-228D-F377-354E-5EA3102C9AD6}"/>
                </a:ext>
              </a:extLst>
            </p:cNvPr>
            <p:cNvSpPr/>
            <p:nvPr/>
          </p:nvSpPr>
          <p:spPr>
            <a:xfrm>
              <a:off x="4494300" y="5045320"/>
              <a:ext cx="680100" cy="445091"/>
            </a:xfrm>
            <a:prstGeom prst="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7" name="Retângulo: Cantos Arredondados 16">
              <a:extLst>
                <a:ext uri="{FF2B5EF4-FFF2-40B4-BE49-F238E27FC236}">
                  <a16:creationId xmlns:a16="http://schemas.microsoft.com/office/drawing/2014/main" id="{298BA613-C01D-7147-4C66-2E5F8868F949}"/>
                </a:ext>
              </a:extLst>
            </p:cNvPr>
            <p:cNvSpPr/>
            <p:nvPr/>
          </p:nvSpPr>
          <p:spPr>
            <a:xfrm>
              <a:off x="3885533" y="5638801"/>
              <a:ext cx="1986657" cy="951078"/>
            </a:xfrm>
            <a:prstGeom prst="round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000" b="1" dirty="0"/>
                <a:t>O </a:t>
              </a:r>
              <a:r>
                <a:rPr lang="pt-BR" b="1" dirty="0"/>
                <a:t>reino</a:t>
              </a:r>
              <a:r>
                <a:rPr lang="pt-BR" sz="2000" b="1" dirty="0"/>
                <a:t> de Deus tem pequenos começos</a:t>
              </a:r>
            </a:p>
          </p:txBody>
        </p:sp>
        <p:sp>
          <p:nvSpPr>
            <p:cNvPr id="1034" name="CaixaDeTexto 1033">
              <a:extLst>
                <a:ext uri="{FF2B5EF4-FFF2-40B4-BE49-F238E27FC236}">
                  <a16:creationId xmlns:a16="http://schemas.microsoft.com/office/drawing/2014/main" id="{71AFAEE6-A523-6E5A-E4FE-2D03E25F0760}"/>
                </a:ext>
              </a:extLst>
            </p:cNvPr>
            <p:cNvSpPr txBox="1"/>
            <p:nvPr/>
          </p:nvSpPr>
          <p:spPr>
            <a:xfrm>
              <a:off x="3945282" y="2519299"/>
              <a:ext cx="15660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000" b="1" dirty="0">
                  <a:solidFill>
                    <a:srgbClr val="C00000"/>
                  </a:solidFill>
                </a:rPr>
                <a:t>MOSTARDA</a:t>
              </a:r>
            </a:p>
          </p:txBody>
        </p:sp>
        <p:sp>
          <p:nvSpPr>
            <p:cNvPr id="1035" name="CaixaDeTexto 1034">
              <a:extLst>
                <a:ext uri="{FF2B5EF4-FFF2-40B4-BE49-F238E27FC236}">
                  <a16:creationId xmlns:a16="http://schemas.microsoft.com/office/drawing/2014/main" id="{29D519B6-CE14-0F1E-D9D9-03CC3C214838}"/>
                </a:ext>
              </a:extLst>
            </p:cNvPr>
            <p:cNvSpPr txBox="1"/>
            <p:nvPr/>
          </p:nvSpPr>
          <p:spPr>
            <a:xfrm>
              <a:off x="4061013" y="4564850"/>
              <a:ext cx="15660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000" b="1" dirty="0">
                  <a:solidFill>
                    <a:srgbClr val="C00000"/>
                  </a:solidFill>
                </a:rPr>
                <a:t>FERMENTO</a:t>
              </a:r>
            </a:p>
          </p:txBody>
        </p:sp>
      </p:grpSp>
      <p:grpSp>
        <p:nvGrpSpPr>
          <p:cNvPr id="1053" name="Agrupar 1052">
            <a:extLst>
              <a:ext uri="{FF2B5EF4-FFF2-40B4-BE49-F238E27FC236}">
                <a16:creationId xmlns:a16="http://schemas.microsoft.com/office/drawing/2014/main" id="{94088B2A-3043-E059-063E-7193D0081D72}"/>
              </a:ext>
            </a:extLst>
          </p:cNvPr>
          <p:cNvGrpSpPr/>
          <p:nvPr/>
        </p:nvGrpSpPr>
        <p:grpSpPr>
          <a:xfrm>
            <a:off x="6690973" y="958803"/>
            <a:ext cx="1897881" cy="5642781"/>
            <a:chOff x="6690973" y="958803"/>
            <a:chExt cx="1897881" cy="5642781"/>
          </a:xfrm>
        </p:grpSpPr>
        <p:pic>
          <p:nvPicPr>
            <p:cNvPr id="11" name="Picture 4" descr="A parábola do tesouro escondido no campo">
              <a:extLst>
                <a:ext uri="{FF2B5EF4-FFF2-40B4-BE49-F238E27FC236}">
                  <a16:creationId xmlns:a16="http://schemas.microsoft.com/office/drawing/2014/main" id="{E91E0BEB-6B15-EAC6-8710-C1965F99B3E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94" t="29234" r="26295"/>
            <a:stretch/>
          </p:blipFill>
          <p:spPr bwMode="auto">
            <a:xfrm>
              <a:off x="6707013" y="958803"/>
              <a:ext cx="1881841" cy="15801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7" name="Picture 13" descr="A Parábola da Pérola de Grande Valor">
              <a:extLst>
                <a:ext uri="{FF2B5EF4-FFF2-40B4-BE49-F238E27FC236}">
                  <a16:creationId xmlns:a16="http://schemas.microsoft.com/office/drawing/2014/main" id="{2E168454-7A67-1348-5673-8B54FC84BFA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4473"/>
            <a:stretch/>
          </p:blipFill>
          <p:spPr bwMode="auto">
            <a:xfrm>
              <a:off x="6690973" y="2983820"/>
              <a:ext cx="1881841" cy="15801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Seta: para Baixo 17">
              <a:extLst>
                <a:ext uri="{FF2B5EF4-FFF2-40B4-BE49-F238E27FC236}">
                  <a16:creationId xmlns:a16="http://schemas.microsoft.com/office/drawing/2014/main" id="{B4635118-976C-A36C-4B87-BE0377556BF9}"/>
                </a:ext>
              </a:extLst>
            </p:cNvPr>
            <p:cNvSpPr/>
            <p:nvPr/>
          </p:nvSpPr>
          <p:spPr>
            <a:xfrm>
              <a:off x="7292827" y="5082937"/>
              <a:ext cx="680100" cy="387424"/>
            </a:xfrm>
            <a:prstGeom prst="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9" name="Retângulo: Cantos Arredondados 18">
              <a:extLst>
                <a:ext uri="{FF2B5EF4-FFF2-40B4-BE49-F238E27FC236}">
                  <a16:creationId xmlns:a16="http://schemas.microsoft.com/office/drawing/2014/main" id="{2C250FA5-0328-77CE-2418-8A8BA1588356}"/>
                </a:ext>
              </a:extLst>
            </p:cNvPr>
            <p:cNvSpPr/>
            <p:nvPr/>
          </p:nvSpPr>
          <p:spPr>
            <a:xfrm>
              <a:off x="6707216" y="5650506"/>
              <a:ext cx="1849353" cy="951078"/>
            </a:xfrm>
            <a:prstGeom prst="round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000" b="1" dirty="0"/>
                <a:t>O valor do </a:t>
              </a:r>
            </a:p>
            <a:p>
              <a:pPr algn="ctr"/>
              <a:r>
                <a:rPr lang="pt-BR" sz="2000" b="1" dirty="0"/>
                <a:t>reino de Deus</a:t>
              </a:r>
            </a:p>
          </p:txBody>
        </p:sp>
        <p:sp>
          <p:nvSpPr>
            <p:cNvPr id="1038" name="CaixaDeTexto 1037">
              <a:extLst>
                <a:ext uri="{FF2B5EF4-FFF2-40B4-BE49-F238E27FC236}">
                  <a16:creationId xmlns:a16="http://schemas.microsoft.com/office/drawing/2014/main" id="{AC7041DE-A363-7717-D1EE-7BC8340E01B9}"/>
                </a:ext>
              </a:extLst>
            </p:cNvPr>
            <p:cNvSpPr txBox="1"/>
            <p:nvPr/>
          </p:nvSpPr>
          <p:spPr>
            <a:xfrm>
              <a:off x="6928662" y="2491695"/>
              <a:ext cx="15660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000" b="1" dirty="0">
                  <a:solidFill>
                    <a:srgbClr val="C00000"/>
                  </a:solidFill>
                </a:rPr>
                <a:t>TESOURO</a:t>
              </a:r>
            </a:p>
          </p:txBody>
        </p:sp>
        <p:sp>
          <p:nvSpPr>
            <p:cNvPr id="1040" name="CaixaDeTexto 1039">
              <a:extLst>
                <a:ext uri="{FF2B5EF4-FFF2-40B4-BE49-F238E27FC236}">
                  <a16:creationId xmlns:a16="http://schemas.microsoft.com/office/drawing/2014/main" id="{57774171-5C6D-355B-B6A5-7812FC99E45A}"/>
                </a:ext>
              </a:extLst>
            </p:cNvPr>
            <p:cNvSpPr txBox="1"/>
            <p:nvPr/>
          </p:nvSpPr>
          <p:spPr>
            <a:xfrm>
              <a:off x="6864920" y="4580224"/>
              <a:ext cx="15660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000" b="1" dirty="0">
                  <a:solidFill>
                    <a:srgbClr val="C00000"/>
                  </a:solidFill>
                </a:rPr>
                <a:t>PÉROLA</a:t>
              </a:r>
            </a:p>
          </p:txBody>
        </p:sp>
      </p:grpSp>
      <p:grpSp>
        <p:nvGrpSpPr>
          <p:cNvPr id="7" name="Agrupar 6">
            <a:extLst>
              <a:ext uri="{FF2B5EF4-FFF2-40B4-BE49-F238E27FC236}">
                <a16:creationId xmlns:a16="http://schemas.microsoft.com/office/drawing/2014/main" id="{A06F921E-0045-D315-E3E1-B6D20FB27FBD}"/>
              </a:ext>
            </a:extLst>
          </p:cNvPr>
          <p:cNvGrpSpPr/>
          <p:nvPr/>
        </p:nvGrpSpPr>
        <p:grpSpPr>
          <a:xfrm>
            <a:off x="9465586" y="905964"/>
            <a:ext cx="1950961" cy="5651791"/>
            <a:chOff x="9465586" y="901491"/>
            <a:chExt cx="1950961" cy="5656264"/>
          </a:xfrm>
        </p:grpSpPr>
        <p:sp>
          <p:nvSpPr>
            <p:cNvPr id="20" name="Seta: para Baixo 19">
              <a:extLst>
                <a:ext uri="{FF2B5EF4-FFF2-40B4-BE49-F238E27FC236}">
                  <a16:creationId xmlns:a16="http://schemas.microsoft.com/office/drawing/2014/main" id="{AE49D53E-3D3E-F188-8B4E-CAC553CF3D40}"/>
                </a:ext>
              </a:extLst>
            </p:cNvPr>
            <p:cNvSpPr/>
            <p:nvPr/>
          </p:nvSpPr>
          <p:spPr>
            <a:xfrm>
              <a:off x="10108217" y="5045320"/>
              <a:ext cx="680100" cy="368895"/>
            </a:xfrm>
            <a:prstGeom prst="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2" name="Retângulo: Cantos Arredondados 21">
              <a:extLst>
                <a:ext uri="{FF2B5EF4-FFF2-40B4-BE49-F238E27FC236}">
                  <a16:creationId xmlns:a16="http://schemas.microsoft.com/office/drawing/2014/main" id="{80C1462B-EBED-4676-EFEC-430B0B4856E6}"/>
                </a:ext>
              </a:extLst>
            </p:cNvPr>
            <p:cNvSpPr/>
            <p:nvPr/>
          </p:nvSpPr>
          <p:spPr>
            <a:xfrm>
              <a:off x="9490996" y="5606677"/>
              <a:ext cx="1849353" cy="951078"/>
            </a:xfrm>
            <a:prstGeom prst="round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000" b="1" dirty="0"/>
                <a:t>A consumação final</a:t>
              </a:r>
            </a:p>
          </p:txBody>
        </p:sp>
        <p:pic>
          <p:nvPicPr>
            <p:cNvPr id="1209" name="Picture 185" descr="A Parábola da Rede: Encontrando Significado nas Escrituras">
              <a:extLst>
                <a:ext uri="{FF2B5EF4-FFF2-40B4-BE49-F238E27FC236}">
                  <a16:creationId xmlns:a16="http://schemas.microsoft.com/office/drawing/2014/main" id="{17268A16-B18F-1745-EADB-84DAF280099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90996" y="901491"/>
              <a:ext cx="1925551" cy="16663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41" name="CaixaDeTexto 1040">
              <a:extLst>
                <a:ext uri="{FF2B5EF4-FFF2-40B4-BE49-F238E27FC236}">
                  <a16:creationId xmlns:a16="http://schemas.microsoft.com/office/drawing/2014/main" id="{6836C157-9D64-175C-5E3E-3DF03C7773E6}"/>
                </a:ext>
              </a:extLst>
            </p:cNvPr>
            <p:cNvSpPr txBox="1"/>
            <p:nvPr/>
          </p:nvSpPr>
          <p:spPr>
            <a:xfrm>
              <a:off x="9728439" y="2507284"/>
              <a:ext cx="1566026" cy="4004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000" b="1" dirty="0">
                  <a:solidFill>
                    <a:srgbClr val="C00000"/>
                  </a:solidFill>
                </a:rPr>
                <a:t>REDE</a:t>
              </a:r>
            </a:p>
          </p:txBody>
        </p:sp>
        <p:sp>
          <p:nvSpPr>
            <p:cNvPr id="1043" name="CaixaDeTexto 1042">
              <a:extLst>
                <a:ext uri="{FF2B5EF4-FFF2-40B4-BE49-F238E27FC236}">
                  <a16:creationId xmlns:a16="http://schemas.microsoft.com/office/drawing/2014/main" id="{4493FC17-6126-1585-68DF-67C52B9A62C6}"/>
                </a:ext>
              </a:extLst>
            </p:cNvPr>
            <p:cNvSpPr txBox="1"/>
            <p:nvPr/>
          </p:nvSpPr>
          <p:spPr>
            <a:xfrm>
              <a:off x="9465586" y="4542142"/>
              <a:ext cx="1923996" cy="4004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000" b="1" dirty="0">
                  <a:solidFill>
                    <a:srgbClr val="C00000"/>
                  </a:solidFill>
                </a:rPr>
                <a:t>DEZ VIRGENS</a:t>
              </a:r>
            </a:p>
          </p:txBody>
        </p:sp>
        <p:pic>
          <p:nvPicPr>
            <p:cNvPr id="1211" name="Picture 187" descr="Contrastes na Adoração da Antiga e Nova Aliança | Lição 9 EBD">
              <a:hlinkClick r:id="rId10"/>
              <a:extLst>
                <a:ext uri="{FF2B5EF4-FFF2-40B4-BE49-F238E27FC236}">
                  <a16:creationId xmlns:a16="http://schemas.microsoft.com/office/drawing/2014/main" id="{408756FD-BF1B-C287-38DD-22147CEF647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927" r="18007" b="733"/>
            <a:stretch/>
          </p:blipFill>
          <p:spPr bwMode="auto">
            <a:xfrm>
              <a:off x="9485491" y="2887568"/>
              <a:ext cx="1925551" cy="16168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" name="Agrupar 8">
            <a:extLst>
              <a:ext uri="{FF2B5EF4-FFF2-40B4-BE49-F238E27FC236}">
                <a16:creationId xmlns:a16="http://schemas.microsoft.com/office/drawing/2014/main" id="{27DB6856-B042-93D8-293C-0638D3161D5F}"/>
              </a:ext>
            </a:extLst>
          </p:cNvPr>
          <p:cNvGrpSpPr/>
          <p:nvPr/>
        </p:nvGrpSpPr>
        <p:grpSpPr>
          <a:xfrm>
            <a:off x="939407" y="927718"/>
            <a:ext cx="1954804" cy="5664792"/>
            <a:chOff x="825581" y="878593"/>
            <a:chExt cx="1954804" cy="5664792"/>
          </a:xfrm>
        </p:grpSpPr>
        <p:pic>
          <p:nvPicPr>
            <p:cNvPr id="1026" name="Picture 2" descr="83.700+ Semeando fotos de stock, imagens e fotos royalty ...">
              <a:extLst>
                <a:ext uri="{FF2B5EF4-FFF2-40B4-BE49-F238E27FC236}">
                  <a16:creationId xmlns:a16="http://schemas.microsoft.com/office/drawing/2014/main" id="{FD4C8348-3469-444E-BAA3-063C434236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5581" y="878593"/>
              <a:ext cx="1895475" cy="1616826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pic>
        <p:sp>
          <p:nvSpPr>
            <p:cNvPr id="14" name="Seta: para Baixo 13">
              <a:extLst>
                <a:ext uri="{FF2B5EF4-FFF2-40B4-BE49-F238E27FC236}">
                  <a16:creationId xmlns:a16="http://schemas.microsoft.com/office/drawing/2014/main" id="{B6A00451-9610-9B51-D8B7-7B14C4B60526}"/>
                </a:ext>
              </a:extLst>
            </p:cNvPr>
            <p:cNvSpPr/>
            <p:nvPr/>
          </p:nvSpPr>
          <p:spPr>
            <a:xfrm>
              <a:off x="1485584" y="4970754"/>
              <a:ext cx="680100" cy="501237"/>
            </a:xfrm>
            <a:prstGeom prst="downArrow">
              <a:avLst/>
            </a:prstGeom>
            <a:solidFill>
              <a:schemeClr val="accent1"/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5" name="Retângulo: Cantos Arredondados 14">
              <a:extLst>
                <a:ext uri="{FF2B5EF4-FFF2-40B4-BE49-F238E27FC236}">
                  <a16:creationId xmlns:a16="http://schemas.microsoft.com/office/drawing/2014/main" id="{D0977419-1ECF-D9E3-73FC-6D4FC6355C39}"/>
                </a:ext>
              </a:extLst>
            </p:cNvPr>
            <p:cNvSpPr/>
            <p:nvPr/>
          </p:nvSpPr>
          <p:spPr>
            <a:xfrm>
              <a:off x="900957" y="5592307"/>
              <a:ext cx="1849353" cy="951078"/>
            </a:xfrm>
            <a:prstGeom prst="roundRect">
              <a:avLst/>
            </a:prstGeom>
            <a:solidFill>
              <a:srgbClr val="002060"/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pt-BR" sz="2000" b="1" dirty="0">
                  <a:solidFill>
                    <a:schemeClr val="bg1">
                      <a:lumMod val="95000"/>
                    </a:schemeClr>
                  </a:solidFill>
                </a:rPr>
                <a:t>O crescimento do </a:t>
              </a:r>
            </a:p>
            <a:p>
              <a:pPr algn="ctr"/>
              <a:r>
                <a:rPr lang="pt-BR" sz="2000" b="1" dirty="0">
                  <a:solidFill>
                    <a:schemeClr val="bg1">
                      <a:lumMod val="95000"/>
                    </a:schemeClr>
                  </a:solidFill>
                </a:rPr>
                <a:t>reino de Deus</a:t>
              </a:r>
            </a:p>
          </p:txBody>
        </p:sp>
        <p:sp>
          <p:nvSpPr>
            <p:cNvPr id="1030" name="CaixaDeTexto 1029">
              <a:extLst>
                <a:ext uri="{FF2B5EF4-FFF2-40B4-BE49-F238E27FC236}">
                  <a16:creationId xmlns:a16="http://schemas.microsoft.com/office/drawing/2014/main" id="{654E077B-14F9-0352-B8A4-D7F74A7D3CE6}"/>
                </a:ext>
              </a:extLst>
            </p:cNvPr>
            <p:cNvSpPr txBox="1"/>
            <p:nvPr/>
          </p:nvSpPr>
          <p:spPr>
            <a:xfrm>
              <a:off x="1042620" y="2506210"/>
              <a:ext cx="1566026" cy="40011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pt-BR" sz="2000" b="1" dirty="0">
                  <a:solidFill>
                    <a:srgbClr val="C00000"/>
                  </a:solidFill>
                </a:rPr>
                <a:t>SEMEADOR</a:t>
              </a:r>
            </a:p>
          </p:txBody>
        </p:sp>
        <p:sp>
          <p:nvSpPr>
            <p:cNvPr id="1032" name="CaixaDeTexto 1031">
              <a:extLst>
                <a:ext uri="{FF2B5EF4-FFF2-40B4-BE49-F238E27FC236}">
                  <a16:creationId xmlns:a16="http://schemas.microsoft.com/office/drawing/2014/main" id="{3FE75464-C251-C41A-5E0A-DE105547769F}"/>
                </a:ext>
              </a:extLst>
            </p:cNvPr>
            <p:cNvSpPr txBox="1"/>
            <p:nvPr/>
          </p:nvSpPr>
          <p:spPr>
            <a:xfrm>
              <a:off x="854834" y="4536485"/>
              <a:ext cx="1925551" cy="40011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pt-BR" sz="2000" b="1" dirty="0">
                  <a:solidFill>
                    <a:srgbClr val="C00000"/>
                  </a:solidFill>
                </a:rPr>
                <a:t>JOIO / TRIGO</a:t>
              </a:r>
            </a:p>
          </p:txBody>
        </p:sp>
        <p:pic>
          <p:nvPicPr>
            <p:cNvPr id="2" name="Picture 2" descr="Joio: o dia da colheita chegará">
              <a:hlinkClick r:id="rId13"/>
              <a:extLst>
                <a:ext uri="{FF2B5EF4-FFF2-40B4-BE49-F238E27FC236}">
                  <a16:creationId xmlns:a16="http://schemas.microsoft.com/office/drawing/2014/main" id="{D9608289-427A-FDA4-11B8-8538B455B2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4834" y="2875542"/>
              <a:ext cx="1881841" cy="162885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pic>
      </p:grpSp>
      <p:sp>
        <p:nvSpPr>
          <p:cNvPr id="3" name="Retângulo 2">
            <a:extLst>
              <a:ext uri="{FF2B5EF4-FFF2-40B4-BE49-F238E27FC236}">
                <a16:creationId xmlns:a16="http://schemas.microsoft.com/office/drawing/2014/main" id="{9A2ADB97-1B3A-E6B5-8B07-A5B8FEB6F5E1}"/>
              </a:ext>
            </a:extLst>
          </p:cNvPr>
          <p:cNvSpPr/>
          <p:nvPr/>
        </p:nvSpPr>
        <p:spPr>
          <a:xfrm>
            <a:off x="9509350" y="910677"/>
            <a:ext cx="1923996" cy="166033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44CE5843-B711-30EF-F549-2DB54168C161}"/>
              </a:ext>
            </a:extLst>
          </p:cNvPr>
          <p:cNvSpPr/>
          <p:nvPr/>
        </p:nvSpPr>
        <p:spPr>
          <a:xfrm>
            <a:off x="968660" y="2914140"/>
            <a:ext cx="1895475" cy="166033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514DB9CD-9731-CA84-A12B-256CCE4D8238}"/>
              </a:ext>
            </a:extLst>
          </p:cNvPr>
          <p:cNvSpPr/>
          <p:nvPr/>
        </p:nvSpPr>
        <p:spPr>
          <a:xfrm>
            <a:off x="909354" y="905964"/>
            <a:ext cx="1923996" cy="166033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2078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098E31DA-3988-D663-FD1E-02797C1D6D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97"/>
            <a:ext cx="12192000" cy="6869624"/>
          </a:xfrm>
          <a:prstGeom prst="rect">
            <a:avLst/>
          </a:prstGeom>
        </p:spPr>
      </p:pic>
      <p:pic>
        <p:nvPicPr>
          <p:cNvPr id="1029" name="Picture 5" descr="Barco Sob O Pôr Do Sol à Beira-mar Imagem Grátis_Foto Número 500477080_JPG  Formato Imagem_pt.lovepik.com">
            <a:hlinkClick r:id="rId4"/>
            <a:extLst>
              <a:ext uri="{FF2B5EF4-FFF2-40B4-BE49-F238E27FC236}">
                <a16:creationId xmlns:a16="http://schemas.microsoft.com/office/drawing/2014/main" id="{0A51258A-EB2E-A0DA-B1CB-5E8BB5485F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14" t="31878" b="7045"/>
          <a:stretch/>
        </p:blipFill>
        <p:spPr bwMode="auto">
          <a:xfrm>
            <a:off x="539733" y="300245"/>
            <a:ext cx="4458076" cy="3466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Barco Sob O Pôr Do Sol à Beira-mar Imagem Grátis_Foto Número 500477080_JPG  Formato Imagem_pt.lovepik.com">
            <a:hlinkClick r:id="rId6"/>
            <a:extLst>
              <a:ext uri="{FF2B5EF4-FFF2-40B4-BE49-F238E27FC236}">
                <a16:creationId xmlns:a16="http://schemas.microsoft.com/office/drawing/2014/main" id="{151D3A5A-6AB4-1AAD-872F-0A3C05AD7D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31700" y="-3932238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969DDE33-2A62-BBC6-73D3-CB88A871A1D3}"/>
              </a:ext>
            </a:extLst>
          </p:cNvPr>
          <p:cNvSpPr txBox="1"/>
          <p:nvPr/>
        </p:nvSpPr>
        <p:spPr>
          <a:xfrm>
            <a:off x="5117910" y="300245"/>
            <a:ext cx="6428096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bg1">
                    <a:lumMod val="95000"/>
                  </a:schemeClr>
                </a:solidFill>
              </a:rPr>
              <a:t>Contexto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2B93AB0C-DD5B-5454-90A2-ED84099B071B}"/>
              </a:ext>
            </a:extLst>
          </p:cNvPr>
          <p:cNvSpPr/>
          <p:nvPr/>
        </p:nvSpPr>
        <p:spPr>
          <a:xfrm>
            <a:off x="5117910" y="914396"/>
            <a:ext cx="1542197" cy="354842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 err="1"/>
              <a:t>Mt</a:t>
            </a:r>
            <a:r>
              <a:rPr lang="pt-BR" sz="2400" b="1" dirty="0"/>
              <a:t> 13.1-3</a:t>
            </a: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9B2780CF-5FD6-A7AB-40EA-551E21197F8A}"/>
              </a:ext>
            </a:extLst>
          </p:cNvPr>
          <p:cNvSpPr/>
          <p:nvPr/>
        </p:nvSpPr>
        <p:spPr>
          <a:xfrm>
            <a:off x="7028597" y="914396"/>
            <a:ext cx="4517409" cy="35484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>
                <a:solidFill>
                  <a:srgbClr val="C00000"/>
                </a:solidFill>
              </a:rPr>
              <a:t>Jesus à beira-mar</a:t>
            </a: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4ED42B2B-542B-AC56-4BFE-B727C3E39F88}"/>
              </a:ext>
            </a:extLst>
          </p:cNvPr>
          <p:cNvGraphicFramePr>
            <a:graphicFrameLocks noGrp="1"/>
          </p:cNvGraphicFramePr>
          <p:nvPr/>
        </p:nvGraphicFramePr>
        <p:xfrm>
          <a:off x="5117910" y="1480876"/>
          <a:ext cx="640080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1114">
                  <a:extLst>
                    <a:ext uri="{9D8B030D-6E8A-4147-A177-3AD203B41FA5}">
                      <a16:colId xmlns:a16="http://schemas.microsoft.com/office/drawing/2014/main" val="3763660112"/>
                    </a:ext>
                  </a:extLst>
                </a:gridCol>
                <a:gridCol w="3639686">
                  <a:extLst>
                    <a:ext uri="{9D8B030D-6E8A-4147-A177-3AD203B41FA5}">
                      <a16:colId xmlns:a16="http://schemas.microsoft.com/office/drawing/2014/main" val="391945059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tx1"/>
                          </a:solidFill>
                        </a:rPr>
                        <a:t>Para quem fala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tx1"/>
                          </a:solidFill>
                        </a:rPr>
                        <a:t>Parábolas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5569325"/>
                  </a:ext>
                </a:extLst>
              </a:tr>
              <a:tr h="370840">
                <a:tc rowSpan="4">
                  <a:txBody>
                    <a:bodyPr/>
                    <a:lstStyle/>
                    <a:p>
                      <a:pPr algn="ctr"/>
                      <a:r>
                        <a:rPr lang="pt-BR" sz="2400" b="1" dirty="0"/>
                        <a:t>À multidão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2400" b="1" dirty="0"/>
                        <a:t>Semeador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276271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r>
                        <a:rPr lang="pt-BR" b="1" dirty="0"/>
                        <a:t>À multidão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400" b="1" dirty="0"/>
                        <a:t>Joio e do trigo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167350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400" b="1" dirty="0"/>
                        <a:t>Grão de mostarda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701620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400" b="1" dirty="0"/>
                        <a:t>Fermento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2288135"/>
                  </a:ext>
                </a:extLst>
              </a:tr>
            </a:tbl>
          </a:graphicData>
        </a:graphic>
      </p:graphicFrame>
      <p:sp>
        <p:nvSpPr>
          <p:cNvPr id="15" name="CaixaDeTexto 14">
            <a:extLst>
              <a:ext uri="{FF2B5EF4-FFF2-40B4-BE49-F238E27FC236}">
                <a16:creationId xmlns:a16="http://schemas.microsoft.com/office/drawing/2014/main" id="{91E8A585-51CE-0D3B-BF3C-AA77B264BF39}"/>
              </a:ext>
            </a:extLst>
          </p:cNvPr>
          <p:cNvSpPr txBox="1"/>
          <p:nvPr/>
        </p:nvSpPr>
        <p:spPr>
          <a:xfrm>
            <a:off x="448293" y="4032588"/>
            <a:ext cx="1107041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b="1" dirty="0"/>
              <a:t>¹ Naquele mesmo dia, saindo Jesus de casa, assentou-se à beira-mar;</a:t>
            </a:r>
          </a:p>
          <a:p>
            <a:pPr algn="just"/>
            <a:r>
              <a:rPr lang="pt-BR" sz="2400" b="1" dirty="0"/>
              <a:t>² e grandes multidões (</a:t>
            </a:r>
            <a:r>
              <a:rPr lang="pt-BR" sz="2400" b="1" dirty="0" err="1"/>
              <a:t>Lc</a:t>
            </a:r>
            <a:r>
              <a:rPr lang="pt-BR" sz="2400" b="1" dirty="0"/>
              <a:t> 8.4) se reuniram perto dele, de modo que entrou num barco e se assentou; e toda a multidão estava em pé na praia.</a:t>
            </a:r>
          </a:p>
          <a:p>
            <a:pPr algn="just"/>
            <a:r>
              <a:rPr lang="pt-BR" sz="2400" b="1" dirty="0"/>
              <a:t>³ E de muitas coisas lhes falou por parábolas.  </a:t>
            </a:r>
          </a:p>
          <a:p>
            <a:pPr algn="just"/>
            <a:endParaRPr lang="pt-BR" sz="2400" b="1" dirty="0"/>
          </a:p>
          <a:p>
            <a:pPr algn="just"/>
            <a:r>
              <a:rPr lang="pt-BR" sz="2400" dirty="0"/>
              <a:t>Mateus 13:1-3</a:t>
            </a:r>
          </a:p>
        </p:txBody>
      </p:sp>
    </p:spTree>
    <p:extLst>
      <p:ext uri="{BB962C8B-B14F-4D97-AF65-F5344CB8AC3E}">
        <p14:creationId xmlns:p14="http://schemas.microsoft.com/office/powerpoint/2010/main" val="1312640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09466586-7F60-76A3-A40A-D0B3C0B436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30" name="Picture 6" descr="Barco Sob O Pôr Do Sol à Beira-mar Imagem Grátis_Foto Número 500477080_JPG  Formato Imagem_pt.lovepik.com">
            <a:hlinkClick r:id="rId3"/>
            <a:extLst>
              <a:ext uri="{FF2B5EF4-FFF2-40B4-BE49-F238E27FC236}">
                <a16:creationId xmlns:a16="http://schemas.microsoft.com/office/drawing/2014/main" id="{151D3A5A-6AB4-1AAD-872F-0A3C05AD7D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31700" y="-3932238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omo eram as casas no tempo de Jesus?">
            <a:extLst>
              <a:ext uri="{FF2B5EF4-FFF2-40B4-BE49-F238E27FC236}">
                <a16:creationId xmlns:a16="http://schemas.microsoft.com/office/drawing/2014/main" id="{581C0B76-A834-6ECB-4F2D-D8A31AB0E5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-2530"/>
          <a:stretch/>
        </p:blipFill>
        <p:spPr bwMode="auto">
          <a:xfrm>
            <a:off x="612736" y="362921"/>
            <a:ext cx="4302331" cy="3418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1C2ACFD4-01AD-63C9-EA72-FBA9888BBCA9}"/>
              </a:ext>
            </a:extLst>
          </p:cNvPr>
          <p:cNvSpPr/>
          <p:nvPr/>
        </p:nvSpPr>
        <p:spPr>
          <a:xfrm>
            <a:off x="5117910" y="954741"/>
            <a:ext cx="1542197" cy="354842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 err="1"/>
              <a:t>Mt</a:t>
            </a:r>
            <a:r>
              <a:rPr lang="pt-BR" sz="2400" b="1" dirty="0"/>
              <a:t> 13.36</a:t>
            </a: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DDB6328E-AFB4-54C2-125D-1BBFBAC543FE}"/>
              </a:ext>
            </a:extLst>
          </p:cNvPr>
          <p:cNvSpPr/>
          <p:nvPr/>
        </p:nvSpPr>
        <p:spPr>
          <a:xfrm>
            <a:off x="7028597" y="954732"/>
            <a:ext cx="4517409" cy="35484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>
                <a:solidFill>
                  <a:srgbClr val="C00000"/>
                </a:solidFill>
              </a:rPr>
              <a:t>Em casa</a:t>
            </a:r>
          </a:p>
        </p:txBody>
      </p:sp>
      <p:graphicFrame>
        <p:nvGraphicFramePr>
          <p:cNvPr id="13" name="Tabela 12">
            <a:extLst>
              <a:ext uri="{FF2B5EF4-FFF2-40B4-BE49-F238E27FC236}">
                <a16:creationId xmlns:a16="http://schemas.microsoft.com/office/drawing/2014/main" id="{570A7BB8-8B8B-7FE7-E9B7-4F9BB86CF7F4}"/>
              </a:ext>
            </a:extLst>
          </p:cNvPr>
          <p:cNvGraphicFramePr>
            <a:graphicFrameLocks noGrp="1"/>
          </p:cNvGraphicFramePr>
          <p:nvPr/>
        </p:nvGraphicFramePr>
        <p:xfrm>
          <a:off x="5117909" y="1495619"/>
          <a:ext cx="6428095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84997">
                  <a:extLst>
                    <a:ext uri="{9D8B030D-6E8A-4147-A177-3AD203B41FA5}">
                      <a16:colId xmlns:a16="http://schemas.microsoft.com/office/drawing/2014/main" val="3763660112"/>
                    </a:ext>
                  </a:extLst>
                </a:gridCol>
                <a:gridCol w="3443098">
                  <a:extLst>
                    <a:ext uri="{9D8B030D-6E8A-4147-A177-3AD203B41FA5}">
                      <a16:colId xmlns:a16="http://schemas.microsoft.com/office/drawing/2014/main" val="39194505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tx1"/>
                          </a:solidFill>
                        </a:rPr>
                        <a:t>Para quem fala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>
                          <a:solidFill>
                            <a:schemeClr val="tx1"/>
                          </a:solidFill>
                        </a:rPr>
                        <a:t>Parábolas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5569325"/>
                  </a:ext>
                </a:extLst>
              </a:tr>
              <a:tr h="370840">
                <a:tc rowSpan="4">
                  <a:txBody>
                    <a:bodyPr/>
                    <a:lstStyle/>
                    <a:p>
                      <a:pPr algn="ctr"/>
                      <a:r>
                        <a:rPr lang="pt-BR" sz="2400" b="1" dirty="0"/>
                        <a:t>Aos discípulos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2400" b="1" dirty="0"/>
                        <a:t>Tesouro escondido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276271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r>
                        <a:rPr lang="pt-BR" b="1" dirty="0"/>
                        <a:t>À multidão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400" b="1" dirty="0"/>
                        <a:t>A pérola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167350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400" b="1" dirty="0">
                          <a:solidFill>
                            <a:schemeClr val="tx1"/>
                          </a:solidFill>
                        </a:rPr>
                        <a:t>Rede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701620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400" b="1" dirty="0">
                          <a:solidFill>
                            <a:srgbClr val="C00000"/>
                          </a:solidFill>
                        </a:rPr>
                        <a:t>Dez virgens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2288135"/>
                  </a:ext>
                </a:extLst>
              </a:tr>
            </a:tbl>
          </a:graphicData>
        </a:graphic>
      </p:graphicFrame>
      <p:sp>
        <p:nvSpPr>
          <p:cNvPr id="2" name="CaixaDeTexto 1">
            <a:extLst>
              <a:ext uri="{FF2B5EF4-FFF2-40B4-BE49-F238E27FC236}">
                <a16:creationId xmlns:a16="http://schemas.microsoft.com/office/drawing/2014/main" id="{972527DB-CF76-56FC-FFF4-905F8302B725}"/>
              </a:ext>
            </a:extLst>
          </p:cNvPr>
          <p:cNvSpPr txBox="1"/>
          <p:nvPr/>
        </p:nvSpPr>
        <p:spPr>
          <a:xfrm>
            <a:off x="5117910" y="300245"/>
            <a:ext cx="6428096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bg1">
                    <a:lumMod val="95000"/>
                  </a:schemeClr>
                </a:solidFill>
              </a:rPr>
              <a:t>Contexto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684177A-F12A-4A8D-2649-88D06971BFED}"/>
              </a:ext>
            </a:extLst>
          </p:cNvPr>
          <p:cNvSpPr txBox="1"/>
          <p:nvPr/>
        </p:nvSpPr>
        <p:spPr>
          <a:xfrm>
            <a:off x="612737" y="4567087"/>
            <a:ext cx="109332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b="1" dirty="0"/>
              <a:t>³⁶ Então, despedindo as multidões, foi Jesus para casa. E, chegando-se a ele os seus discípulos, disseram: explica-nos a parábola do joio do campo. </a:t>
            </a:r>
          </a:p>
          <a:p>
            <a:pPr algn="just"/>
            <a:endParaRPr lang="pt-BR" sz="2400" dirty="0"/>
          </a:p>
          <a:p>
            <a:pPr algn="just"/>
            <a:r>
              <a:rPr lang="pt-BR" sz="2400" dirty="0"/>
              <a:t>Mateus 13:36</a:t>
            </a:r>
          </a:p>
        </p:txBody>
      </p:sp>
    </p:spTree>
    <p:extLst>
      <p:ext uri="{BB962C8B-B14F-4D97-AF65-F5344CB8AC3E}">
        <p14:creationId xmlns:p14="http://schemas.microsoft.com/office/powerpoint/2010/main" val="162891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6D6C52-7993-34FD-B85C-FE8D8494B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7369E9AC-02D4-6EA8-E0A9-4B434C195B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8" y="0"/>
            <a:ext cx="12192000" cy="685800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F361C4DC-1DA5-263A-95BD-C6AA01A5BA07}"/>
              </a:ext>
            </a:extLst>
          </p:cNvPr>
          <p:cNvSpPr txBox="1"/>
          <p:nvPr/>
        </p:nvSpPr>
        <p:spPr>
          <a:xfrm>
            <a:off x="1798387" y="179983"/>
            <a:ext cx="8786955" cy="58477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Conclusão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024F012-ED94-A360-00A9-A90DAA7A79F5}"/>
              </a:ext>
            </a:extLst>
          </p:cNvPr>
          <p:cNvSpPr txBox="1"/>
          <p:nvPr/>
        </p:nvSpPr>
        <p:spPr>
          <a:xfrm>
            <a:off x="1798387" y="836917"/>
            <a:ext cx="8786955" cy="58477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3200" b="1" dirty="0"/>
              <a:t>Jesus, o Messias prometido, chegou!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160C7D6-F427-95F3-3FF6-02E7FBE8DCC2}"/>
              </a:ext>
            </a:extLst>
          </p:cNvPr>
          <p:cNvSpPr txBox="1"/>
          <p:nvPr/>
        </p:nvSpPr>
        <p:spPr>
          <a:xfrm>
            <a:off x="1798387" y="1456851"/>
            <a:ext cx="878695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i="1" dirty="0"/>
              <a:t>- Nos ensinou por sua </a:t>
            </a:r>
            <a:r>
              <a:rPr lang="pt-BR" sz="2800" b="1" i="1" dirty="0"/>
              <a:t>palavra</a:t>
            </a:r>
            <a:r>
              <a:rPr lang="pt-BR" sz="2800" i="1" dirty="0"/>
              <a:t>, exemplo e poder.</a:t>
            </a:r>
          </a:p>
          <a:p>
            <a:r>
              <a:rPr lang="pt-BR" sz="2800" i="1" dirty="0"/>
              <a:t>- Encontra-se </a:t>
            </a:r>
            <a:r>
              <a:rPr lang="pt-BR" sz="2800" b="1" i="1" dirty="0"/>
              <a:t>a destra </a:t>
            </a:r>
            <a:r>
              <a:rPr lang="pt-BR" sz="2800" i="1" dirty="0"/>
              <a:t>de Deus. (Mc 16.19)</a:t>
            </a:r>
          </a:p>
          <a:p>
            <a:r>
              <a:rPr lang="pt-BR" sz="2800" i="1" dirty="0"/>
              <a:t>- Eis que </a:t>
            </a:r>
            <a:r>
              <a:rPr lang="pt-BR" sz="2800" b="1" i="1" dirty="0"/>
              <a:t>venho cedo </a:t>
            </a:r>
            <a:r>
              <a:rPr lang="pt-BR" sz="2800" i="1" dirty="0"/>
              <a:t>sem demora...(</a:t>
            </a:r>
            <a:r>
              <a:rPr lang="pt-BR" sz="2800" i="1" dirty="0" err="1"/>
              <a:t>Ap</a:t>
            </a:r>
            <a:r>
              <a:rPr lang="pt-BR" sz="2800" i="1" dirty="0"/>
              <a:t> 22.12)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782D5FB4-74E0-F594-9BFF-A0BD1A6F6C09}"/>
              </a:ext>
            </a:extLst>
          </p:cNvPr>
          <p:cNvSpPr txBox="1"/>
          <p:nvPr/>
        </p:nvSpPr>
        <p:spPr>
          <a:xfrm>
            <a:off x="1798387" y="2894149"/>
            <a:ext cx="8786955" cy="58477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3200" b="1" dirty="0"/>
              <a:t>O Reino dos Céus.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EDF5A958-8A22-D371-5338-253DEAEC5640}"/>
              </a:ext>
            </a:extLst>
          </p:cNvPr>
          <p:cNvSpPr txBox="1"/>
          <p:nvPr/>
        </p:nvSpPr>
        <p:spPr>
          <a:xfrm>
            <a:off x="1798387" y="3509920"/>
            <a:ext cx="878695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i="1" dirty="0"/>
              <a:t>- </a:t>
            </a:r>
            <a:r>
              <a:rPr lang="pt-BR" sz="2800" b="1" i="1" dirty="0"/>
              <a:t>Não</a:t>
            </a:r>
            <a:r>
              <a:rPr lang="pt-BR" sz="2800" i="1" dirty="0"/>
              <a:t> é visível. (</a:t>
            </a:r>
            <a:r>
              <a:rPr lang="pt-BR" sz="2800" i="1" dirty="0" err="1"/>
              <a:t>Lc</a:t>
            </a:r>
            <a:r>
              <a:rPr lang="pt-BR" sz="2800" i="1" dirty="0"/>
              <a:t> 17.20) Está em </a:t>
            </a:r>
            <a:r>
              <a:rPr lang="pt-BR" sz="2800" b="1" i="1" dirty="0"/>
              <a:t>nós.</a:t>
            </a:r>
            <a:r>
              <a:rPr lang="pt-BR" sz="2800" i="1" dirty="0"/>
              <a:t> (</a:t>
            </a:r>
            <a:r>
              <a:rPr lang="pt-BR" sz="2800" i="1" dirty="0" err="1"/>
              <a:t>Lc</a:t>
            </a:r>
            <a:r>
              <a:rPr lang="pt-BR" sz="2800" i="1" dirty="0"/>
              <a:t> 17.21)</a:t>
            </a:r>
          </a:p>
          <a:p>
            <a:r>
              <a:rPr lang="pt-BR" sz="2800" i="1" dirty="0"/>
              <a:t>- Está </a:t>
            </a:r>
            <a:r>
              <a:rPr lang="pt-BR" sz="2800" b="1" i="1" dirty="0"/>
              <a:t>presente </a:t>
            </a:r>
            <a:r>
              <a:rPr lang="pt-BR" sz="2800" i="1" dirty="0"/>
              <a:t>no mundo, mas será consumado no </a:t>
            </a:r>
            <a:r>
              <a:rPr lang="pt-BR" sz="2800" b="1" i="1" dirty="0"/>
              <a:t>futuro</a:t>
            </a:r>
            <a:r>
              <a:rPr lang="pt-BR" sz="2800" i="1" dirty="0"/>
              <a:t>.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3C1F631A-7EDD-15A2-E2E3-B9083C40CC41}"/>
              </a:ext>
            </a:extLst>
          </p:cNvPr>
          <p:cNvSpPr txBox="1"/>
          <p:nvPr/>
        </p:nvSpPr>
        <p:spPr>
          <a:xfrm>
            <a:off x="1798387" y="4507507"/>
            <a:ext cx="8786955" cy="58477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3200" b="1" dirty="0"/>
              <a:t>A consumação dos séculos.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60F20B07-D592-4633-C6D5-C677E164520F}"/>
              </a:ext>
            </a:extLst>
          </p:cNvPr>
          <p:cNvSpPr txBox="1"/>
          <p:nvPr/>
        </p:nvSpPr>
        <p:spPr>
          <a:xfrm>
            <a:off x="1780309" y="5150155"/>
            <a:ext cx="880503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i="1" dirty="0"/>
              <a:t>- Quando </a:t>
            </a:r>
            <a:r>
              <a:rPr lang="pt-BR" sz="2800" b="1" i="1" dirty="0"/>
              <a:t>Jesus voltar</a:t>
            </a:r>
            <a:r>
              <a:rPr lang="pt-BR" sz="2800" i="1" dirty="0"/>
              <a:t>. (</a:t>
            </a:r>
            <a:r>
              <a:rPr lang="pt-BR" sz="2800" i="1" dirty="0" err="1"/>
              <a:t>Hb</a:t>
            </a:r>
            <a:r>
              <a:rPr lang="pt-BR" sz="2800" i="1" dirty="0"/>
              <a:t> 10.37)</a:t>
            </a:r>
          </a:p>
          <a:p>
            <a:r>
              <a:rPr lang="pt-BR" sz="2800" i="1" dirty="0"/>
              <a:t>- Haverá o </a:t>
            </a:r>
            <a:r>
              <a:rPr lang="pt-BR" sz="2800" b="1" i="1" dirty="0"/>
              <a:t>Juízo final. </a:t>
            </a:r>
            <a:r>
              <a:rPr lang="pt-BR" sz="2800" i="1" dirty="0"/>
              <a:t>(</a:t>
            </a:r>
            <a:r>
              <a:rPr lang="pt-BR" sz="2800" i="1" dirty="0" err="1"/>
              <a:t>Hb</a:t>
            </a:r>
            <a:r>
              <a:rPr lang="pt-BR" sz="2800" i="1" dirty="0"/>
              <a:t> 9.27)</a:t>
            </a:r>
          </a:p>
          <a:p>
            <a:r>
              <a:rPr lang="pt-BR" sz="2800" i="1" dirty="0"/>
              <a:t>- Estabelecerá </a:t>
            </a:r>
            <a:r>
              <a:rPr lang="pt-BR" sz="2800" b="1" i="1" dirty="0"/>
              <a:t>um novo céu </a:t>
            </a:r>
            <a:r>
              <a:rPr lang="pt-BR" sz="2800" i="1" dirty="0"/>
              <a:t>e </a:t>
            </a:r>
            <a:r>
              <a:rPr lang="pt-BR" sz="2800" b="1" i="1" dirty="0"/>
              <a:t>uma nova terra</a:t>
            </a:r>
            <a:r>
              <a:rPr lang="pt-BR" sz="2800" i="1" dirty="0"/>
              <a:t>. (</a:t>
            </a:r>
            <a:r>
              <a:rPr lang="pt-BR" sz="2800" i="1" dirty="0" err="1"/>
              <a:t>Ap</a:t>
            </a:r>
            <a:r>
              <a:rPr lang="pt-BR" sz="2800" i="1" dirty="0"/>
              <a:t> 21.1-4)</a:t>
            </a:r>
          </a:p>
        </p:txBody>
      </p:sp>
    </p:spTree>
    <p:extLst>
      <p:ext uri="{BB962C8B-B14F-4D97-AF65-F5344CB8AC3E}">
        <p14:creationId xmlns:p14="http://schemas.microsoft.com/office/powerpoint/2010/main" val="1110378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/>
      <p:bldP spid="10" grpId="0" animBg="1"/>
      <p:bldP spid="1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3"/>
          <p:cNvSpPr txBox="1">
            <a:spLocks noGrp="1"/>
          </p:cNvSpPr>
          <p:nvPr>
            <p:ph type="ctrTitle"/>
          </p:nvPr>
        </p:nvSpPr>
        <p:spPr>
          <a:xfrm>
            <a:off x="1690425" y="3167508"/>
            <a:ext cx="6858000" cy="92354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b" anchorCtr="0">
            <a:normAutofit fontScale="90000"/>
          </a:bodyPr>
          <a:lstStyle/>
          <a:p>
            <a:r>
              <a:rPr lang="pt-BR" dirty="0"/>
              <a:t>As Parábolas do Reino</a:t>
            </a:r>
            <a:endParaRPr dirty="0"/>
          </a:p>
        </p:txBody>
      </p:sp>
      <p:sp>
        <p:nvSpPr>
          <p:cNvPr id="83" name="Google Shape;83;p3"/>
          <p:cNvSpPr txBox="1">
            <a:spLocks noGrp="1"/>
          </p:cNvSpPr>
          <p:nvPr>
            <p:ph type="subTitle" idx="1"/>
          </p:nvPr>
        </p:nvSpPr>
        <p:spPr>
          <a:xfrm>
            <a:off x="1690425" y="4254340"/>
            <a:ext cx="6858000" cy="92354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 marL="0" indent="0">
              <a:spcBef>
                <a:spcPts val="0"/>
              </a:spcBef>
            </a:pPr>
            <a:r>
              <a:rPr lang="pt-BR" b="1" dirty="0"/>
              <a:t>A parábola do Tesouro Escondido</a:t>
            </a:r>
          </a:p>
          <a:p>
            <a:pPr marL="0" indent="0">
              <a:spcBef>
                <a:spcPts val="0"/>
              </a:spcBef>
            </a:pPr>
            <a:r>
              <a:rPr lang="pt-BR" b="1" dirty="0"/>
              <a:t>Prof. André Buarque</a:t>
            </a:r>
            <a:endParaRPr b="1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39ABDA7D-72C1-696F-A42F-0278ABB25E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97"/>
            <a:ext cx="12192000" cy="6858297"/>
          </a:xfrm>
          <a:prstGeom prst="rect">
            <a:avLst/>
          </a:prstGeom>
        </p:spPr>
      </p:pic>
      <p:grpSp>
        <p:nvGrpSpPr>
          <p:cNvPr id="17" name="Agrupar 16">
            <a:extLst>
              <a:ext uri="{FF2B5EF4-FFF2-40B4-BE49-F238E27FC236}">
                <a16:creationId xmlns:a16="http://schemas.microsoft.com/office/drawing/2014/main" id="{338508D2-4DB4-273B-5F52-5A656462DB2F}"/>
              </a:ext>
            </a:extLst>
          </p:cNvPr>
          <p:cNvGrpSpPr/>
          <p:nvPr/>
        </p:nvGrpSpPr>
        <p:grpSpPr>
          <a:xfrm>
            <a:off x="1336441" y="320218"/>
            <a:ext cx="3176792" cy="5605701"/>
            <a:chOff x="379828" y="263946"/>
            <a:chExt cx="3176792" cy="5605701"/>
          </a:xfrm>
        </p:grpSpPr>
        <p:pic>
          <p:nvPicPr>
            <p:cNvPr id="1029" name="Picture 5" descr="As Parábolas De Jesus Comentadas Por John Macarthur E-Book: original – TN  HarperCollins Brasil">
              <a:hlinkClick r:id="rId4"/>
              <a:extLst>
                <a:ext uri="{FF2B5EF4-FFF2-40B4-BE49-F238E27FC236}">
                  <a16:creationId xmlns:a16="http://schemas.microsoft.com/office/drawing/2014/main" id="{39563600-8F24-697D-1DBB-E304651E85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9828" y="263946"/>
              <a:ext cx="3176792" cy="45083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84EE0D31-7A7C-6D46-1A35-591B2E9858FE}"/>
                </a:ext>
              </a:extLst>
            </p:cNvPr>
            <p:cNvSpPr txBox="1"/>
            <p:nvPr/>
          </p:nvSpPr>
          <p:spPr>
            <a:xfrm>
              <a:off x="379828" y="4792429"/>
              <a:ext cx="3176792" cy="1077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1600" b="1" dirty="0">
                  <a:solidFill>
                    <a:srgbClr val="C00000"/>
                  </a:solidFill>
                </a:rPr>
                <a:t>J. </a:t>
              </a:r>
              <a:r>
                <a:rPr lang="pt-BR" sz="1600" b="1" dirty="0" err="1">
                  <a:solidFill>
                    <a:srgbClr val="C00000"/>
                  </a:solidFill>
                </a:rPr>
                <a:t>MacAhthur</a:t>
              </a:r>
              <a:r>
                <a:rPr lang="pt-BR" sz="1600" b="1" dirty="0">
                  <a:solidFill>
                    <a:srgbClr val="C00000"/>
                  </a:solidFill>
                </a:rPr>
                <a:t> - EUA</a:t>
              </a:r>
            </a:p>
            <a:p>
              <a:pPr algn="ctr"/>
              <a:r>
                <a:rPr lang="pt-BR" sz="1600" b="1" dirty="0"/>
                <a:t>Pastor na Grace Community </a:t>
              </a:r>
              <a:r>
                <a:rPr lang="pt-BR" sz="1600" b="1" dirty="0" err="1"/>
                <a:t>Church</a:t>
              </a:r>
              <a:r>
                <a:rPr lang="pt-BR" sz="1600" b="1" dirty="0"/>
                <a:t>, Califórnia.</a:t>
              </a:r>
            </a:p>
            <a:p>
              <a:pPr algn="ctr"/>
              <a:r>
                <a:rPr lang="pt-BR" sz="1600" b="1" dirty="0"/>
                <a:t>Escreveu mais de 150 livros.</a:t>
              </a:r>
            </a:p>
          </p:txBody>
        </p:sp>
      </p:grp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C105A93F-76A6-DFA5-482C-7B54ACE9E701}"/>
              </a:ext>
            </a:extLst>
          </p:cNvPr>
          <p:cNvGrpSpPr/>
          <p:nvPr/>
        </p:nvGrpSpPr>
        <p:grpSpPr>
          <a:xfrm>
            <a:off x="8646944" y="281356"/>
            <a:ext cx="3024554" cy="5661816"/>
            <a:chOff x="7996384" y="211016"/>
            <a:chExt cx="3176792" cy="5661816"/>
          </a:xfrm>
        </p:grpSpPr>
        <p:pic>
          <p:nvPicPr>
            <p:cNvPr id="1034" name="Picture 10" descr="Interpretando as Parábolas">
              <a:extLst>
                <a:ext uri="{FF2B5EF4-FFF2-40B4-BE49-F238E27FC236}">
                  <a16:creationId xmlns:a16="http://schemas.microsoft.com/office/drawing/2014/main" id="{D4ACC9D0-695B-1D4F-16E7-7F31C37663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30469" y="211016"/>
              <a:ext cx="3024554" cy="45612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CaixaDeTexto 13">
              <a:extLst>
                <a:ext uri="{FF2B5EF4-FFF2-40B4-BE49-F238E27FC236}">
                  <a16:creationId xmlns:a16="http://schemas.microsoft.com/office/drawing/2014/main" id="{5058A32D-75E7-B3FC-7218-827DCDC7B899}"/>
                </a:ext>
              </a:extLst>
            </p:cNvPr>
            <p:cNvSpPr txBox="1"/>
            <p:nvPr/>
          </p:nvSpPr>
          <p:spPr>
            <a:xfrm>
              <a:off x="7996384" y="4795614"/>
              <a:ext cx="3176792" cy="1077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1600" b="1" dirty="0">
                  <a:solidFill>
                    <a:srgbClr val="C00000"/>
                  </a:solidFill>
                </a:rPr>
                <a:t>Craig L. </a:t>
              </a:r>
              <a:r>
                <a:rPr lang="pt-BR" sz="1600" b="1" dirty="0" err="1">
                  <a:solidFill>
                    <a:srgbClr val="C00000"/>
                  </a:solidFill>
                </a:rPr>
                <a:t>Blomberg</a:t>
              </a:r>
              <a:r>
                <a:rPr lang="pt-BR" sz="1600" b="1" dirty="0">
                  <a:solidFill>
                    <a:srgbClr val="C00000"/>
                  </a:solidFill>
                </a:rPr>
                <a:t> - EUA</a:t>
              </a:r>
            </a:p>
            <a:p>
              <a:pPr algn="ctr"/>
              <a:r>
                <a:rPr lang="pt-BR" sz="1600" b="1" dirty="0"/>
                <a:t>Doutor em Novo Testamento.</a:t>
              </a:r>
            </a:p>
            <a:p>
              <a:pPr algn="ctr"/>
              <a:r>
                <a:rPr lang="pt-BR" sz="1600" b="1" dirty="0"/>
                <a:t>Autor de 12 livros e diversos artigos publicados.</a:t>
              </a:r>
            </a:p>
          </p:txBody>
        </p:sp>
      </p:grpSp>
      <p:sp>
        <p:nvSpPr>
          <p:cNvPr id="15" name="Rectangle 15">
            <a:extLst>
              <a:ext uri="{FF2B5EF4-FFF2-40B4-BE49-F238E27FC236}">
                <a16:creationId xmlns:a16="http://schemas.microsoft.com/office/drawing/2014/main" id="{AE840B9C-D16B-9847-6CA3-1A6D5861AFFB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-6871684" y="-861673"/>
            <a:ext cx="21735944" cy="51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53958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pt-BR" altLang="pt-BR" sz="900" b="0" i="0" u="none" strike="noStrike" cap="none" normalizeH="0" baseline="0">
                <a:ln>
                  <a:noFill/>
                </a:ln>
                <a:solidFill>
                  <a:srgbClr val="5F6368"/>
                </a:solidFill>
                <a:effectLst/>
                <a:latin typeface="Roboto" panose="02000000000000000000" pitchFamily="2" charset="0"/>
                <a:hlinkClick r:id="rId7" tooltip="Compreendendo Todas as Parábolas de Jesus - Klyne R. Snodrass - CPAD - CPAD"/>
              </a:rPr>
            </a:b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8" name="Agrupar 17">
            <a:extLst>
              <a:ext uri="{FF2B5EF4-FFF2-40B4-BE49-F238E27FC236}">
                <a16:creationId xmlns:a16="http://schemas.microsoft.com/office/drawing/2014/main" id="{65FDF31A-E842-FAC5-6601-2B2FFB708BD7}"/>
              </a:ext>
            </a:extLst>
          </p:cNvPr>
          <p:cNvGrpSpPr/>
          <p:nvPr/>
        </p:nvGrpSpPr>
        <p:grpSpPr>
          <a:xfrm>
            <a:off x="5055998" y="306151"/>
            <a:ext cx="3176792" cy="5861478"/>
            <a:chOff x="4360985" y="263945"/>
            <a:chExt cx="3176792" cy="5861478"/>
          </a:xfrm>
        </p:grpSpPr>
        <p:pic>
          <p:nvPicPr>
            <p:cNvPr id="1041" name="Picture 17" descr="Imagem do produto As Parabolas do Reino / C. H. Dodd">
              <a:extLst>
                <a:ext uri="{FF2B5EF4-FFF2-40B4-BE49-F238E27FC236}">
                  <a16:creationId xmlns:a16="http://schemas.microsoft.com/office/drawing/2014/main" id="{A046B5DD-DC27-29B2-6FBE-AB4945A82A9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655" r="16257"/>
            <a:stretch/>
          </p:blipFill>
          <p:spPr bwMode="auto">
            <a:xfrm>
              <a:off x="4360985" y="263945"/>
              <a:ext cx="3024554" cy="45083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CaixaDeTexto 15">
              <a:extLst>
                <a:ext uri="{FF2B5EF4-FFF2-40B4-BE49-F238E27FC236}">
                  <a16:creationId xmlns:a16="http://schemas.microsoft.com/office/drawing/2014/main" id="{0076F3D3-048C-A584-8AF5-EA765598AF0B}"/>
                </a:ext>
              </a:extLst>
            </p:cNvPr>
            <p:cNvSpPr txBox="1"/>
            <p:nvPr/>
          </p:nvSpPr>
          <p:spPr>
            <a:xfrm>
              <a:off x="4360985" y="4801984"/>
              <a:ext cx="3176792" cy="13234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1600" b="1" dirty="0">
                  <a:solidFill>
                    <a:srgbClr val="C00000"/>
                  </a:solidFill>
                </a:rPr>
                <a:t>Charles H. Dodd</a:t>
              </a:r>
              <a:r>
                <a:rPr lang="pt-BR" sz="1600" b="1" i="1" dirty="0">
                  <a:solidFill>
                    <a:srgbClr val="C00000"/>
                  </a:solidFill>
                </a:rPr>
                <a:t> – </a:t>
              </a:r>
              <a:r>
                <a:rPr lang="pt-BR" sz="1600" b="1" dirty="0">
                  <a:solidFill>
                    <a:srgbClr val="C00000"/>
                  </a:solidFill>
                </a:rPr>
                <a:t>Britânico</a:t>
              </a:r>
            </a:p>
            <a:p>
              <a:pPr algn="ctr"/>
              <a:r>
                <a:rPr lang="pt-BR" sz="1600" b="1" dirty="0">
                  <a:solidFill>
                    <a:srgbClr val="C00000"/>
                  </a:solidFill>
                </a:rPr>
                <a:t> </a:t>
              </a:r>
              <a:r>
                <a:rPr lang="pt-BR" sz="1600" b="1" i="1" dirty="0">
                  <a:solidFill>
                    <a:srgbClr val="C00000"/>
                  </a:solidFill>
                </a:rPr>
                <a:t>(Falecido)</a:t>
              </a:r>
            </a:p>
            <a:p>
              <a:pPr algn="ctr"/>
              <a:r>
                <a:rPr lang="pt-BR" sz="1600" b="1" dirty="0"/>
                <a:t>Ministro Congregacional.</a:t>
              </a:r>
            </a:p>
            <a:p>
              <a:pPr algn="ctr"/>
              <a:r>
                <a:rPr lang="pt-BR" sz="1600" b="1" dirty="0"/>
                <a:t>Mestre em literatura do Novo Testamento, em Oxford.</a:t>
              </a:r>
            </a:p>
          </p:txBody>
        </p:sp>
      </p:grp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3754E5D1-8E7D-8266-66B1-1DE3ACFB87A2}"/>
              </a:ext>
            </a:extLst>
          </p:cNvPr>
          <p:cNvSpPr txBox="1"/>
          <p:nvPr/>
        </p:nvSpPr>
        <p:spPr>
          <a:xfrm rot="16200000">
            <a:off x="-2451233" y="3291954"/>
            <a:ext cx="6312803" cy="369332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bg1">
                    <a:lumMod val="95000"/>
                  </a:schemeClr>
                </a:solidFill>
                <a:latin typeface="Aharoni" panose="02010803020104030203" pitchFamily="2" charset="-79"/>
                <a:ea typeface="ADLaM Display" panose="02010000000000000000" pitchFamily="2" charset="0"/>
                <a:cs typeface="Aharoni" panose="02010803020104030203" pitchFamily="2" charset="-79"/>
              </a:rPr>
              <a:t>LIVROS ADOTADOS</a:t>
            </a:r>
          </a:p>
        </p:txBody>
      </p:sp>
    </p:spTree>
    <p:extLst>
      <p:ext uri="{BB962C8B-B14F-4D97-AF65-F5344CB8AC3E}">
        <p14:creationId xmlns:p14="http://schemas.microsoft.com/office/powerpoint/2010/main" val="325472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A4307478-85E3-D871-6723-02354D4F23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321153" cy="6857998"/>
          </a:xfrm>
          <a:prstGeom prst="rect">
            <a:avLst/>
          </a:prstGeom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6034B677-BE4F-E344-4A31-5D19A48228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843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53958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pt-BR" altLang="pt-BR" sz="900" b="0" i="0" u="none" strike="noStrike" cap="none" normalizeH="0" baseline="0">
                <a:ln>
                  <a:noFill/>
                </a:ln>
                <a:solidFill>
                  <a:srgbClr val="5F6368"/>
                </a:solidFill>
                <a:effectLst/>
                <a:latin typeface="Roboto" panose="02000000000000000000" pitchFamily="2" charset="0"/>
                <a:hlinkClick r:id="rId4" tooltip="Compreendendo Todas as Parábolas de Jesus - Klyne R. Snodrass - CPAD - CPAD"/>
              </a:rPr>
            </a:b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846AD46-C6F3-D800-DB6F-2F77D06CA9B7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-4841372" y="-235216"/>
            <a:ext cx="17033372" cy="51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53958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pt-BR" altLang="pt-BR" sz="900" b="0" i="0" u="none" strike="noStrike" cap="none" normalizeH="0" baseline="0">
                <a:ln>
                  <a:noFill/>
                </a:ln>
                <a:solidFill>
                  <a:srgbClr val="5F6368"/>
                </a:solidFill>
                <a:effectLst/>
                <a:latin typeface="Roboto" panose="02000000000000000000" pitchFamily="2" charset="0"/>
                <a:hlinkClick r:id="rId4" tooltip="Compreendendo Todas as Parábolas de Jesus - Klyne R. Snodrass - CPAD - CPAD"/>
              </a:rPr>
            </a:b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067C98B-943F-AF4D-D364-8974F0EFB4B2}"/>
              </a:ext>
            </a:extLst>
          </p:cNvPr>
          <p:cNvSpPr txBox="1"/>
          <p:nvPr/>
        </p:nvSpPr>
        <p:spPr>
          <a:xfrm rot="16200000">
            <a:off x="-2211747" y="3291954"/>
            <a:ext cx="6312803" cy="369332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bg1">
                    <a:lumMod val="95000"/>
                  </a:schemeClr>
                </a:solidFill>
                <a:latin typeface="Aharoni" panose="02010803020104030203" pitchFamily="2" charset="-79"/>
                <a:ea typeface="ADLaM Display" panose="02010000000000000000" pitchFamily="2" charset="0"/>
                <a:cs typeface="Aharoni" panose="02010803020104030203" pitchFamily="2" charset="-79"/>
              </a:rPr>
              <a:t>LIVROS ADOTADOS</a:t>
            </a:r>
          </a:p>
        </p:txBody>
      </p:sp>
      <p:grpSp>
        <p:nvGrpSpPr>
          <p:cNvPr id="14" name="Agrupar 13">
            <a:extLst>
              <a:ext uri="{FF2B5EF4-FFF2-40B4-BE49-F238E27FC236}">
                <a16:creationId xmlns:a16="http://schemas.microsoft.com/office/drawing/2014/main" id="{C2BD1B6A-300D-4C91-C058-E49E44BBBE7B}"/>
              </a:ext>
            </a:extLst>
          </p:cNvPr>
          <p:cNvGrpSpPr/>
          <p:nvPr/>
        </p:nvGrpSpPr>
        <p:grpSpPr>
          <a:xfrm>
            <a:off x="1850572" y="298441"/>
            <a:ext cx="3830632" cy="5328672"/>
            <a:chOff x="1850572" y="516151"/>
            <a:chExt cx="3830632" cy="5328672"/>
          </a:xfrm>
        </p:grpSpPr>
        <p:pic>
          <p:nvPicPr>
            <p:cNvPr id="2056" name="Picture 8" descr="Compreendendo Todas As Parábolas De Jesus - Guia Completo">
              <a:extLst>
                <a:ext uri="{FF2B5EF4-FFF2-40B4-BE49-F238E27FC236}">
                  <a16:creationId xmlns:a16="http://schemas.microsoft.com/office/drawing/2014/main" id="{B9112BF3-B4B0-1E79-0298-E40EFF22436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97" r="8804"/>
            <a:stretch/>
          </p:blipFill>
          <p:spPr bwMode="auto">
            <a:xfrm>
              <a:off x="2133600" y="516151"/>
              <a:ext cx="3331029" cy="41429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42E1854F-B830-24D9-00AF-15406C04BA7E}"/>
                </a:ext>
              </a:extLst>
            </p:cNvPr>
            <p:cNvSpPr txBox="1"/>
            <p:nvPr/>
          </p:nvSpPr>
          <p:spPr>
            <a:xfrm>
              <a:off x="1850572" y="4767605"/>
              <a:ext cx="3830632" cy="1077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1600" b="1" dirty="0" err="1">
                  <a:solidFill>
                    <a:srgbClr val="C00000"/>
                  </a:solidFill>
                </a:rPr>
                <a:t>Klyne</a:t>
              </a:r>
              <a:r>
                <a:rPr lang="pt-BR" sz="1600" b="1" dirty="0">
                  <a:solidFill>
                    <a:srgbClr val="C00000"/>
                  </a:solidFill>
                </a:rPr>
                <a:t> </a:t>
              </a:r>
              <a:r>
                <a:rPr lang="pt-BR" sz="1600" b="1" dirty="0" err="1">
                  <a:solidFill>
                    <a:srgbClr val="C00000"/>
                  </a:solidFill>
                </a:rPr>
                <a:t>Snodgrass</a:t>
              </a:r>
              <a:r>
                <a:rPr lang="pt-BR" sz="1600" b="1" dirty="0">
                  <a:solidFill>
                    <a:srgbClr val="C00000"/>
                  </a:solidFill>
                </a:rPr>
                <a:t> - EUA</a:t>
              </a:r>
              <a:endParaRPr lang="pt-BR" sz="1600" b="1" dirty="0"/>
            </a:p>
            <a:p>
              <a:pPr algn="ctr"/>
              <a:r>
                <a:rPr lang="pt-BR" sz="1600" b="1" dirty="0"/>
                <a:t>T</a:t>
              </a:r>
              <a:r>
                <a:rPr lang="pt-BR" sz="1600" b="1" i="0" dirty="0">
                  <a:effectLst/>
                </a:rPr>
                <a:t>eólogo e autor de 6 livros. </a:t>
              </a:r>
            </a:p>
            <a:p>
              <a:pPr algn="ctr"/>
              <a:r>
                <a:rPr lang="pt-BR" sz="1600" b="1" i="0" dirty="0">
                  <a:effectLst/>
                </a:rPr>
                <a:t>Professor de Estudos do Novo Testamento.</a:t>
              </a:r>
            </a:p>
            <a:p>
              <a:pPr algn="ctr"/>
              <a:r>
                <a:rPr lang="pt-BR" sz="1600" b="1" dirty="0"/>
                <a:t>(1.483 páginas</a:t>
              </a:r>
              <a:r>
                <a:rPr lang="pt-BR" sz="1600" b="1" dirty="0">
                  <a:solidFill>
                    <a:srgbClr val="4D5156"/>
                  </a:solidFill>
                </a:rPr>
                <a:t>)</a:t>
              </a:r>
            </a:p>
          </p:txBody>
        </p:sp>
      </p:grp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C9D71D73-B40F-6C1C-F850-8AE2ABE973E8}"/>
              </a:ext>
            </a:extLst>
          </p:cNvPr>
          <p:cNvGrpSpPr/>
          <p:nvPr/>
        </p:nvGrpSpPr>
        <p:grpSpPr>
          <a:xfrm>
            <a:off x="7543804" y="399931"/>
            <a:ext cx="3702041" cy="5665254"/>
            <a:chOff x="7543804" y="661183"/>
            <a:chExt cx="3702041" cy="5665254"/>
          </a:xfrm>
        </p:grpSpPr>
        <p:pic>
          <p:nvPicPr>
            <p:cNvPr id="4" name="Picture 12" descr="As parábolas de Lucas - 4ª Ed. revisada">
              <a:hlinkClick r:id="rId6"/>
              <a:extLst>
                <a:ext uri="{FF2B5EF4-FFF2-40B4-BE49-F238E27FC236}">
                  <a16:creationId xmlns:a16="http://schemas.microsoft.com/office/drawing/2014/main" id="{F9ACA486-A98F-FC91-6086-DA5AB31517B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63544" y="661183"/>
              <a:ext cx="3156856" cy="41111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CaixaDeTexto 15">
              <a:extLst>
                <a:ext uri="{FF2B5EF4-FFF2-40B4-BE49-F238E27FC236}">
                  <a16:creationId xmlns:a16="http://schemas.microsoft.com/office/drawing/2014/main" id="{342D3A02-EF7C-633A-6B49-831E78A35C98}"/>
                </a:ext>
              </a:extLst>
            </p:cNvPr>
            <p:cNvSpPr txBox="1"/>
            <p:nvPr/>
          </p:nvSpPr>
          <p:spPr>
            <a:xfrm>
              <a:off x="7543804" y="4756777"/>
              <a:ext cx="3702041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1600" b="1" dirty="0">
                  <a:solidFill>
                    <a:srgbClr val="C00000"/>
                  </a:solidFill>
                </a:rPr>
                <a:t>Kenneth E. </a:t>
              </a:r>
              <a:r>
                <a:rPr lang="pt-BR" sz="1600" b="1" dirty="0" err="1">
                  <a:solidFill>
                    <a:srgbClr val="C00000"/>
                  </a:solidFill>
                </a:rPr>
                <a:t>Bailey</a:t>
              </a:r>
              <a:r>
                <a:rPr lang="pt-BR" sz="1600" b="1" dirty="0">
                  <a:solidFill>
                    <a:srgbClr val="C00000"/>
                  </a:solidFill>
                </a:rPr>
                <a:t> - EUA</a:t>
              </a:r>
            </a:p>
            <a:p>
              <a:pPr algn="ctr"/>
              <a:r>
                <a:rPr lang="pt-BR" sz="1600" b="1" i="1" dirty="0">
                  <a:solidFill>
                    <a:srgbClr val="C00000"/>
                  </a:solidFill>
                </a:rPr>
                <a:t>(</a:t>
              </a:r>
              <a:r>
                <a:rPr lang="pt-BR" sz="1600" b="1" i="1">
                  <a:solidFill>
                    <a:srgbClr val="C00000"/>
                  </a:solidFill>
                </a:rPr>
                <a:t>Falecido)</a:t>
              </a:r>
              <a:endParaRPr lang="pt-BR" sz="1600" b="1" dirty="0"/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600" b="1" dirty="0"/>
                <a:t>Autor de vários livros em inglês e árabe.        Professor pesquisador de estudos do NT, ensinou, por 40 anos, no Egito, Líbano, Palestina, Israel e Chipre.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61014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6A88DC71-A43F-9BDE-EFD5-7A744ED120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7296"/>
            <a:ext cx="12192000" cy="6858000"/>
          </a:xfrm>
          <a:prstGeom prst="rect">
            <a:avLst/>
          </a:prstGeom>
        </p:spPr>
      </p:pic>
      <p:grpSp>
        <p:nvGrpSpPr>
          <p:cNvPr id="4" name="Agrupar 3">
            <a:extLst>
              <a:ext uri="{FF2B5EF4-FFF2-40B4-BE49-F238E27FC236}">
                <a16:creationId xmlns:a16="http://schemas.microsoft.com/office/drawing/2014/main" id="{FA4FBDD8-1367-0E2A-4238-47F7A8AD40A1}"/>
              </a:ext>
            </a:extLst>
          </p:cNvPr>
          <p:cNvGrpSpPr/>
          <p:nvPr/>
        </p:nvGrpSpPr>
        <p:grpSpPr>
          <a:xfrm>
            <a:off x="754032" y="1339396"/>
            <a:ext cx="2963139" cy="4371517"/>
            <a:chOff x="627951" y="473810"/>
            <a:chExt cx="2963139" cy="4371517"/>
          </a:xfrm>
        </p:grpSpPr>
        <p:pic>
          <p:nvPicPr>
            <p:cNvPr id="1026" name="Picture 2" descr="Mar da Galileia">
              <a:extLst>
                <a:ext uri="{FF2B5EF4-FFF2-40B4-BE49-F238E27FC236}">
                  <a16:creationId xmlns:a16="http://schemas.microsoft.com/office/drawing/2014/main" id="{BB48EFC2-5640-9C94-6EFC-3E233F2AAC0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0730" b="20077"/>
            <a:stretch/>
          </p:blipFill>
          <p:spPr bwMode="auto">
            <a:xfrm>
              <a:off x="627951" y="1512909"/>
              <a:ext cx="2946519" cy="22736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tângulo: Cantos Arredondados 8">
              <a:extLst>
                <a:ext uri="{FF2B5EF4-FFF2-40B4-BE49-F238E27FC236}">
                  <a16:creationId xmlns:a16="http://schemas.microsoft.com/office/drawing/2014/main" id="{B4FA0B5F-F169-2590-0C6D-43BB898FB896}"/>
                </a:ext>
              </a:extLst>
            </p:cNvPr>
            <p:cNvSpPr/>
            <p:nvPr/>
          </p:nvSpPr>
          <p:spPr>
            <a:xfrm>
              <a:off x="644571" y="473810"/>
              <a:ext cx="2946519" cy="897774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400" b="1" dirty="0"/>
                <a:t>Mar da Galileia</a:t>
              </a:r>
            </a:p>
          </p:txBody>
        </p:sp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7321AF94-AFF1-8062-6855-E3A38C6C58F9}"/>
                </a:ext>
              </a:extLst>
            </p:cNvPr>
            <p:cNvSpPr txBox="1"/>
            <p:nvPr/>
          </p:nvSpPr>
          <p:spPr>
            <a:xfrm rot="10800000" flipH="1" flipV="1">
              <a:off x="644571" y="3921997"/>
              <a:ext cx="2946519" cy="923330"/>
            </a:xfrm>
            <a:prstGeom prst="rect">
              <a:avLst/>
            </a:prstGeom>
            <a:noFill/>
            <a:ln w="28575">
              <a:solidFill>
                <a:srgbClr val="0070C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/>
                <a:t>Local onde Jesus exerceu a maior parte do seu ministério.</a:t>
              </a:r>
            </a:p>
          </p:txBody>
        </p:sp>
      </p:grpSp>
      <p:grpSp>
        <p:nvGrpSpPr>
          <p:cNvPr id="6" name="Agrupar 5">
            <a:extLst>
              <a:ext uri="{FF2B5EF4-FFF2-40B4-BE49-F238E27FC236}">
                <a16:creationId xmlns:a16="http://schemas.microsoft.com/office/drawing/2014/main" id="{D9BC2020-7711-AE22-F441-8E38204F07F5}"/>
              </a:ext>
            </a:extLst>
          </p:cNvPr>
          <p:cNvGrpSpPr/>
          <p:nvPr/>
        </p:nvGrpSpPr>
        <p:grpSpPr>
          <a:xfrm>
            <a:off x="4487822" y="1339396"/>
            <a:ext cx="2963138" cy="4434926"/>
            <a:chOff x="4487822" y="1588770"/>
            <a:chExt cx="2963138" cy="4434926"/>
          </a:xfrm>
        </p:grpSpPr>
        <p:pic>
          <p:nvPicPr>
            <p:cNvPr id="1029" name="Picture 5" descr="Roupas nos tempos de Jesus: o que as pessoas vestiam?">
              <a:hlinkClick r:id="rId5"/>
              <a:extLst>
                <a:ext uri="{FF2B5EF4-FFF2-40B4-BE49-F238E27FC236}">
                  <a16:creationId xmlns:a16="http://schemas.microsoft.com/office/drawing/2014/main" id="{0DAFAD93-A236-2C86-71B1-82E4A113B04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4107"/>
            <a:stretch/>
          </p:blipFill>
          <p:spPr bwMode="auto">
            <a:xfrm>
              <a:off x="4504441" y="2679539"/>
              <a:ext cx="2946519" cy="22621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Retângulo: Cantos Arredondados 9">
              <a:extLst>
                <a:ext uri="{FF2B5EF4-FFF2-40B4-BE49-F238E27FC236}">
                  <a16:creationId xmlns:a16="http://schemas.microsoft.com/office/drawing/2014/main" id="{8B3E3283-1F94-8B03-2654-8AADD43AE487}"/>
                </a:ext>
              </a:extLst>
            </p:cNvPr>
            <p:cNvSpPr/>
            <p:nvPr/>
          </p:nvSpPr>
          <p:spPr>
            <a:xfrm>
              <a:off x="4487822" y="1588770"/>
              <a:ext cx="2946519" cy="897774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400" b="1" dirty="0"/>
                <a:t>Grupos da época </a:t>
              </a:r>
            </a:p>
            <a:p>
              <a:pPr algn="ctr"/>
              <a:r>
                <a:rPr lang="pt-BR" sz="2400" b="1" dirty="0"/>
                <a:t>de Jesus</a:t>
              </a:r>
            </a:p>
          </p:txBody>
        </p:sp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3C28307A-EC68-AEE5-2878-C860E5296939}"/>
                </a:ext>
              </a:extLst>
            </p:cNvPr>
            <p:cNvSpPr txBox="1"/>
            <p:nvPr/>
          </p:nvSpPr>
          <p:spPr>
            <a:xfrm rot="10800000" flipH="1" flipV="1">
              <a:off x="4504441" y="5100366"/>
              <a:ext cx="2946519" cy="923330"/>
            </a:xfrm>
            <a:prstGeom prst="rect">
              <a:avLst/>
            </a:prstGeom>
            <a:noFill/>
            <a:ln w="28575">
              <a:solidFill>
                <a:srgbClr val="0070C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/>
                <a:t>Grupos que perseguiram Jesus e grupos com os quais Jesus andou. </a:t>
              </a:r>
            </a:p>
          </p:txBody>
        </p:sp>
      </p:grpSp>
      <p:grpSp>
        <p:nvGrpSpPr>
          <p:cNvPr id="8" name="Agrupar 7">
            <a:extLst>
              <a:ext uri="{FF2B5EF4-FFF2-40B4-BE49-F238E27FC236}">
                <a16:creationId xmlns:a16="http://schemas.microsoft.com/office/drawing/2014/main" id="{C9971897-BCBB-CBA3-DCBF-B3C7C74FA2BC}"/>
              </a:ext>
            </a:extLst>
          </p:cNvPr>
          <p:cNvGrpSpPr/>
          <p:nvPr/>
        </p:nvGrpSpPr>
        <p:grpSpPr>
          <a:xfrm>
            <a:off x="8217466" y="1339396"/>
            <a:ext cx="2946521" cy="4439151"/>
            <a:chOff x="8364311" y="1802577"/>
            <a:chExt cx="2946521" cy="4439151"/>
          </a:xfrm>
        </p:grpSpPr>
        <p:pic>
          <p:nvPicPr>
            <p:cNvPr id="1032" name="Picture 8" descr="O que é a expressão Reinos dos Céus?">
              <a:hlinkClick r:id="rId7"/>
              <a:extLst>
                <a:ext uri="{FF2B5EF4-FFF2-40B4-BE49-F238E27FC236}">
                  <a16:creationId xmlns:a16="http://schemas.microsoft.com/office/drawing/2014/main" id="{AD51E63B-5861-AEDB-E226-704F2CA912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64313" y="2871496"/>
              <a:ext cx="2946519" cy="22621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Retângulo: Cantos Arredondados 10">
              <a:extLst>
                <a:ext uri="{FF2B5EF4-FFF2-40B4-BE49-F238E27FC236}">
                  <a16:creationId xmlns:a16="http://schemas.microsoft.com/office/drawing/2014/main" id="{82018004-C6F6-2402-BE5A-DC068446C6ED}"/>
                </a:ext>
              </a:extLst>
            </p:cNvPr>
            <p:cNvSpPr/>
            <p:nvPr/>
          </p:nvSpPr>
          <p:spPr>
            <a:xfrm>
              <a:off x="8364312" y="1802577"/>
              <a:ext cx="2946519" cy="897774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400" b="1" dirty="0"/>
                <a:t>Reino dos céus</a:t>
              </a:r>
            </a:p>
          </p:txBody>
        </p:sp>
        <p:sp>
          <p:nvSpPr>
            <p:cNvPr id="14" name="CaixaDeTexto 13">
              <a:extLst>
                <a:ext uri="{FF2B5EF4-FFF2-40B4-BE49-F238E27FC236}">
                  <a16:creationId xmlns:a16="http://schemas.microsoft.com/office/drawing/2014/main" id="{4A938A6E-0946-165E-F26A-24D2602691D9}"/>
                </a:ext>
              </a:extLst>
            </p:cNvPr>
            <p:cNvSpPr txBox="1"/>
            <p:nvPr/>
          </p:nvSpPr>
          <p:spPr>
            <a:xfrm rot="10800000" flipH="1" flipV="1">
              <a:off x="8364311" y="5318398"/>
              <a:ext cx="2946519" cy="923330"/>
            </a:xfrm>
            <a:prstGeom prst="rect">
              <a:avLst/>
            </a:prstGeom>
            <a:noFill/>
            <a:ln w="28575">
              <a:solidFill>
                <a:srgbClr val="0070C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/>
                <a:t>Presente ou futuro?</a:t>
              </a:r>
            </a:p>
            <a:p>
              <a:pPr algn="ctr"/>
              <a:r>
                <a:rPr lang="pt-BR" b="1" dirty="0"/>
                <a:t>O reino de Deus está entre nós?</a:t>
              </a:r>
            </a:p>
          </p:txBody>
        </p:sp>
      </p:grpSp>
      <p:sp>
        <p:nvSpPr>
          <p:cNvPr id="3" name="CaixaDeTexto 2">
            <a:extLst>
              <a:ext uri="{FF2B5EF4-FFF2-40B4-BE49-F238E27FC236}">
                <a16:creationId xmlns:a16="http://schemas.microsoft.com/office/drawing/2014/main" id="{1F49F2C3-531D-5385-5FF3-846F833358FF}"/>
              </a:ext>
            </a:extLst>
          </p:cNvPr>
          <p:cNvSpPr txBox="1"/>
          <p:nvPr/>
        </p:nvSpPr>
        <p:spPr>
          <a:xfrm>
            <a:off x="627951" y="375149"/>
            <a:ext cx="10682879" cy="461665"/>
          </a:xfrm>
          <a:prstGeom prst="rect">
            <a:avLst/>
          </a:prstGeom>
          <a:solidFill>
            <a:srgbClr val="00206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bg1">
                    <a:lumMod val="95000"/>
                  </a:schemeClr>
                </a:solidFill>
              </a:rPr>
              <a:t>Tópicos a serem destacados</a:t>
            </a:r>
          </a:p>
        </p:txBody>
      </p:sp>
    </p:spTree>
    <p:extLst>
      <p:ext uri="{BB962C8B-B14F-4D97-AF65-F5344CB8AC3E}">
        <p14:creationId xmlns:p14="http://schemas.microsoft.com/office/powerpoint/2010/main" val="1557792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3DCCE118-D28A-35FC-A622-34DAC707A7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5225101" cy="6871120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EA38005E-4668-0EF5-9E02-1E524AD076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9922" y="-26980"/>
            <a:ext cx="7993454" cy="6858000"/>
          </a:xfrm>
          <a:prstGeom prst="rect">
            <a:avLst/>
          </a:prstGeom>
        </p:spPr>
      </p:pic>
      <p:grpSp>
        <p:nvGrpSpPr>
          <p:cNvPr id="27" name="Agrupar 26">
            <a:extLst>
              <a:ext uri="{FF2B5EF4-FFF2-40B4-BE49-F238E27FC236}">
                <a16:creationId xmlns:a16="http://schemas.microsoft.com/office/drawing/2014/main" id="{7911270A-40A4-D3B3-C705-893AFA690624}"/>
              </a:ext>
            </a:extLst>
          </p:cNvPr>
          <p:cNvGrpSpPr/>
          <p:nvPr/>
        </p:nvGrpSpPr>
        <p:grpSpPr>
          <a:xfrm>
            <a:off x="3327317" y="2031782"/>
            <a:ext cx="1688860" cy="3006904"/>
            <a:chOff x="4937759" y="1895302"/>
            <a:chExt cx="1688860" cy="3006904"/>
          </a:xfrm>
        </p:grpSpPr>
        <p:sp>
          <p:nvSpPr>
            <p:cNvPr id="14" name="Retângulo: Cantos Arredondados 13">
              <a:extLst>
                <a:ext uri="{FF2B5EF4-FFF2-40B4-BE49-F238E27FC236}">
                  <a16:creationId xmlns:a16="http://schemas.microsoft.com/office/drawing/2014/main" id="{2A8CB88A-67EC-D9C4-5084-398DAF41BF6B}"/>
                </a:ext>
              </a:extLst>
            </p:cNvPr>
            <p:cNvSpPr/>
            <p:nvPr/>
          </p:nvSpPr>
          <p:spPr>
            <a:xfrm>
              <a:off x="4937760" y="4596940"/>
              <a:ext cx="1688858" cy="305266"/>
            </a:xfrm>
            <a:prstGeom prst="roundRect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600" b="1" dirty="0"/>
                <a:t>Mar Morto</a:t>
              </a:r>
            </a:p>
          </p:txBody>
        </p:sp>
        <p:grpSp>
          <p:nvGrpSpPr>
            <p:cNvPr id="26" name="Agrupar 25">
              <a:extLst>
                <a:ext uri="{FF2B5EF4-FFF2-40B4-BE49-F238E27FC236}">
                  <a16:creationId xmlns:a16="http://schemas.microsoft.com/office/drawing/2014/main" id="{AC24A928-BE61-DB13-4DC0-F07334229A39}"/>
                </a:ext>
              </a:extLst>
            </p:cNvPr>
            <p:cNvGrpSpPr/>
            <p:nvPr/>
          </p:nvGrpSpPr>
          <p:grpSpPr>
            <a:xfrm>
              <a:off x="4937759" y="1895302"/>
              <a:ext cx="1688860" cy="1361788"/>
              <a:chOff x="4937759" y="1895302"/>
              <a:chExt cx="1688860" cy="1361788"/>
            </a:xfrm>
          </p:grpSpPr>
          <p:sp>
            <p:nvSpPr>
              <p:cNvPr id="12" name="Retângulo: Cantos Arredondados 11">
                <a:extLst>
                  <a:ext uri="{FF2B5EF4-FFF2-40B4-BE49-F238E27FC236}">
                    <a16:creationId xmlns:a16="http://schemas.microsoft.com/office/drawing/2014/main" id="{69EF9E0D-6492-6489-CFD8-A1F664AB07D3}"/>
                  </a:ext>
                </a:extLst>
              </p:cNvPr>
              <p:cNvSpPr/>
              <p:nvPr/>
            </p:nvSpPr>
            <p:spPr>
              <a:xfrm>
                <a:off x="4937761" y="1895302"/>
                <a:ext cx="1688858" cy="305266"/>
              </a:xfrm>
              <a:prstGeom prst="roundRect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600" b="1" dirty="0"/>
                  <a:t>Mar da Galileia</a:t>
                </a:r>
              </a:p>
            </p:txBody>
          </p:sp>
          <p:sp>
            <p:nvSpPr>
              <p:cNvPr id="16" name="Retângulo: Cantos Arredondados 15">
                <a:extLst>
                  <a:ext uri="{FF2B5EF4-FFF2-40B4-BE49-F238E27FC236}">
                    <a16:creationId xmlns:a16="http://schemas.microsoft.com/office/drawing/2014/main" id="{D5246C07-68E9-77AF-91E3-C8FFF1359D91}"/>
                  </a:ext>
                </a:extLst>
              </p:cNvPr>
              <p:cNvSpPr/>
              <p:nvPr/>
            </p:nvSpPr>
            <p:spPr>
              <a:xfrm>
                <a:off x="4937759" y="2964954"/>
                <a:ext cx="1688858" cy="292136"/>
              </a:xfrm>
              <a:prstGeom prst="roundRect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600" b="1" dirty="0"/>
                  <a:t>Rio Jordão</a:t>
                </a:r>
              </a:p>
            </p:txBody>
          </p:sp>
        </p:grpSp>
      </p:grpSp>
      <p:grpSp>
        <p:nvGrpSpPr>
          <p:cNvPr id="5" name="Agrupar 4">
            <a:extLst>
              <a:ext uri="{FF2B5EF4-FFF2-40B4-BE49-F238E27FC236}">
                <a16:creationId xmlns:a16="http://schemas.microsoft.com/office/drawing/2014/main" id="{618EE1EA-3D8D-8C40-B235-663B22DF9166}"/>
              </a:ext>
            </a:extLst>
          </p:cNvPr>
          <p:cNvGrpSpPr/>
          <p:nvPr/>
        </p:nvGrpSpPr>
        <p:grpSpPr>
          <a:xfrm>
            <a:off x="432262" y="1463040"/>
            <a:ext cx="2360814" cy="4189615"/>
            <a:chOff x="432262" y="1463040"/>
            <a:chExt cx="2360814" cy="4189615"/>
          </a:xfrm>
        </p:grpSpPr>
        <p:sp>
          <p:nvSpPr>
            <p:cNvPr id="3" name="Forma Livre: Forma 2">
              <a:extLst>
                <a:ext uri="{FF2B5EF4-FFF2-40B4-BE49-F238E27FC236}">
                  <a16:creationId xmlns:a16="http://schemas.microsoft.com/office/drawing/2014/main" id="{ADE5BDFE-9CFC-DE46-F760-0ED29EB78657}"/>
                </a:ext>
              </a:extLst>
            </p:cNvPr>
            <p:cNvSpPr/>
            <p:nvPr/>
          </p:nvSpPr>
          <p:spPr>
            <a:xfrm>
              <a:off x="1303326" y="2409863"/>
              <a:ext cx="1425013" cy="1442609"/>
            </a:xfrm>
            <a:custGeom>
              <a:avLst/>
              <a:gdLst>
                <a:gd name="connsiteX0" fmla="*/ 195690 w 1425013"/>
                <a:gd name="connsiteY0" fmla="*/ 108485 h 1442609"/>
                <a:gd name="connsiteX1" fmla="*/ 240661 w 1425013"/>
                <a:gd name="connsiteY1" fmla="*/ 18544 h 1442609"/>
                <a:gd name="connsiteX2" fmla="*/ 285631 w 1425013"/>
                <a:gd name="connsiteY2" fmla="*/ 3553 h 1442609"/>
                <a:gd name="connsiteX3" fmla="*/ 480504 w 1425013"/>
                <a:gd name="connsiteY3" fmla="*/ 18544 h 1442609"/>
                <a:gd name="connsiteX4" fmla="*/ 525474 w 1425013"/>
                <a:gd name="connsiteY4" fmla="*/ 33534 h 1442609"/>
                <a:gd name="connsiteX5" fmla="*/ 600425 w 1425013"/>
                <a:gd name="connsiteY5" fmla="*/ 48524 h 1442609"/>
                <a:gd name="connsiteX6" fmla="*/ 690366 w 1425013"/>
                <a:gd name="connsiteY6" fmla="*/ 138465 h 1442609"/>
                <a:gd name="connsiteX7" fmla="*/ 885238 w 1425013"/>
                <a:gd name="connsiteY7" fmla="*/ 183435 h 1442609"/>
                <a:gd name="connsiteX8" fmla="*/ 945199 w 1425013"/>
                <a:gd name="connsiteY8" fmla="*/ 213416 h 1442609"/>
                <a:gd name="connsiteX9" fmla="*/ 1155061 w 1425013"/>
                <a:gd name="connsiteY9" fmla="*/ 243396 h 1442609"/>
                <a:gd name="connsiteX10" fmla="*/ 1394904 w 1425013"/>
                <a:gd name="connsiteY10" fmla="*/ 333337 h 1442609"/>
                <a:gd name="connsiteX11" fmla="*/ 1409894 w 1425013"/>
                <a:gd name="connsiteY11" fmla="*/ 633140 h 1442609"/>
                <a:gd name="connsiteX12" fmla="*/ 1424884 w 1425013"/>
                <a:gd name="connsiteY12" fmla="*/ 738071 h 1442609"/>
                <a:gd name="connsiteX13" fmla="*/ 1409894 w 1425013"/>
                <a:gd name="connsiteY13" fmla="*/ 1307698 h 1442609"/>
                <a:gd name="connsiteX14" fmla="*/ 1394904 w 1425013"/>
                <a:gd name="connsiteY14" fmla="*/ 1442609 h 1442609"/>
                <a:gd name="connsiteX15" fmla="*/ 990169 w 1425013"/>
                <a:gd name="connsiteY15" fmla="*/ 1427619 h 1442609"/>
                <a:gd name="connsiteX16" fmla="*/ 945199 w 1425013"/>
                <a:gd name="connsiteY16" fmla="*/ 1397639 h 1442609"/>
                <a:gd name="connsiteX17" fmla="*/ 885238 w 1425013"/>
                <a:gd name="connsiteY17" fmla="*/ 1382648 h 1442609"/>
                <a:gd name="connsiteX18" fmla="*/ 615415 w 1425013"/>
                <a:gd name="connsiteY18" fmla="*/ 1367658 h 1442609"/>
                <a:gd name="connsiteX19" fmla="*/ 510484 w 1425013"/>
                <a:gd name="connsiteY19" fmla="*/ 1307698 h 1442609"/>
                <a:gd name="connsiteX20" fmla="*/ 465513 w 1425013"/>
                <a:gd name="connsiteY20" fmla="*/ 1292707 h 1442609"/>
                <a:gd name="connsiteX21" fmla="*/ 405553 w 1425013"/>
                <a:gd name="connsiteY21" fmla="*/ 1262727 h 1442609"/>
                <a:gd name="connsiteX22" fmla="*/ 225671 w 1425013"/>
                <a:gd name="connsiteY22" fmla="*/ 1232747 h 1442609"/>
                <a:gd name="connsiteX23" fmla="*/ 165710 w 1425013"/>
                <a:gd name="connsiteY23" fmla="*/ 1217757 h 1442609"/>
                <a:gd name="connsiteX24" fmla="*/ 105749 w 1425013"/>
                <a:gd name="connsiteY24" fmla="*/ 1187776 h 1442609"/>
                <a:gd name="connsiteX25" fmla="*/ 90759 w 1425013"/>
                <a:gd name="connsiteY25" fmla="*/ 1142806 h 1442609"/>
                <a:gd name="connsiteX26" fmla="*/ 30799 w 1425013"/>
                <a:gd name="connsiteY26" fmla="*/ 1112826 h 1442609"/>
                <a:gd name="connsiteX27" fmla="*/ 818 w 1425013"/>
                <a:gd name="connsiteY27" fmla="*/ 1067855 h 1442609"/>
                <a:gd name="connsiteX28" fmla="*/ 30799 w 1425013"/>
                <a:gd name="connsiteY28" fmla="*/ 798032 h 1442609"/>
                <a:gd name="connsiteX29" fmla="*/ 90759 w 1425013"/>
                <a:gd name="connsiteY29" fmla="*/ 558189 h 1442609"/>
                <a:gd name="connsiteX30" fmla="*/ 120740 w 1425013"/>
                <a:gd name="connsiteY30" fmla="*/ 198426 h 1442609"/>
                <a:gd name="connsiteX31" fmla="*/ 150720 w 1425013"/>
                <a:gd name="connsiteY31" fmla="*/ 138465 h 1442609"/>
                <a:gd name="connsiteX32" fmla="*/ 195690 w 1425013"/>
                <a:gd name="connsiteY32" fmla="*/ 33534 h 1442609"/>
                <a:gd name="connsiteX33" fmla="*/ 225671 w 1425013"/>
                <a:gd name="connsiteY33" fmla="*/ 3553 h 1442609"/>
                <a:gd name="connsiteX34" fmla="*/ 195690 w 1425013"/>
                <a:gd name="connsiteY34" fmla="*/ 48524 h 1442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425013" h="1442609">
                  <a:moveTo>
                    <a:pt x="195690" y="108485"/>
                  </a:moveTo>
                  <a:cubicBezTo>
                    <a:pt x="210680" y="78505"/>
                    <a:pt x="218847" y="43994"/>
                    <a:pt x="240661" y="18544"/>
                  </a:cubicBezTo>
                  <a:cubicBezTo>
                    <a:pt x="250944" y="6547"/>
                    <a:pt x="269830" y="3553"/>
                    <a:pt x="285631" y="3553"/>
                  </a:cubicBezTo>
                  <a:cubicBezTo>
                    <a:pt x="350781" y="3553"/>
                    <a:pt x="415546" y="13547"/>
                    <a:pt x="480504" y="18544"/>
                  </a:cubicBezTo>
                  <a:cubicBezTo>
                    <a:pt x="495494" y="23541"/>
                    <a:pt x="510145" y="29702"/>
                    <a:pt x="525474" y="33534"/>
                  </a:cubicBezTo>
                  <a:cubicBezTo>
                    <a:pt x="550192" y="39713"/>
                    <a:pt x="578930" y="34845"/>
                    <a:pt x="600425" y="48524"/>
                  </a:cubicBezTo>
                  <a:cubicBezTo>
                    <a:pt x="636195" y="71287"/>
                    <a:pt x="655088" y="114947"/>
                    <a:pt x="690366" y="138465"/>
                  </a:cubicBezTo>
                  <a:cubicBezTo>
                    <a:pt x="735260" y="168394"/>
                    <a:pt x="836862" y="176524"/>
                    <a:pt x="885238" y="183435"/>
                  </a:cubicBezTo>
                  <a:cubicBezTo>
                    <a:pt x="905225" y="193429"/>
                    <a:pt x="924660" y="204613"/>
                    <a:pt x="945199" y="213416"/>
                  </a:cubicBezTo>
                  <a:cubicBezTo>
                    <a:pt x="1015075" y="243363"/>
                    <a:pt x="1070322" y="235693"/>
                    <a:pt x="1155061" y="243396"/>
                  </a:cubicBezTo>
                  <a:cubicBezTo>
                    <a:pt x="1180191" y="248422"/>
                    <a:pt x="1375775" y="267752"/>
                    <a:pt x="1394904" y="333337"/>
                  </a:cubicBezTo>
                  <a:cubicBezTo>
                    <a:pt x="1422921" y="429394"/>
                    <a:pt x="1402503" y="533354"/>
                    <a:pt x="1409894" y="633140"/>
                  </a:cubicBezTo>
                  <a:cubicBezTo>
                    <a:pt x="1412504" y="668376"/>
                    <a:pt x="1419887" y="703094"/>
                    <a:pt x="1424884" y="738071"/>
                  </a:cubicBezTo>
                  <a:cubicBezTo>
                    <a:pt x="1419887" y="927947"/>
                    <a:pt x="1409894" y="1117757"/>
                    <a:pt x="1409894" y="1307698"/>
                  </a:cubicBezTo>
                  <a:cubicBezTo>
                    <a:pt x="1409894" y="1442337"/>
                    <a:pt x="1452384" y="1356389"/>
                    <a:pt x="1394904" y="1442609"/>
                  </a:cubicBezTo>
                  <a:cubicBezTo>
                    <a:pt x="1259992" y="1437612"/>
                    <a:pt x="1124503" y="1441052"/>
                    <a:pt x="990169" y="1427619"/>
                  </a:cubicBezTo>
                  <a:cubicBezTo>
                    <a:pt x="972243" y="1425826"/>
                    <a:pt x="961758" y="1404736"/>
                    <a:pt x="945199" y="1397639"/>
                  </a:cubicBezTo>
                  <a:cubicBezTo>
                    <a:pt x="926263" y="1389523"/>
                    <a:pt x="905756" y="1384513"/>
                    <a:pt x="885238" y="1382648"/>
                  </a:cubicBezTo>
                  <a:cubicBezTo>
                    <a:pt x="795528" y="1374492"/>
                    <a:pt x="705356" y="1372655"/>
                    <a:pt x="615415" y="1367658"/>
                  </a:cubicBezTo>
                  <a:cubicBezTo>
                    <a:pt x="570251" y="1337550"/>
                    <a:pt x="563736" y="1330520"/>
                    <a:pt x="510484" y="1307698"/>
                  </a:cubicBezTo>
                  <a:cubicBezTo>
                    <a:pt x="495960" y="1301474"/>
                    <a:pt x="480037" y="1298931"/>
                    <a:pt x="465513" y="1292707"/>
                  </a:cubicBezTo>
                  <a:cubicBezTo>
                    <a:pt x="444974" y="1283904"/>
                    <a:pt x="426752" y="1269793"/>
                    <a:pt x="405553" y="1262727"/>
                  </a:cubicBezTo>
                  <a:cubicBezTo>
                    <a:pt x="368268" y="1250299"/>
                    <a:pt x="255546" y="1238179"/>
                    <a:pt x="225671" y="1232747"/>
                  </a:cubicBezTo>
                  <a:cubicBezTo>
                    <a:pt x="205401" y="1229062"/>
                    <a:pt x="185697" y="1222754"/>
                    <a:pt x="165710" y="1217757"/>
                  </a:cubicBezTo>
                  <a:cubicBezTo>
                    <a:pt x="145723" y="1207763"/>
                    <a:pt x="121550" y="1203577"/>
                    <a:pt x="105749" y="1187776"/>
                  </a:cubicBezTo>
                  <a:cubicBezTo>
                    <a:pt x="94576" y="1176603"/>
                    <a:pt x="101932" y="1153979"/>
                    <a:pt x="90759" y="1142806"/>
                  </a:cubicBezTo>
                  <a:cubicBezTo>
                    <a:pt x="74958" y="1127005"/>
                    <a:pt x="50786" y="1122819"/>
                    <a:pt x="30799" y="1112826"/>
                  </a:cubicBezTo>
                  <a:cubicBezTo>
                    <a:pt x="20805" y="1097836"/>
                    <a:pt x="1942" y="1085836"/>
                    <a:pt x="818" y="1067855"/>
                  </a:cubicBezTo>
                  <a:cubicBezTo>
                    <a:pt x="-3753" y="994727"/>
                    <a:pt x="11445" y="879321"/>
                    <a:pt x="30799" y="798032"/>
                  </a:cubicBezTo>
                  <a:cubicBezTo>
                    <a:pt x="49886" y="717865"/>
                    <a:pt x="90759" y="558189"/>
                    <a:pt x="90759" y="558189"/>
                  </a:cubicBezTo>
                  <a:cubicBezTo>
                    <a:pt x="100753" y="438268"/>
                    <a:pt x="103722" y="317553"/>
                    <a:pt x="120740" y="198426"/>
                  </a:cubicBezTo>
                  <a:cubicBezTo>
                    <a:pt x="123900" y="176305"/>
                    <a:pt x="141473" y="158808"/>
                    <a:pt x="150720" y="138465"/>
                  </a:cubicBezTo>
                  <a:cubicBezTo>
                    <a:pt x="166467" y="103822"/>
                    <a:pt x="177209" y="66799"/>
                    <a:pt x="195690" y="33534"/>
                  </a:cubicBezTo>
                  <a:cubicBezTo>
                    <a:pt x="202554" y="21179"/>
                    <a:pt x="225671" y="-10580"/>
                    <a:pt x="225671" y="3553"/>
                  </a:cubicBezTo>
                  <a:cubicBezTo>
                    <a:pt x="225671" y="21569"/>
                    <a:pt x="205684" y="33534"/>
                    <a:pt x="195690" y="48524"/>
                  </a:cubicBezTo>
                </a:path>
              </a:pathLst>
            </a:custGeom>
            <a:noFill/>
            <a:ln w="28575">
              <a:solidFill>
                <a:srgbClr val="FFFF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5" name="Forma Livre: Forma 34">
              <a:extLst>
                <a:ext uri="{FF2B5EF4-FFF2-40B4-BE49-F238E27FC236}">
                  <a16:creationId xmlns:a16="http://schemas.microsoft.com/office/drawing/2014/main" id="{B29D9261-D210-3E05-3766-B86915C5E557}"/>
                </a:ext>
              </a:extLst>
            </p:cNvPr>
            <p:cNvSpPr/>
            <p:nvPr/>
          </p:nvSpPr>
          <p:spPr>
            <a:xfrm>
              <a:off x="1828212" y="1463040"/>
              <a:ext cx="881737" cy="1223230"/>
            </a:xfrm>
            <a:custGeom>
              <a:avLst/>
              <a:gdLst>
                <a:gd name="connsiteX0" fmla="*/ 881737 w 881737"/>
                <a:gd name="connsiteY0" fmla="*/ 365760 h 1223230"/>
                <a:gd name="connsiteX1" fmla="*/ 848486 w 881737"/>
                <a:gd name="connsiteY1" fmla="*/ 182880 h 1223230"/>
                <a:gd name="connsiteX2" fmla="*/ 732108 w 881737"/>
                <a:gd name="connsiteY2" fmla="*/ 83127 h 1223230"/>
                <a:gd name="connsiteX3" fmla="*/ 632355 w 881737"/>
                <a:gd name="connsiteY3" fmla="*/ 66502 h 1223230"/>
                <a:gd name="connsiteX4" fmla="*/ 615730 w 881737"/>
                <a:gd name="connsiteY4" fmla="*/ 16625 h 1223230"/>
                <a:gd name="connsiteX5" fmla="*/ 565853 w 881737"/>
                <a:gd name="connsiteY5" fmla="*/ 0 h 1223230"/>
                <a:gd name="connsiteX6" fmla="*/ 283221 w 881737"/>
                <a:gd name="connsiteY6" fmla="*/ 16625 h 1223230"/>
                <a:gd name="connsiteX7" fmla="*/ 150217 w 881737"/>
                <a:gd name="connsiteY7" fmla="*/ 83127 h 1223230"/>
                <a:gd name="connsiteX8" fmla="*/ 33839 w 881737"/>
                <a:gd name="connsiteY8" fmla="*/ 266007 h 1223230"/>
                <a:gd name="connsiteX9" fmla="*/ 50464 w 881737"/>
                <a:gd name="connsiteY9" fmla="*/ 315884 h 1223230"/>
                <a:gd name="connsiteX10" fmla="*/ 588 w 881737"/>
                <a:gd name="connsiteY10" fmla="*/ 731520 h 1223230"/>
                <a:gd name="connsiteX11" fmla="*/ 17213 w 881737"/>
                <a:gd name="connsiteY11" fmla="*/ 980902 h 1223230"/>
                <a:gd name="connsiteX12" fmla="*/ 100341 w 881737"/>
                <a:gd name="connsiteY12" fmla="*/ 997527 h 1223230"/>
                <a:gd name="connsiteX13" fmla="*/ 183468 w 881737"/>
                <a:gd name="connsiteY13" fmla="*/ 1030778 h 1223230"/>
                <a:gd name="connsiteX14" fmla="*/ 233344 w 881737"/>
                <a:gd name="connsiteY14" fmla="*/ 1064029 h 1223230"/>
                <a:gd name="connsiteX15" fmla="*/ 316472 w 881737"/>
                <a:gd name="connsiteY15" fmla="*/ 1080655 h 1223230"/>
                <a:gd name="connsiteX16" fmla="*/ 399599 w 881737"/>
                <a:gd name="connsiteY16" fmla="*/ 1147156 h 1223230"/>
                <a:gd name="connsiteX17" fmla="*/ 449475 w 881737"/>
                <a:gd name="connsiteY17" fmla="*/ 1163782 h 1223230"/>
                <a:gd name="connsiteX18" fmla="*/ 615730 w 881737"/>
                <a:gd name="connsiteY18" fmla="*/ 1197033 h 1223230"/>
                <a:gd name="connsiteX19" fmla="*/ 682232 w 881737"/>
                <a:gd name="connsiteY19" fmla="*/ 1213658 h 1223230"/>
                <a:gd name="connsiteX20" fmla="*/ 848486 w 881737"/>
                <a:gd name="connsiteY20" fmla="*/ 1197033 h 1223230"/>
                <a:gd name="connsiteX21" fmla="*/ 781984 w 881737"/>
                <a:gd name="connsiteY21" fmla="*/ 698269 h 1223230"/>
                <a:gd name="connsiteX22" fmla="*/ 698857 w 881737"/>
                <a:gd name="connsiteY22" fmla="*/ 581891 h 1223230"/>
                <a:gd name="connsiteX23" fmla="*/ 682232 w 881737"/>
                <a:gd name="connsiteY23" fmla="*/ 532015 h 1223230"/>
                <a:gd name="connsiteX24" fmla="*/ 781984 w 881737"/>
                <a:gd name="connsiteY24" fmla="*/ 415636 h 1223230"/>
                <a:gd name="connsiteX25" fmla="*/ 848486 w 881737"/>
                <a:gd name="connsiteY25" fmla="*/ 399011 h 1223230"/>
                <a:gd name="connsiteX26" fmla="*/ 881737 w 881737"/>
                <a:gd name="connsiteY26" fmla="*/ 199505 h 1223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881737" h="1223230">
                  <a:moveTo>
                    <a:pt x="881737" y="365760"/>
                  </a:moveTo>
                  <a:cubicBezTo>
                    <a:pt x="881255" y="362866"/>
                    <a:pt x="854297" y="194502"/>
                    <a:pt x="848486" y="182880"/>
                  </a:cubicBezTo>
                  <a:cubicBezTo>
                    <a:pt x="838270" y="162448"/>
                    <a:pt x="747587" y="89319"/>
                    <a:pt x="732108" y="83127"/>
                  </a:cubicBezTo>
                  <a:cubicBezTo>
                    <a:pt x="700809" y="70608"/>
                    <a:pt x="665606" y="72044"/>
                    <a:pt x="632355" y="66502"/>
                  </a:cubicBezTo>
                  <a:cubicBezTo>
                    <a:pt x="626813" y="49876"/>
                    <a:pt x="628122" y="29017"/>
                    <a:pt x="615730" y="16625"/>
                  </a:cubicBezTo>
                  <a:cubicBezTo>
                    <a:pt x="603338" y="4233"/>
                    <a:pt x="583378" y="0"/>
                    <a:pt x="565853" y="0"/>
                  </a:cubicBezTo>
                  <a:cubicBezTo>
                    <a:pt x="471479" y="0"/>
                    <a:pt x="377432" y="11083"/>
                    <a:pt x="283221" y="16625"/>
                  </a:cubicBezTo>
                  <a:cubicBezTo>
                    <a:pt x="238886" y="38792"/>
                    <a:pt x="185267" y="48077"/>
                    <a:pt x="150217" y="83127"/>
                  </a:cubicBezTo>
                  <a:cubicBezTo>
                    <a:pt x="99124" y="134220"/>
                    <a:pt x="33839" y="266007"/>
                    <a:pt x="33839" y="266007"/>
                  </a:cubicBezTo>
                  <a:cubicBezTo>
                    <a:pt x="39381" y="282633"/>
                    <a:pt x="51164" y="298373"/>
                    <a:pt x="50464" y="315884"/>
                  </a:cubicBezTo>
                  <a:cubicBezTo>
                    <a:pt x="37795" y="632588"/>
                    <a:pt x="52752" y="575024"/>
                    <a:pt x="588" y="731520"/>
                  </a:cubicBezTo>
                  <a:cubicBezTo>
                    <a:pt x="6130" y="814647"/>
                    <a:pt x="-12040" y="902895"/>
                    <a:pt x="17213" y="980902"/>
                  </a:cubicBezTo>
                  <a:cubicBezTo>
                    <a:pt x="27135" y="1007361"/>
                    <a:pt x="73275" y="989407"/>
                    <a:pt x="100341" y="997527"/>
                  </a:cubicBezTo>
                  <a:cubicBezTo>
                    <a:pt x="128926" y="1006102"/>
                    <a:pt x="156775" y="1017431"/>
                    <a:pt x="183468" y="1030778"/>
                  </a:cubicBezTo>
                  <a:cubicBezTo>
                    <a:pt x="201340" y="1039714"/>
                    <a:pt x="214635" y="1057013"/>
                    <a:pt x="233344" y="1064029"/>
                  </a:cubicBezTo>
                  <a:cubicBezTo>
                    <a:pt x="259803" y="1073951"/>
                    <a:pt x="288763" y="1075113"/>
                    <a:pt x="316472" y="1080655"/>
                  </a:cubicBezTo>
                  <a:cubicBezTo>
                    <a:pt x="344181" y="1102822"/>
                    <a:pt x="369508" y="1128349"/>
                    <a:pt x="399599" y="1147156"/>
                  </a:cubicBezTo>
                  <a:cubicBezTo>
                    <a:pt x="414460" y="1156444"/>
                    <a:pt x="432399" y="1159841"/>
                    <a:pt x="449475" y="1163782"/>
                  </a:cubicBezTo>
                  <a:cubicBezTo>
                    <a:pt x="504543" y="1176490"/>
                    <a:pt x="560469" y="1185191"/>
                    <a:pt x="615730" y="1197033"/>
                  </a:cubicBezTo>
                  <a:cubicBezTo>
                    <a:pt x="638072" y="1201821"/>
                    <a:pt x="660065" y="1208116"/>
                    <a:pt x="682232" y="1213658"/>
                  </a:cubicBezTo>
                  <a:cubicBezTo>
                    <a:pt x="737650" y="1208116"/>
                    <a:pt x="825631" y="1247822"/>
                    <a:pt x="848486" y="1197033"/>
                  </a:cubicBezTo>
                  <a:cubicBezTo>
                    <a:pt x="882164" y="1122194"/>
                    <a:pt x="827470" y="800612"/>
                    <a:pt x="781984" y="698269"/>
                  </a:cubicBezTo>
                  <a:cubicBezTo>
                    <a:pt x="762622" y="654705"/>
                    <a:pt x="726566" y="620684"/>
                    <a:pt x="698857" y="581891"/>
                  </a:cubicBezTo>
                  <a:cubicBezTo>
                    <a:pt x="693315" y="565266"/>
                    <a:pt x="682232" y="549540"/>
                    <a:pt x="682232" y="532015"/>
                  </a:cubicBezTo>
                  <a:cubicBezTo>
                    <a:pt x="682232" y="456335"/>
                    <a:pt x="713858" y="445914"/>
                    <a:pt x="781984" y="415636"/>
                  </a:cubicBezTo>
                  <a:cubicBezTo>
                    <a:pt x="802864" y="406356"/>
                    <a:pt x="838911" y="419757"/>
                    <a:pt x="848486" y="399011"/>
                  </a:cubicBezTo>
                  <a:cubicBezTo>
                    <a:pt x="876739" y="337797"/>
                    <a:pt x="870653" y="266007"/>
                    <a:pt x="881737" y="199505"/>
                  </a:cubicBezTo>
                </a:path>
              </a:pathLst>
            </a:cu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0" name="Forma Livre: Forma 39">
              <a:extLst>
                <a:ext uri="{FF2B5EF4-FFF2-40B4-BE49-F238E27FC236}">
                  <a16:creationId xmlns:a16="http://schemas.microsoft.com/office/drawing/2014/main" id="{A1EF5961-52D0-FF10-9EF5-4734C1F82BC9}"/>
                </a:ext>
              </a:extLst>
            </p:cNvPr>
            <p:cNvSpPr/>
            <p:nvPr/>
          </p:nvSpPr>
          <p:spPr>
            <a:xfrm>
              <a:off x="432262" y="3624350"/>
              <a:ext cx="2360814" cy="2028305"/>
            </a:xfrm>
            <a:custGeom>
              <a:avLst/>
              <a:gdLst>
                <a:gd name="connsiteX0" fmla="*/ 0 w 2360814"/>
                <a:gd name="connsiteY0" fmla="*/ 1529542 h 2028305"/>
                <a:gd name="connsiteX1" fmla="*/ 66502 w 2360814"/>
                <a:gd name="connsiteY1" fmla="*/ 1446415 h 2028305"/>
                <a:gd name="connsiteX2" fmla="*/ 199505 w 2360814"/>
                <a:gd name="connsiteY2" fmla="*/ 1346662 h 2028305"/>
                <a:gd name="connsiteX3" fmla="*/ 282633 w 2360814"/>
                <a:gd name="connsiteY3" fmla="*/ 1263535 h 2028305"/>
                <a:gd name="connsiteX4" fmla="*/ 399011 w 2360814"/>
                <a:gd name="connsiteY4" fmla="*/ 1163782 h 2028305"/>
                <a:gd name="connsiteX5" fmla="*/ 448887 w 2360814"/>
                <a:gd name="connsiteY5" fmla="*/ 1047404 h 2028305"/>
                <a:gd name="connsiteX6" fmla="*/ 465513 w 2360814"/>
                <a:gd name="connsiteY6" fmla="*/ 997527 h 2028305"/>
                <a:gd name="connsiteX7" fmla="*/ 548640 w 2360814"/>
                <a:gd name="connsiteY7" fmla="*/ 881149 h 2028305"/>
                <a:gd name="connsiteX8" fmla="*/ 631767 w 2360814"/>
                <a:gd name="connsiteY8" fmla="*/ 781396 h 2028305"/>
                <a:gd name="connsiteX9" fmla="*/ 748145 w 2360814"/>
                <a:gd name="connsiteY9" fmla="*/ 565265 h 2028305"/>
                <a:gd name="connsiteX10" fmla="*/ 814647 w 2360814"/>
                <a:gd name="connsiteY10" fmla="*/ 332509 h 2028305"/>
                <a:gd name="connsiteX11" fmla="*/ 881149 w 2360814"/>
                <a:gd name="connsiteY11" fmla="*/ 116378 h 2028305"/>
                <a:gd name="connsiteX12" fmla="*/ 914400 w 2360814"/>
                <a:gd name="connsiteY12" fmla="*/ 66502 h 2028305"/>
                <a:gd name="connsiteX13" fmla="*/ 897774 w 2360814"/>
                <a:gd name="connsiteY13" fmla="*/ 16625 h 2028305"/>
                <a:gd name="connsiteX14" fmla="*/ 947651 w 2360814"/>
                <a:gd name="connsiteY14" fmla="*/ 0 h 2028305"/>
                <a:gd name="connsiteX15" fmla="*/ 1163782 w 2360814"/>
                <a:gd name="connsiteY15" fmla="*/ 33251 h 2028305"/>
                <a:gd name="connsiteX16" fmla="*/ 1280160 w 2360814"/>
                <a:gd name="connsiteY16" fmla="*/ 66502 h 2028305"/>
                <a:gd name="connsiteX17" fmla="*/ 1346662 w 2360814"/>
                <a:gd name="connsiteY17" fmla="*/ 83127 h 2028305"/>
                <a:gd name="connsiteX18" fmla="*/ 1529542 w 2360814"/>
                <a:gd name="connsiteY18" fmla="*/ 133004 h 2028305"/>
                <a:gd name="connsiteX19" fmla="*/ 1695796 w 2360814"/>
                <a:gd name="connsiteY19" fmla="*/ 199505 h 2028305"/>
                <a:gd name="connsiteX20" fmla="*/ 1812174 w 2360814"/>
                <a:gd name="connsiteY20" fmla="*/ 232756 h 2028305"/>
                <a:gd name="connsiteX21" fmla="*/ 2277687 w 2360814"/>
                <a:gd name="connsiteY21" fmla="*/ 249382 h 2028305"/>
                <a:gd name="connsiteX22" fmla="*/ 2360814 w 2360814"/>
                <a:gd name="connsiteY22" fmla="*/ 482138 h 2028305"/>
                <a:gd name="connsiteX23" fmla="*/ 2294313 w 2360814"/>
                <a:gd name="connsiteY23" fmla="*/ 648393 h 2028305"/>
                <a:gd name="connsiteX24" fmla="*/ 2227811 w 2360814"/>
                <a:gd name="connsiteY24" fmla="*/ 731520 h 2028305"/>
                <a:gd name="connsiteX25" fmla="*/ 2177934 w 2360814"/>
                <a:gd name="connsiteY25" fmla="*/ 864524 h 2028305"/>
                <a:gd name="connsiteX26" fmla="*/ 2161309 w 2360814"/>
                <a:gd name="connsiteY26" fmla="*/ 1280160 h 2028305"/>
                <a:gd name="connsiteX27" fmla="*/ 2177934 w 2360814"/>
                <a:gd name="connsiteY27" fmla="*/ 1745673 h 2028305"/>
                <a:gd name="connsiteX28" fmla="*/ 2161309 w 2360814"/>
                <a:gd name="connsiteY28" fmla="*/ 1862051 h 2028305"/>
                <a:gd name="connsiteX29" fmla="*/ 1961803 w 2360814"/>
                <a:gd name="connsiteY29" fmla="*/ 1911927 h 2028305"/>
                <a:gd name="connsiteX30" fmla="*/ 1629294 w 2360814"/>
                <a:gd name="connsiteY30" fmla="*/ 1928553 h 2028305"/>
                <a:gd name="connsiteX31" fmla="*/ 1463040 w 2360814"/>
                <a:gd name="connsiteY31" fmla="*/ 1978429 h 2028305"/>
                <a:gd name="connsiteX32" fmla="*/ 1396538 w 2360814"/>
                <a:gd name="connsiteY32" fmla="*/ 2011680 h 2028305"/>
                <a:gd name="connsiteX33" fmla="*/ 1246909 w 2360814"/>
                <a:gd name="connsiteY33" fmla="*/ 2028305 h 2028305"/>
                <a:gd name="connsiteX34" fmla="*/ 931025 w 2360814"/>
                <a:gd name="connsiteY34" fmla="*/ 2011680 h 2028305"/>
                <a:gd name="connsiteX35" fmla="*/ 881149 w 2360814"/>
                <a:gd name="connsiteY35" fmla="*/ 1995055 h 2028305"/>
                <a:gd name="connsiteX36" fmla="*/ 831273 w 2360814"/>
                <a:gd name="connsiteY36" fmla="*/ 1945178 h 2028305"/>
                <a:gd name="connsiteX37" fmla="*/ 482138 w 2360814"/>
                <a:gd name="connsiteY37" fmla="*/ 1945178 h 2028305"/>
                <a:gd name="connsiteX38" fmla="*/ 266007 w 2360814"/>
                <a:gd name="connsiteY38" fmla="*/ 1895302 h 2028305"/>
                <a:gd name="connsiteX39" fmla="*/ 199505 w 2360814"/>
                <a:gd name="connsiteY39" fmla="*/ 1812175 h 2028305"/>
                <a:gd name="connsiteX40" fmla="*/ 182880 w 2360814"/>
                <a:gd name="connsiteY40" fmla="*/ 1745673 h 2028305"/>
                <a:gd name="connsiteX41" fmla="*/ 149629 w 2360814"/>
                <a:gd name="connsiteY41" fmla="*/ 1695796 h 2028305"/>
                <a:gd name="connsiteX42" fmla="*/ 49876 w 2360814"/>
                <a:gd name="connsiteY42" fmla="*/ 1579418 h 2028305"/>
                <a:gd name="connsiteX43" fmla="*/ 16625 w 2360814"/>
                <a:gd name="connsiteY43" fmla="*/ 1579418 h 2028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2360814" h="2028305">
                  <a:moveTo>
                    <a:pt x="0" y="1529542"/>
                  </a:moveTo>
                  <a:cubicBezTo>
                    <a:pt x="22167" y="1501833"/>
                    <a:pt x="41410" y="1471507"/>
                    <a:pt x="66502" y="1446415"/>
                  </a:cubicBezTo>
                  <a:cubicBezTo>
                    <a:pt x="242270" y="1270647"/>
                    <a:pt x="76724" y="1454095"/>
                    <a:pt x="199505" y="1346662"/>
                  </a:cubicBezTo>
                  <a:cubicBezTo>
                    <a:pt x="228996" y="1320857"/>
                    <a:pt x="253345" y="1289569"/>
                    <a:pt x="282633" y="1263535"/>
                  </a:cubicBezTo>
                  <a:cubicBezTo>
                    <a:pt x="474591" y="1092905"/>
                    <a:pt x="239046" y="1323744"/>
                    <a:pt x="399011" y="1163782"/>
                  </a:cubicBezTo>
                  <a:cubicBezTo>
                    <a:pt x="415636" y="1124989"/>
                    <a:pt x="433212" y="1086590"/>
                    <a:pt x="448887" y="1047404"/>
                  </a:cubicBezTo>
                  <a:cubicBezTo>
                    <a:pt x="455396" y="1031132"/>
                    <a:pt x="456496" y="1012555"/>
                    <a:pt x="465513" y="997527"/>
                  </a:cubicBezTo>
                  <a:cubicBezTo>
                    <a:pt x="490040" y="956648"/>
                    <a:pt x="519574" y="918935"/>
                    <a:pt x="548640" y="881149"/>
                  </a:cubicBezTo>
                  <a:cubicBezTo>
                    <a:pt x="575030" y="846842"/>
                    <a:pt x="609498" y="818511"/>
                    <a:pt x="631767" y="781396"/>
                  </a:cubicBezTo>
                  <a:cubicBezTo>
                    <a:pt x="845598" y="425011"/>
                    <a:pt x="596439" y="767541"/>
                    <a:pt x="748145" y="565265"/>
                  </a:cubicBezTo>
                  <a:cubicBezTo>
                    <a:pt x="770312" y="487680"/>
                    <a:pt x="793416" y="410356"/>
                    <a:pt x="814647" y="332509"/>
                  </a:cubicBezTo>
                  <a:cubicBezTo>
                    <a:pt x="840162" y="238953"/>
                    <a:pt x="840704" y="197267"/>
                    <a:pt x="881149" y="116378"/>
                  </a:cubicBezTo>
                  <a:cubicBezTo>
                    <a:pt x="890085" y="98506"/>
                    <a:pt x="903316" y="83127"/>
                    <a:pt x="914400" y="66502"/>
                  </a:cubicBezTo>
                  <a:cubicBezTo>
                    <a:pt x="908858" y="49876"/>
                    <a:pt x="889937" y="32300"/>
                    <a:pt x="897774" y="16625"/>
                  </a:cubicBezTo>
                  <a:cubicBezTo>
                    <a:pt x="905611" y="950"/>
                    <a:pt x="930126" y="0"/>
                    <a:pt x="947651" y="0"/>
                  </a:cubicBezTo>
                  <a:cubicBezTo>
                    <a:pt x="960011" y="0"/>
                    <a:pt x="1143563" y="28585"/>
                    <a:pt x="1163782" y="33251"/>
                  </a:cubicBezTo>
                  <a:cubicBezTo>
                    <a:pt x="1203094" y="42323"/>
                    <a:pt x="1241237" y="55887"/>
                    <a:pt x="1280160" y="66502"/>
                  </a:cubicBezTo>
                  <a:cubicBezTo>
                    <a:pt x="1302204" y="72514"/>
                    <a:pt x="1324357" y="78170"/>
                    <a:pt x="1346662" y="83127"/>
                  </a:cubicBezTo>
                  <a:cubicBezTo>
                    <a:pt x="1412333" y="97721"/>
                    <a:pt x="1467262" y="101864"/>
                    <a:pt x="1529542" y="133004"/>
                  </a:cubicBezTo>
                  <a:cubicBezTo>
                    <a:pt x="1677548" y="207007"/>
                    <a:pt x="1576131" y="165315"/>
                    <a:pt x="1695796" y="199505"/>
                  </a:cubicBezTo>
                  <a:cubicBezTo>
                    <a:pt x="1728820" y="208940"/>
                    <a:pt x="1778907" y="230677"/>
                    <a:pt x="1812174" y="232756"/>
                  </a:cubicBezTo>
                  <a:cubicBezTo>
                    <a:pt x="1967142" y="242442"/>
                    <a:pt x="2122516" y="243840"/>
                    <a:pt x="2277687" y="249382"/>
                  </a:cubicBezTo>
                  <a:cubicBezTo>
                    <a:pt x="2368973" y="386310"/>
                    <a:pt x="2339232" y="309481"/>
                    <a:pt x="2360814" y="482138"/>
                  </a:cubicBezTo>
                  <a:cubicBezTo>
                    <a:pt x="2341691" y="558632"/>
                    <a:pt x="2343803" y="570623"/>
                    <a:pt x="2294313" y="648393"/>
                  </a:cubicBezTo>
                  <a:cubicBezTo>
                    <a:pt x="2275262" y="678330"/>
                    <a:pt x="2247495" y="701995"/>
                    <a:pt x="2227811" y="731520"/>
                  </a:cubicBezTo>
                  <a:cubicBezTo>
                    <a:pt x="2193036" y="783683"/>
                    <a:pt x="2192555" y="806041"/>
                    <a:pt x="2177934" y="864524"/>
                  </a:cubicBezTo>
                  <a:cubicBezTo>
                    <a:pt x="2172392" y="1003069"/>
                    <a:pt x="2161309" y="1141504"/>
                    <a:pt x="2161309" y="1280160"/>
                  </a:cubicBezTo>
                  <a:cubicBezTo>
                    <a:pt x="2161309" y="1435430"/>
                    <a:pt x="2177934" y="1590403"/>
                    <a:pt x="2177934" y="1745673"/>
                  </a:cubicBezTo>
                  <a:cubicBezTo>
                    <a:pt x="2177934" y="1784859"/>
                    <a:pt x="2185367" y="1831119"/>
                    <a:pt x="2161309" y="1862051"/>
                  </a:cubicBezTo>
                  <a:cubicBezTo>
                    <a:pt x="2143734" y="1884647"/>
                    <a:pt x="1986335" y="1910040"/>
                    <a:pt x="1961803" y="1911927"/>
                  </a:cubicBezTo>
                  <a:cubicBezTo>
                    <a:pt x="1851155" y="1920438"/>
                    <a:pt x="1740130" y="1923011"/>
                    <a:pt x="1629294" y="1928553"/>
                  </a:cubicBezTo>
                  <a:cubicBezTo>
                    <a:pt x="1523925" y="1998800"/>
                    <a:pt x="1644085" y="1929053"/>
                    <a:pt x="1463040" y="1978429"/>
                  </a:cubicBezTo>
                  <a:cubicBezTo>
                    <a:pt x="1439129" y="1984950"/>
                    <a:pt x="1420687" y="2006107"/>
                    <a:pt x="1396538" y="2011680"/>
                  </a:cubicBezTo>
                  <a:cubicBezTo>
                    <a:pt x="1347640" y="2022964"/>
                    <a:pt x="1296785" y="2022763"/>
                    <a:pt x="1246909" y="2028305"/>
                  </a:cubicBezTo>
                  <a:cubicBezTo>
                    <a:pt x="1141614" y="2022763"/>
                    <a:pt x="1036032" y="2021226"/>
                    <a:pt x="931025" y="2011680"/>
                  </a:cubicBezTo>
                  <a:cubicBezTo>
                    <a:pt x="913572" y="2010093"/>
                    <a:pt x="895730" y="2004776"/>
                    <a:pt x="881149" y="1995055"/>
                  </a:cubicBezTo>
                  <a:cubicBezTo>
                    <a:pt x="861586" y="1982013"/>
                    <a:pt x="847898" y="1961804"/>
                    <a:pt x="831273" y="1945178"/>
                  </a:cubicBezTo>
                  <a:cubicBezTo>
                    <a:pt x="683923" y="1982017"/>
                    <a:pt x="743356" y="1974203"/>
                    <a:pt x="482138" y="1945178"/>
                  </a:cubicBezTo>
                  <a:cubicBezTo>
                    <a:pt x="372076" y="1932949"/>
                    <a:pt x="346746" y="1922214"/>
                    <a:pt x="266007" y="1895302"/>
                  </a:cubicBezTo>
                  <a:cubicBezTo>
                    <a:pt x="211658" y="1732248"/>
                    <a:pt x="299772" y="1962573"/>
                    <a:pt x="199505" y="1812175"/>
                  </a:cubicBezTo>
                  <a:cubicBezTo>
                    <a:pt x="186830" y="1793163"/>
                    <a:pt x="191881" y="1766675"/>
                    <a:pt x="182880" y="1745673"/>
                  </a:cubicBezTo>
                  <a:cubicBezTo>
                    <a:pt x="175009" y="1727307"/>
                    <a:pt x="161243" y="1712056"/>
                    <a:pt x="149629" y="1695796"/>
                  </a:cubicBezTo>
                  <a:cubicBezTo>
                    <a:pt x="131913" y="1670993"/>
                    <a:pt x="80086" y="1597544"/>
                    <a:pt x="49876" y="1579418"/>
                  </a:cubicBezTo>
                  <a:cubicBezTo>
                    <a:pt x="40372" y="1573715"/>
                    <a:pt x="27709" y="1579418"/>
                    <a:pt x="16625" y="1579418"/>
                  </a:cubicBezTo>
                </a:path>
              </a:pathLst>
            </a:cu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2" name="CaixaDeTexto 1">
            <a:extLst>
              <a:ext uri="{FF2B5EF4-FFF2-40B4-BE49-F238E27FC236}">
                <a16:creationId xmlns:a16="http://schemas.microsoft.com/office/drawing/2014/main" id="{F0F15116-37E5-F1D3-E7A1-8263C47F9C15}"/>
              </a:ext>
            </a:extLst>
          </p:cNvPr>
          <p:cNvSpPr txBox="1"/>
          <p:nvPr/>
        </p:nvSpPr>
        <p:spPr>
          <a:xfrm>
            <a:off x="1" y="5"/>
            <a:ext cx="4239490" cy="461665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/>
              <a:t>Israel no tempo de Jesus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DD885E5-9D95-578B-6C42-1147252D273E}"/>
              </a:ext>
            </a:extLst>
          </p:cNvPr>
          <p:cNvSpPr txBox="1"/>
          <p:nvPr/>
        </p:nvSpPr>
        <p:spPr>
          <a:xfrm>
            <a:off x="4198547" y="6653"/>
            <a:ext cx="7993454" cy="461665"/>
          </a:xfrm>
          <a:prstGeom prst="rect">
            <a:avLst/>
          </a:prstGeom>
          <a:solidFill>
            <a:srgbClr val="00206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bg1">
                    <a:lumMod val="95000"/>
                  </a:schemeClr>
                </a:solidFill>
              </a:rPr>
              <a:t>Mar da Galileia</a:t>
            </a:r>
          </a:p>
        </p:txBody>
      </p:sp>
      <p:grpSp>
        <p:nvGrpSpPr>
          <p:cNvPr id="106" name="Agrupar 105">
            <a:extLst>
              <a:ext uri="{FF2B5EF4-FFF2-40B4-BE49-F238E27FC236}">
                <a16:creationId xmlns:a16="http://schemas.microsoft.com/office/drawing/2014/main" id="{C81833DC-BA6D-C7D3-5319-3E6FD27D0A98}"/>
              </a:ext>
            </a:extLst>
          </p:cNvPr>
          <p:cNvGrpSpPr/>
          <p:nvPr/>
        </p:nvGrpSpPr>
        <p:grpSpPr>
          <a:xfrm>
            <a:off x="1009201" y="1764412"/>
            <a:ext cx="1650834" cy="2568083"/>
            <a:chOff x="1009201" y="1764412"/>
            <a:chExt cx="1650834" cy="2568083"/>
          </a:xfrm>
        </p:grpSpPr>
        <p:grpSp>
          <p:nvGrpSpPr>
            <p:cNvPr id="52" name="Agrupar 51">
              <a:extLst>
                <a:ext uri="{FF2B5EF4-FFF2-40B4-BE49-F238E27FC236}">
                  <a16:creationId xmlns:a16="http://schemas.microsoft.com/office/drawing/2014/main" id="{AAECC411-4DC9-D6B1-518C-A6E13C228720}"/>
                </a:ext>
              </a:extLst>
            </p:cNvPr>
            <p:cNvGrpSpPr/>
            <p:nvPr/>
          </p:nvGrpSpPr>
          <p:grpSpPr>
            <a:xfrm>
              <a:off x="1491054" y="1764412"/>
              <a:ext cx="1168981" cy="223117"/>
              <a:chOff x="1491054" y="1764412"/>
              <a:chExt cx="1168981" cy="223117"/>
            </a:xfrm>
          </p:grpSpPr>
          <p:sp>
            <p:nvSpPr>
              <p:cNvPr id="21" name="Retângulo: Cantos Arredondados 20">
                <a:extLst>
                  <a:ext uri="{FF2B5EF4-FFF2-40B4-BE49-F238E27FC236}">
                    <a16:creationId xmlns:a16="http://schemas.microsoft.com/office/drawing/2014/main" id="{2662B342-1FD6-4BA6-99A7-1D02BBEAAD03}"/>
                  </a:ext>
                </a:extLst>
              </p:cNvPr>
              <p:cNvSpPr/>
              <p:nvPr/>
            </p:nvSpPr>
            <p:spPr>
              <a:xfrm>
                <a:off x="1491054" y="1764412"/>
                <a:ext cx="976358" cy="223117"/>
              </a:xfrm>
              <a:prstGeom prst="round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300" b="1" dirty="0">
                    <a:solidFill>
                      <a:srgbClr val="C00000"/>
                    </a:solidFill>
                  </a:rPr>
                  <a:t>Cafarnaum</a:t>
                </a:r>
              </a:p>
            </p:txBody>
          </p:sp>
          <p:sp>
            <p:nvSpPr>
              <p:cNvPr id="39" name="Fluxograma: Conector 38">
                <a:extLst>
                  <a:ext uri="{FF2B5EF4-FFF2-40B4-BE49-F238E27FC236}">
                    <a16:creationId xmlns:a16="http://schemas.microsoft.com/office/drawing/2014/main" id="{8FDE6EC2-8042-DEEB-5163-61A04798ABBF}"/>
                  </a:ext>
                </a:extLst>
              </p:cNvPr>
              <p:cNvSpPr/>
              <p:nvPr/>
            </p:nvSpPr>
            <p:spPr>
              <a:xfrm>
                <a:off x="2496274" y="1801642"/>
                <a:ext cx="163761" cy="143671"/>
              </a:xfrm>
              <a:prstGeom prst="flowChartConnector">
                <a:avLst/>
              </a:prstGeom>
              <a:solidFill>
                <a:schemeClr val="tx1"/>
              </a:solidFill>
              <a:ln w="28575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grpSp>
          <p:nvGrpSpPr>
            <p:cNvPr id="105" name="Agrupar 104">
              <a:extLst>
                <a:ext uri="{FF2B5EF4-FFF2-40B4-BE49-F238E27FC236}">
                  <a16:creationId xmlns:a16="http://schemas.microsoft.com/office/drawing/2014/main" id="{D5E6AC1B-BCBB-D3AC-F76E-D7B4D2E6E89A}"/>
                </a:ext>
              </a:extLst>
            </p:cNvPr>
            <p:cNvGrpSpPr/>
            <p:nvPr/>
          </p:nvGrpSpPr>
          <p:grpSpPr>
            <a:xfrm>
              <a:off x="1319525" y="2254842"/>
              <a:ext cx="1218642" cy="186769"/>
              <a:chOff x="1319525" y="2254842"/>
              <a:chExt cx="1218642" cy="186769"/>
            </a:xfrm>
          </p:grpSpPr>
          <p:sp>
            <p:nvSpPr>
              <p:cNvPr id="94" name="Retângulo: Cantos Arredondados 93">
                <a:extLst>
                  <a:ext uri="{FF2B5EF4-FFF2-40B4-BE49-F238E27FC236}">
                    <a16:creationId xmlns:a16="http://schemas.microsoft.com/office/drawing/2014/main" id="{7E1EB621-C0A0-9B7F-7E1A-CC3D0F1C08EE}"/>
                  </a:ext>
                </a:extLst>
              </p:cNvPr>
              <p:cNvSpPr/>
              <p:nvPr/>
            </p:nvSpPr>
            <p:spPr>
              <a:xfrm>
                <a:off x="1319525" y="2254842"/>
                <a:ext cx="986704" cy="186769"/>
              </a:xfrm>
              <a:prstGeom prst="round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400" b="1" dirty="0">
                    <a:solidFill>
                      <a:schemeClr val="tx1"/>
                    </a:solidFill>
                  </a:rPr>
                  <a:t>Nazaré</a:t>
                </a:r>
              </a:p>
            </p:txBody>
          </p:sp>
          <p:sp>
            <p:nvSpPr>
              <p:cNvPr id="97" name="Fluxograma: Conector 96">
                <a:extLst>
                  <a:ext uri="{FF2B5EF4-FFF2-40B4-BE49-F238E27FC236}">
                    <a16:creationId xmlns:a16="http://schemas.microsoft.com/office/drawing/2014/main" id="{EF8D91D9-4CC6-1D4C-D977-2423F7A052C4}"/>
                  </a:ext>
                </a:extLst>
              </p:cNvPr>
              <p:cNvSpPr/>
              <p:nvPr/>
            </p:nvSpPr>
            <p:spPr>
              <a:xfrm>
                <a:off x="2374406" y="2262214"/>
                <a:ext cx="163761" cy="143671"/>
              </a:xfrm>
              <a:prstGeom prst="flowChartConnector">
                <a:avLst/>
              </a:prstGeom>
              <a:solidFill>
                <a:srgbClr val="FFFF00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grpSp>
          <p:nvGrpSpPr>
            <p:cNvPr id="104" name="Agrupar 103">
              <a:extLst>
                <a:ext uri="{FF2B5EF4-FFF2-40B4-BE49-F238E27FC236}">
                  <a16:creationId xmlns:a16="http://schemas.microsoft.com/office/drawing/2014/main" id="{6D91CFC2-A919-9DF3-3A41-5D91D7E406DA}"/>
                </a:ext>
              </a:extLst>
            </p:cNvPr>
            <p:cNvGrpSpPr/>
            <p:nvPr/>
          </p:nvGrpSpPr>
          <p:grpSpPr>
            <a:xfrm>
              <a:off x="1009201" y="3108383"/>
              <a:ext cx="1201708" cy="186769"/>
              <a:chOff x="1009201" y="3108383"/>
              <a:chExt cx="1201708" cy="186769"/>
            </a:xfrm>
          </p:grpSpPr>
          <p:sp>
            <p:nvSpPr>
              <p:cNvPr id="96" name="Retângulo: Cantos Arredondados 95">
                <a:extLst>
                  <a:ext uri="{FF2B5EF4-FFF2-40B4-BE49-F238E27FC236}">
                    <a16:creationId xmlns:a16="http://schemas.microsoft.com/office/drawing/2014/main" id="{055FBD57-443E-4DE1-5FCF-71769B538D82}"/>
                  </a:ext>
                </a:extLst>
              </p:cNvPr>
              <p:cNvSpPr/>
              <p:nvPr/>
            </p:nvSpPr>
            <p:spPr>
              <a:xfrm>
                <a:off x="1009201" y="3108383"/>
                <a:ext cx="986704" cy="186769"/>
              </a:xfrm>
              <a:prstGeom prst="round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400" b="1" dirty="0">
                    <a:solidFill>
                      <a:schemeClr val="tx1"/>
                    </a:solidFill>
                  </a:rPr>
                  <a:t>Samaria</a:t>
                </a:r>
              </a:p>
            </p:txBody>
          </p:sp>
          <p:sp>
            <p:nvSpPr>
              <p:cNvPr id="101" name="Fluxograma: Conector 100">
                <a:extLst>
                  <a:ext uri="{FF2B5EF4-FFF2-40B4-BE49-F238E27FC236}">
                    <a16:creationId xmlns:a16="http://schemas.microsoft.com/office/drawing/2014/main" id="{1D53408B-AF0B-AEBF-ECF3-C56AFF0AC4B6}"/>
                  </a:ext>
                </a:extLst>
              </p:cNvPr>
              <p:cNvSpPr/>
              <p:nvPr/>
            </p:nvSpPr>
            <p:spPr>
              <a:xfrm>
                <a:off x="2047148" y="3140715"/>
                <a:ext cx="163761" cy="143671"/>
              </a:xfrm>
              <a:prstGeom prst="flowChartConnector">
                <a:avLst/>
              </a:prstGeom>
              <a:solidFill>
                <a:srgbClr val="FFFF00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grpSp>
          <p:nvGrpSpPr>
            <p:cNvPr id="103" name="Agrupar 102">
              <a:extLst>
                <a:ext uri="{FF2B5EF4-FFF2-40B4-BE49-F238E27FC236}">
                  <a16:creationId xmlns:a16="http://schemas.microsoft.com/office/drawing/2014/main" id="{CF75D910-03D2-E8BB-90CE-2FA887A1DC50}"/>
                </a:ext>
              </a:extLst>
            </p:cNvPr>
            <p:cNvGrpSpPr/>
            <p:nvPr/>
          </p:nvGrpSpPr>
          <p:grpSpPr>
            <a:xfrm>
              <a:off x="1169613" y="4094787"/>
              <a:ext cx="1220701" cy="237708"/>
              <a:chOff x="1169613" y="4094787"/>
              <a:chExt cx="1220701" cy="237708"/>
            </a:xfrm>
          </p:grpSpPr>
          <p:sp>
            <p:nvSpPr>
              <p:cNvPr id="95" name="Retângulo: Cantos Arredondados 94">
                <a:extLst>
                  <a:ext uri="{FF2B5EF4-FFF2-40B4-BE49-F238E27FC236}">
                    <a16:creationId xmlns:a16="http://schemas.microsoft.com/office/drawing/2014/main" id="{613149CC-2DF2-50EE-96EE-1C30519D4AB0}"/>
                  </a:ext>
                </a:extLst>
              </p:cNvPr>
              <p:cNvSpPr/>
              <p:nvPr/>
            </p:nvSpPr>
            <p:spPr>
              <a:xfrm>
                <a:off x="1169613" y="4094787"/>
                <a:ext cx="986704" cy="208740"/>
              </a:xfrm>
              <a:prstGeom prst="round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400" b="1" dirty="0">
                    <a:solidFill>
                      <a:schemeClr val="tx1"/>
                    </a:solidFill>
                  </a:rPr>
                  <a:t>Jerusalém</a:t>
                </a:r>
              </a:p>
            </p:txBody>
          </p:sp>
          <p:sp>
            <p:nvSpPr>
              <p:cNvPr id="102" name="Fluxograma: Conector 101">
                <a:extLst>
                  <a:ext uri="{FF2B5EF4-FFF2-40B4-BE49-F238E27FC236}">
                    <a16:creationId xmlns:a16="http://schemas.microsoft.com/office/drawing/2014/main" id="{82DB4CB0-D0ED-1388-B3BE-F38680DDAA42}"/>
                  </a:ext>
                </a:extLst>
              </p:cNvPr>
              <p:cNvSpPr/>
              <p:nvPr/>
            </p:nvSpPr>
            <p:spPr>
              <a:xfrm>
                <a:off x="2226553" y="4188824"/>
                <a:ext cx="163761" cy="143671"/>
              </a:xfrm>
              <a:prstGeom prst="flowChartConnector">
                <a:avLst/>
              </a:prstGeom>
              <a:solidFill>
                <a:srgbClr val="FFFF00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</p:grpSp>
      <p:sp>
        <p:nvSpPr>
          <p:cNvPr id="112" name="CaixaDeTexto 111">
            <a:extLst>
              <a:ext uri="{FF2B5EF4-FFF2-40B4-BE49-F238E27FC236}">
                <a16:creationId xmlns:a16="http://schemas.microsoft.com/office/drawing/2014/main" id="{C6D1AF0C-1567-4525-2CF2-1DF767ECDAB3}"/>
              </a:ext>
            </a:extLst>
          </p:cNvPr>
          <p:cNvSpPr txBox="1"/>
          <p:nvPr/>
        </p:nvSpPr>
        <p:spPr>
          <a:xfrm>
            <a:off x="5964084" y="501951"/>
            <a:ext cx="44325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b="1" i="0" dirty="0">
                <a:solidFill>
                  <a:srgbClr val="002060"/>
                </a:solidFill>
                <a:effectLst/>
              </a:rPr>
              <a:t> </a:t>
            </a:r>
            <a:r>
              <a:rPr lang="pt-BR" sz="2000" b="1" dirty="0">
                <a:solidFill>
                  <a:srgbClr val="002060"/>
                </a:solidFill>
              </a:rPr>
              <a:t>M</a:t>
            </a:r>
            <a:r>
              <a:rPr lang="pt-BR" sz="2000" b="1" i="0" dirty="0">
                <a:solidFill>
                  <a:srgbClr val="002060"/>
                </a:solidFill>
                <a:effectLst/>
              </a:rPr>
              <a:t>ar de Tiberíades ou lago de Genesaré</a:t>
            </a:r>
            <a:r>
              <a:rPr lang="pt-BR" sz="2000" b="1" dirty="0">
                <a:solidFill>
                  <a:srgbClr val="002060"/>
                </a:solidFill>
              </a:rPr>
              <a:t>.</a:t>
            </a:r>
          </a:p>
        </p:txBody>
      </p:sp>
      <p:sp>
        <p:nvSpPr>
          <p:cNvPr id="4" name="Forma Livre: Forma 3">
            <a:extLst>
              <a:ext uri="{FF2B5EF4-FFF2-40B4-BE49-F238E27FC236}">
                <a16:creationId xmlns:a16="http://schemas.microsoft.com/office/drawing/2014/main" id="{BD925CF9-B111-74E3-101E-7F4277BF98C1}"/>
              </a:ext>
            </a:extLst>
          </p:cNvPr>
          <p:cNvSpPr/>
          <p:nvPr/>
        </p:nvSpPr>
        <p:spPr>
          <a:xfrm>
            <a:off x="2548763" y="1869743"/>
            <a:ext cx="467586" cy="3848669"/>
          </a:xfrm>
          <a:custGeom>
            <a:avLst/>
            <a:gdLst>
              <a:gd name="connsiteX0" fmla="*/ 153493 w 467586"/>
              <a:gd name="connsiteY0" fmla="*/ 436729 h 3848669"/>
              <a:gd name="connsiteX1" fmla="*/ 139846 w 467586"/>
              <a:gd name="connsiteY1" fmla="*/ 354842 h 3848669"/>
              <a:gd name="connsiteX2" fmla="*/ 85255 w 467586"/>
              <a:gd name="connsiteY2" fmla="*/ 327547 h 3848669"/>
              <a:gd name="connsiteX3" fmla="*/ 57959 w 467586"/>
              <a:gd name="connsiteY3" fmla="*/ 286603 h 3848669"/>
              <a:gd name="connsiteX4" fmla="*/ 44311 w 467586"/>
              <a:gd name="connsiteY4" fmla="*/ 232012 h 3848669"/>
              <a:gd name="connsiteX5" fmla="*/ 3368 w 467586"/>
              <a:gd name="connsiteY5" fmla="*/ 204717 h 3848669"/>
              <a:gd name="connsiteX6" fmla="*/ 71607 w 467586"/>
              <a:gd name="connsiteY6" fmla="*/ 13648 h 3848669"/>
              <a:gd name="connsiteX7" fmla="*/ 112550 w 467586"/>
              <a:gd name="connsiteY7" fmla="*/ 0 h 3848669"/>
              <a:gd name="connsiteX8" fmla="*/ 221732 w 467586"/>
              <a:gd name="connsiteY8" fmla="*/ 109182 h 3848669"/>
              <a:gd name="connsiteX9" fmla="*/ 235380 w 467586"/>
              <a:gd name="connsiteY9" fmla="*/ 150126 h 3848669"/>
              <a:gd name="connsiteX10" fmla="*/ 249028 w 467586"/>
              <a:gd name="connsiteY10" fmla="*/ 191069 h 3848669"/>
              <a:gd name="connsiteX11" fmla="*/ 180789 w 467586"/>
              <a:gd name="connsiteY11" fmla="*/ 423081 h 3848669"/>
              <a:gd name="connsiteX12" fmla="*/ 153493 w 467586"/>
              <a:gd name="connsiteY12" fmla="*/ 532263 h 3848669"/>
              <a:gd name="connsiteX13" fmla="*/ 194437 w 467586"/>
              <a:gd name="connsiteY13" fmla="*/ 805218 h 3848669"/>
              <a:gd name="connsiteX14" fmla="*/ 208085 w 467586"/>
              <a:gd name="connsiteY14" fmla="*/ 1146412 h 3848669"/>
              <a:gd name="connsiteX15" fmla="*/ 235380 w 467586"/>
              <a:gd name="connsiteY15" fmla="*/ 1214651 h 3848669"/>
              <a:gd name="connsiteX16" fmla="*/ 221732 w 467586"/>
              <a:gd name="connsiteY16" fmla="*/ 1555845 h 3848669"/>
              <a:gd name="connsiteX17" fmla="*/ 180789 w 467586"/>
              <a:gd name="connsiteY17" fmla="*/ 1583141 h 3848669"/>
              <a:gd name="connsiteX18" fmla="*/ 235380 w 467586"/>
              <a:gd name="connsiteY18" fmla="*/ 1897039 h 3848669"/>
              <a:gd name="connsiteX19" fmla="*/ 262676 w 467586"/>
              <a:gd name="connsiteY19" fmla="*/ 2088108 h 3848669"/>
              <a:gd name="connsiteX20" fmla="*/ 289971 w 467586"/>
              <a:gd name="connsiteY20" fmla="*/ 2142699 h 3848669"/>
              <a:gd name="connsiteX21" fmla="*/ 303619 w 467586"/>
              <a:gd name="connsiteY21" fmla="*/ 2210938 h 3848669"/>
              <a:gd name="connsiteX22" fmla="*/ 317267 w 467586"/>
              <a:gd name="connsiteY22" fmla="*/ 2388358 h 3848669"/>
              <a:gd name="connsiteX23" fmla="*/ 235380 w 467586"/>
              <a:gd name="connsiteY23" fmla="*/ 2402006 h 3848669"/>
              <a:gd name="connsiteX24" fmla="*/ 194437 w 467586"/>
              <a:gd name="connsiteY24" fmla="*/ 2442950 h 3848669"/>
              <a:gd name="connsiteX25" fmla="*/ 126198 w 467586"/>
              <a:gd name="connsiteY25" fmla="*/ 2606723 h 3848669"/>
              <a:gd name="connsiteX26" fmla="*/ 112550 w 467586"/>
              <a:gd name="connsiteY26" fmla="*/ 2770496 h 3848669"/>
              <a:gd name="connsiteX27" fmla="*/ 71607 w 467586"/>
              <a:gd name="connsiteY27" fmla="*/ 2934269 h 3848669"/>
              <a:gd name="connsiteX28" fmla="*/ 85255 w 467586"/>
              <a:gd name="connsiteY28" fmla="*/ 2975212 h 3848669"/>
              <a:gd name="connsiteX29" fmla="*/ 139846 w 467586"/>
              <a:gd name="connsiteY29" fmla="*/ 3589361 h 3848669"/>
              <a:gd name="connsiteX30" fmla="*/ 208085 w 467586"/>
              <a:gd name="connsiteY30" fmla="*/ 3671248 h 3848669"/>
              <a:gd name="connsiteX31" fmla="*/ 358210 w 467586"/>
              <a:gd name="connsiteY31" fmla="*/ 3848669 h 3848669"/>
              <a:gd name="connsiteX32" fmla="*/ 412801 w 467586"/>
              <a:gd name="connsiteY32" fmla="*/ 3780430 h 3848669"/>
              <a:gd name="connsiteX33" fmla="*/ 426449 w 467586"/>
              <a:gd name="connsiteY33" fmla="*/ 3698544 h 3848669"/>
              <a:gd name="connsiteX34" fmla="*/ 453744 w 467586"/>
              <a:gd name="connsiteY34" fmla="*/ 3643953 h 3848669"/>
              <a:gd name="connsiteX35" fmla="*/ 467392 w 467586"/>
              <a:gd name="connsiteY35" fmla="*/ 3575714 h 3848669"/>
              <a:gd name="connsiteX36" fmla="*/ 412801 w 467586"/>
              <a:gd name="connsiteY36" fmla="*/ 3384645 h 3848669"/>
              <a:gd name="connsiteX37" fmla="*/ 371858 w 467586"/>
              <a:gd name="connsiteY37" fmla="*/ 3330054 h 3848669"/>
              <a:gd name="connsiteX38" fmla="*/ 385505 w 467586"/>
              <a:gd name="connsiteY38" fmla="*/ 3016156 h 3848669"/>
              <a:gd name="connsiteX39" fmla="*/ 399153 w 467586"/>
              <a:gd name="connsiteY39" fmla="*/ 2906973 h 3848669"/>
              <a:gd name="connsiteX40" fmla="*/ 371858 w 467586"/>
              <a:gd name="connsiteY40" fmla="*/ 2620370 h 3848669"/>
              <a:gd name="connsiteX41" fmla="*/ 317267 w 467586"/>
              <a:gd name="connsiteY41" fmla="*/ 2497541 h 3848669"/>
              <a:gd name="connsiteX42" fmla="*/ 303619 w 467586"/>
              <a:gd name="connsiteY42" fmla="*/ 2402006 h 3848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467586" h="3848669">
                <a:moveTo>
                  <a:pt x="153493" y="436729"/>
                </a:moveTo>
                <a:cubicBezTo>
                  <a:pt x="148944" y="409433"/>
                  <a:pt x="154512" y="378308"/>
                  <a:pt x="139846" y="354842"/>
                </a:cubicBezTo>
                <a:cubicBezTo>
                  <a:pt x="129063" y="337590"/>
                  <a:pt x="100884" y="340571"/>
                  <a:pt x="85255" y="327547"/>
                </a:cubicBezTo>
                <a:cubicBezTo>
                  <a:pt x="72654" y="317046"/>
                  <a:pt x="67058" y="300251"/>
                  <a:pt x="57959" y="286603"/>
                </a:cubicBezTo>
                <a:cubicBezTo>
                  <a:pt x="53410" y="268406"/>
                  <a:pt x="54716" y="247619"/>
                  <a:pt x="44311" y="232012"/>
                </a:cubicBezTo>
                <a:cubicBezTo>
                  <a:pt x="35213" y="218364"/>
                  <a:pt x="4537" y="221078"/>
                  <a:pt x="3368" y="204717"/>
                </a:cubicBezTo>
                <a:cubicBezTo>
                  <a:pt x="-4634" y="92683"/>
                  <a:pt x="-4124" y="51514"/>
                  <a:pt x="71607" y="13648"/>
                </a:cubicBezTo>
                <a:cubicBezTo>
                  <a:pt x="84474" y="7214"/>
                  <a:pt x="98902" y="4549"/>
                  <a:pt x="112550" y="0"/>
                </a:cubicBezTo>
                <a:cubicBezTo>
                  <a:pt x="221732" y="36395"/>
                  <a:pt x="185338" y="0"/>
                  <a:pt x="221732" y="109182"/>
                </a:cubicBezTo>
                <a:lnTo>
                  <a:pt x="235380" y="150126"/>
                </a:lnTo>
                <a:lnTo>
                  <a:pt x="249028" y="191069"/>
                </a:lnTo>
                <a:cubicBezTo>
                  <a:pt x="222098" y="460366"/>
                  <a:pt x="265791" y="210578"/>
                  <a:pt x="180789" y="423081"/>
                </a:cubicBezTo>
                <a:cubicBezTo>
                  <a:pt x="166857" y="457912"/>
                  <a:pt x="153493" y="532263"/>
                  <a:pt x="153493" y="532263"/>
                </a:cubicBezTo>
                <a:cubicBezTo>
                  <a:pt x="184702" y="750726"/>
                  <a:pt x="170212" y="659871"/>
                  <a:pt x="194437" y="805218"/>
                </a:cubicBezTo>
                <a:cubicBezTo>
                  <a:pt x="198986" y="918949"/>
                  <a:pt x="196759" y="1033155"/>
                  <a:pt x="208085" y="1146412"/>
                </a:cubicBezTo>
                <a:cubicBezTo>
                  <a:pt x="210523" y="1170789"/>
                  <a:pt x="234564" y="1190166"/>
                  <a:pt x="235380" y="1214651"/>
                </a:cubicBezTo>
                <a:cubicBezTo>
                  <a:pt x="239172" y="1328410"/>
                  <a:pt x="238412" y="1443252"/>
                  <a:pt x="221732" y="1555845"/>
                </a:cubicBezTo>
                <a:cubicBezTo>
                  <a:pt x="219328" y="1572070"/>
                  <a:pt x="194437" y="1574042"/>
                  <a:pt x="180789" y="1583141"/>
                </a:cubicBezTo>
                <a:cubicBezTo>
                  <a:pt x="209717" y="1872417"/>
                  <a:pt x="157364" y="1780014"/>
                  <a:pt x="235380" y="1897039"/>
                </a:cubicBezTo>
                <a:cubicBezTo>
                  <a:pt x="239932" y="1942560"/>
                  <a:pt x="242437" y="2034136"/>
                  <a:pt x="262676" y="2088108"/>
                </a:cubicBezTo>
                <a:cubicBezTo>
                  <a:pt x="269819" y="2107157"/>
                  <a:pt x="280873" y="2124502"/>
                  <a:pt x="289971" y="2142699"/>
                </a:cubicBezTo>
                <a:cubicBezTo>
                  <a:pt x="294520" y="2165445"/>
                  <a:pt x="295474" y="2189218"/>
                  <a:pt x="303619" y="2210938"/>
                </a:cubicBezTo>
                <a:cubicBezTo>
                  <a:pt x="330877" y="2283627"/>
                  <a:pt x="403336" y="2253106"/>
                  <a:pt x="317267" y="2388358"/>
                </a:cubicBezTo>
                <a:cubicBezTo>
                  <a:pt x="302410" y="2411704"/>
                  <a:pt x="262676" y="2397457"/>
                  <a:pt x="235380" y="2402006"/>
                </a:cubicBezTo>
                <a:cubicBezTo>
                  <a:pt x="221732" y="2415654"/>
                  <a:pt x="204162" y="2426278"/>
                  <a:pt x="194437" y="2442950"/>
                </a:cubicBezTo>
                <a:cubicBezTo>
                  <a:pt x="159183" y="2503385"/>
                  <a:pt x="145929" y="2547529"/>
                  <a:pt x="126198" y="2606723"/>
                </a:cubicBezTo>
                <a:cubicBezTo>
                  <a:pt x="121649" y="2661314"/>
                  <a:pt x="118951" y="2716091"/>
                  <a:pt x="112550" y="2770496"/>
                </a:cubicBezTo>
                <a:cubicBezTo>
                  <a:pt x="106507" y="2821858"/>
                  <a:pt x="85143" y="2886893"/>
                  <a:pt x="71607" y="2934269"/>
                </a:cubicBezTo>
                <a:cubicBezTo>
                  <a:pt x="76156" y="2947917"/>
                  <a:pt x="82434" y="2961105"/>
                  <a:pt x="85255" y="2975212"/>
                </a:cubicBezTo>
                <a:cubicBezTo>
                  <a:pt x="145411" y="3275995"/>
                  <a:pt x="87092" y="3114571"/>
                  <a:pt x="139846" y="3589361"/>
                </a:cubicBezTo>
                <a:cubicBezTo>
                  <a:pt x="142614" y="3614272"/>
                  <a:pt x="197001" y="3656469"/>
                  <a:pt x="208085" y="3671248"/>
                </a:cubicBezTo>
                <a:cubicBezTo>
                  <a:pt x="336771" y="3842828"/>
                  <a:pt x="233407" y="3748827"/>
                  <a:pt x="358210" y="3848669"/>
                </a:cubicBezTo>
                <a:cubicBezTo>
                  <a:pt x="376407" y="3825923"/>
                  <a:pt x="400747" y="3806948"/>
                  <a:pt x="412801" y="3780430"/>
                </a:cubicBezTo>
                <a:cubicBezTo>
                  <a:pt x="424252" y="3755238"/>
                  <a:pt x="418498" y="3725049"/>
                  <a:pt x="426449" y="3698544"/>
                </a:cubicBezTo>
                <a:cubicBezTo>
                  <a:pt x="432295" y="3679057"/>
                  <a:pt x="444646" y="3662150"/>
                  <a:pt x="453744" y="3643953"/>
                </a:cubicBezTo>
                <a:cubicBezTo>
                  <a:pt x="458293" y="3621207"/>
                  <a:pt x="469171" y="3598842"/>
                  <a:pt x="467392" y="3575714"/>
                </a:cubicBezTo>
                <a:cubicBezTo>
                  <a:pt x="465802" y="3555047"/>
                  <a:pt x="426891" y="3412825"/>
                  <a:pt x="412801" y="3384645"/>
                </a:cubicBezTo>
                <a:cubicBezTo>
                  <a:pt x="402629" y="3364300"/>
                  <a:pt x="385506" y="3348251"/>
                  <a:pt x="371858" y="3330054"/>
                </a:cubicBezTo>
                <a:cubicBezTo>
                  <a:pt x="376407" y="3225421"/>
                  <a:pt x="378762" y="3120670"/>
                  <a:pt x="385505" y="3016156"/>
                </a:cubicBezTo>
                <a:cubicBezTo>
                  <a:pt x="387866" y="2979555"/>
                  <a:pt x="400417" y="2943629"/>
                  <a:pt x="399153" y="2906973"/>
                </a:cubicBezTo>
                <a:cubicBezTo>
                  <a:pt x="395846" y="2811063"/>
                  <a:pt x="385922" y="2715300"/>
                  <a:pt x="371858" y="2620370"/>
                </a:cubicBezTo>
                <a:cubicBezTo>
                  <a:pt x="334314" y="2366951"/>
                  <a:pt x="363407" y="2651341"/>
                  <a:pt x="317267" y="2497541"/>
                </a:cubicBezTo>
                <a:cubicBezTo>
                  <a:pt x="308024" y="2466729"/>
                  <a:pt x="308168" y="2433851"/>
                  <a:pt x="303619" y="2402006"/>
                </a:cubicBezTo>
              </a:path>
            </a:pathLst>
          </a:cu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9" name="Gráfico 28" descr="Barco a Vela com preenchimento sólido">
            <a:extLst>
              <a:ext uri="{FF2B5EF4-FFF2-40B4-BE49-F238E27FC236}">
                <a16:creationId xmlns:a16="http://schemas.microsoft.com/office/drawing/2014/main" id="{6741DA21-8C90-11BE-93F2-9AB430A7E2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94170" y="3743410"/>
            <a:ext cx="816204" cy="816204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D7A69898-65FF-8BFF-A7E9-B863089DC062}"/>
              </a:ext>
            </a:extLst>
          </p:cNvPr>
          <p:cNvSpPr txBox="1"/>
          <p:nvPr/>
        </p:nvSpPr>
        <p:spPr>
          <a:xfrm>
            <a:off x="8773390" y="1532820"/>
            <a:ext cx="2550403" cy="120032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b="1" dirty="0"/>
              <a:t>Região de pesca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b="1" dirty="0"/>
              <a:t>Escolha dos discípulos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b="1" dirty="0"/>
              <a:t>3 eventos marcantes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b="1" dirty="0"/>
              <a:t>Fala de um barco</a:t>
            </a:r>
          </a:p>
        </p:txBody>
      </p:sp>
      <p:sp>
        <p:nvSpPr>
          <p:cNvPr id="9" name="Fluxograma: Conector 8">
            <a:extLst>
              <a:ext uri="{FF2B5EF4-FFF2-40B4-BE49-F238E27FC236}">
                <a16:creationId xmlns:a16="http://schemas.microsoft.com/office/drawing/2014/main" id="{5C650D1E-8862-B359-2879-869074355746}"/>
              </a:ext>
            </a:extLst>
          </p:cNvPr>
          <p:cNvSpPr/>
          <p:nvPr/>
        </p:nvSpPr>
        <p:spPr>
          <a:xfrm>
            <a:off x="2196078" y="4457603"/>
            <a:ext cx="163761" cy="143671"/>
          </a:xfrm>
          <a:prstGeom prst="flowChartConnector">
            <a:avLst/>
          </a:prstGeom>
          <a:solidFill>
            <a:srgbClr val="C00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Texto Explicativo: Linha com Borda e Ênfase 10">
            <a:extLst>
              <a:ext uri="{FF2B5EF4-FFF2-40B4-BE49-F238E27FC236}">
                <a16:creationId xmlns:a16="http://schemas.microsoft.com/office/drawing/2014/main" id="{31C5958F-5074-1D3C-8E95-130D1D971658}"/>
              </a:ext>
            </a:extLst>
          </p:cNvPr>
          <p:cNvSpPr/>
          <p:nvPr/>
        </p:nvSpPr>
        <p:spPr>
          <a:xfrm>
            <a:off x="6217920" y="1629295"/>
            <a:ext cx="2061556" cy="1056975"/>
          </a:xfrm>
          <a:prstGeom prst="accentBorderCallout1">
            <a:avLst>
              <a:gd name="adj1" fmla="val 18750"/>
              <a:gd name="adj2" fmla="val -8333"/>
              <a:gd name="adj3" fmla="val 46437"/>
              <a:gd name="adj4" fmla="val -48817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ysClr val="windowText" lastClr="000000"/>
                </a:solidFill>
              </a:rPr>
              <a:t>3,5 x Lago Paranoá</a:t>
            </a:r>
          </a:p>
          <a:p>
            <a:pPr algn="ctr"/>
            <a:r>
              <a:rPr lang="pt-BR" b="1" dirty="0">
                <a:solidFill>
                  <a:sysClr val="windowText" lastClr="000000"/>
                </a:solidFill>
              </a:rPr>
              <a:t>44m profundidade</a:t>
            </a:r>
          </a:p>
          <a:p>
            <a:pPr algn="ctr"/>
            <a:r>
              <a:rPr lang="pt-BR" b="1" dirty="0">
                <a:solidFill>
                  <a:sysClr val="windowText" lastClr="000000"/>
                </a:solidFill>
              </a:rPr>
              <a:t>- 219m ANM</a:t>
            </a:r>
          </a:p>
        </p:txBody>
      </p:sp>
    </p:spTree>
    <p:extLst>
      <p:ext uri="{BB962C8B-B14F-4D97-AF65-F5344CB8AC3E}">
        <p14:creationId xmlns:p14="http://schemas.microsoft.com/office/powerpoint/2010/main" val="491466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5437FA7C-2BA6-3154-9B5C-F4D0889D05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grpSp>
        <p:nvGrpSpPr>
          <p:cNvPr id="18" name="Agrupar 17">
            <a:extLst>
              <a:ext uri="{FF2B5EF4-FFF2-40B4-BE49-F238E27FC236}">
                <a16:creationId xmlns:a16="http://schemas.microsoft.com/office/drawing/2014/main" id="{64C1D150-1CC9-3C5F-BBAC-D1E3592232DE}"/>
              </a:ext>
            </a:extLst>
          </p:cNvPr>
          <p:cNvGrpSpPr/>
          <p:nvPr/>
        </p:nvGrpSpPr>
        <p:grpSpPr>
          <a:xfrm>
            <a:off x="272951" y="177416"/>
            <a:ext cx="2483897" cy="2831544"/>
            <a:chOff x="477671" y="532263"/>
            <a:chExt cx="2483897" cy="2831544"/>
          </a:xfrm>
        </p:grpSpPr>
        <p:sp>
          <p:nvSpPr>
            <p:cNvPr id="16" name="CaixaDeTexto 15">
              <a:extLst>
                <a:ext uri="{FF2B5EF4-FFF2-40B4-BE49-F238E27FC236}">
                  <a16:creationId xmlns:a16="http://schemas.microsoft.com/office/drawing/2014/main" id="{9F01666C-03A2-835A-DDB0-FDA96783719F}"/>
                </a:ext>
              </a:extLst>
            </p:cNvPr>
            <p:cNvSpPr txBox="1"/>
            <p:nvPr/>
          </p:nvSpPr>
          <p:spPr>
            <a:xfrm>
              <a:off x="477671" y="532263"/>
              <a:ext cx="2483897" cy="283154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342900" indent="-342900">
                <a:buAutoNum type="arabicPeriod"/>
              </a:pPr>
              <a:endParaRPr lang="pt-BR" b="1" dirty="0"/>
            </a:p>
            <a:p>
              <a:pPr marL="342900" indent="-342900">
                <a:buAutoNum type="arabicPeriod"/>
              </a:pPr>
              <a:r>
                <a:rPr lang="pt-BR" sz="1600" b="1" dirty="0"/>
                <a:t>Romanos</a:t>
              </a:r>
            </a:p>
            <a:p>
              <a:pPr marL="342900" indent="-342900">
                <a:buAutoNum type="arabicPeriod"/>
              </a:pPr>
              <a:r>
                <a:rPr lang="pt-BR" sz="1600" b="1" dirty="0" err="1"/>
                <a:t>Herodianos</a:t>
              </a:r>
              <a:r>
                <a:rPr lang="pt-BR" sz="1600" b="1" dirty="0"/>
                <a:t> (Mc 3.6)</a:t>
              </a:r>
            </a:p>
            <a:p>
              <a:pPr marL="342900" indent="-342900">
                <a:buAutoNum type="arabicPeriod"/>
              </a:pPr>
              <a:r>
                <a:rPr lang="pt-BR" sz="1600" b="1" dirty="0">
                  <a:solidFill>
                    <a:srgbClr val="C00000"/>
                  </a:solidFill>
                </a:rPr>
                <a:t>Publicanos (Mc 2.16)</a:t>
              </a:r>
            </a:p>
            <a:p>
              <a:pPr marL="342900" indent="-342900">
                <a:buAutoNum type="arabicPeriod"/>
              </a:pPr>
              <a:r>
                <a:rPr lang="pt-BR" sz="1600" b="1" dirty="0"/>
                <a:t>Saduceus e sacerdotes (At 23.8)</a:t>
              </a:r>
            </a:p>
            <a:p>
              <a:pPr marL="342900" indent="-342900">
                <a:buAutoNum type="arabicPeriod"/>
              </a:pPr>
              <a:r>
                <a:rPr lang="pt-BR" sz="1600" b="1" dirty="0"/>
                <a:t>Fariseus e escribas   (</a:t>
              </a:r>
              <a:r>
                <a:rPr lang="pt-BR" sz="1600" b="1" dirty="0" err="1"/>
                <a:t>Mt</a:t>
              </a:r>
              <a:r>
                <a:rPr lang="pt-BR" sz="1600" b="1" dirty="0"/>
                <a:t> 23.27)</a:t>
              </a:r>
            </a:p>
            <a:p>
              <a:pPr marL="342900" indent="-342900">
                <a:buAutoNum type="arabicPeriod"/>
              </a:pPr>
              <a:r>
                <a:rPr lang="pt-BR" sz="1600" b="1" dirty="0">
                  <a:solidFill>
                    <a:srgbClr val="C00000"/>
                  </a:solidFill>
                </a:rPr>
                <a:t>Samaritanos (</a:t>
              </a:r>
              <a:r>
                <a:rPr lang="pt-BR" sz="1600" b="1" dirty="0" err="1">
                  <a:solidFill>
                    <a:srgbClr val="C00000"/>
                  </a:solidFill>
                </a:rPr>
                <a:t>Jo</a:t>
              </a:r>
              <a:r>
                <a:rPr lang="pt-BR" sz="1600" b="1" dirty="0">
                  <a:solidFill>
                    <a:srgbClr val="C00000"/>
                  </a:solidFill>
                </a:rPr>
                <a:t> 4.9)</a:t>
              </a:r>
            </a:p>
            <a:p>
              <a:pPr marL="342900" indent="-342900">
                <a:buAutoNum type="arabicPeriod"/>
              </a:pPr>
              <a:r>
                <a:rPr lang="pt-BR" sz="1600" b="1" dirty="0"/>
                <a:t>Essênios</a:t>
              </a:r>
            </a:p>
            <a:p>
              <a:pPr marL="342900" indent="-342900">
                <a:buAutoNum type="arabicPeriod"/>
              </a:pPr>
              <a:r>
                <a:rPr lang="pt-BR" sz="1600" b="1" dirty="0" err="1"/>
                <a:t>Zelotas</a:t>
              </a:r>
              <a:endParaRPr lang="pt-BR" sz="1600" b="1" dirty="0"/>
            </a:p>
          </p:txBody>
        </p:sp>
        <p:sp>
          <p:nvSpPr>
            <p:cNvPr id="15" name="CaixaDeTexto 14">
              <a:extLst>
                <a:ext uri="{FF2B5EF4-FFF2-40B4-BE49-F238E27FC236}">
                  <a16:creationId xmlns:a16="http://schemas.microsoft.com/office/drawing/2014/main" id="{149881B8-74C0-0A83-32EB-1247ABB95E78}"/>
                </a:ext>
              </a:extLst>
            </p:cNvPr>
            <p:cNvSpPr txBox="1"/>
            <p:nvPr/>
          </p:nvSpPr>
          <p:spPr>
            <a:xfrm>
              <a:off x="477672" y="532263"/>
              <a:ext cx="2483896" cy="338554"/>
            </a:xfrm>
            <a:prstGeom prst="rect">
              <a:avLst/>
            </a:prstGeom>
            <a:solidFill>
              <a:schemeClr val="accent4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b="1" dirty="0"/>
                <a:t>Grupos Político-Religiosos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7760163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O REINO DE DEUS – Missão Sertão">
            <a:hlinkClick r:id="rId3"/>
            <a:extLst>
              <a:ext uri="{FF2B5EF4-FFF2-40B4-BE49-F238E27FC236}">
                <a16:creationId xmlns:a16="http://schemas.microsoft.com/office/drawing/2014/main" id="{985D6D1C-C6C5-51A7-DE09-54451F82E4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51" r="32907"/>
          <a:stretch/>
        </p:blipFill>
        <p:spPr bwMode="auto">
          <a:xfrm>
            <a:off x="0" y="-49335"/>
            <a:ext cx="5943600" cy="6907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65348893-790D-5F8B-512C-F5AADD17E578}"/>
              </a:ext>
            </a:extLst>
          </p:cNvPr>
          <p:cNvSpPr txBox="1"/>
          <p:nvPr/>
        </p:nvSpPr>
        <p:spPr>
          <a:xfrm>
            <a:off x="6591493" y="902913"/>
            <a:ext cx="4561673" cy="40011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bg1"/>
                </a:solidFill>
              </a:rPr>
              <a:t>O que é o reino de Deus?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DB95873-EA95-8833-F1D0-421455AD4C60}"/>
              </a:ext>
            </a:extLst>
          </p:cNvPr>
          <p:cNvSpPr txBox="1"/>
          <p:nvPr/>
        </p:nvSpPr>
        <p:spPr>
          <a:xfrm>
            <a:off x="6648324" y="3030836"/>
            <a:ext cx="4504842" cy="70788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/>
              <a:t>Ele não é visível. </a:t>
            </a:r>
          </a:p>
          <a:p>
            <a:pPr algn="ctr"/>
            <a:r>
              <a:rPr lang="pt-BR" sz="2000" b="1" dirty="0"/>
              <a:t>(</a:t>
            </a:r>
            <a:r>
              <a:rPr lang="pt-BR" sz="2000" b="1" dirty="0" err="1"/>
              <a:t>Lc</a:t>
            </a:r>
            <a:r>
              <a:rPr lang="pt-BR" sz="2000" b="1" dirty="0"/>
              <a:t> 17.20)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2AE7B6B0-022A-7978-87A7-4E8DFDF4374F}"/>
              </a:ext>
            </a:extLst>
          </p:cNvPr>
          <p:cNvSpPr txBox="1"/>
          <p:nvPr/>
        </p:nvSpPr>
        <p:spPr>
          <a:xfrm>
            <a:off x="6619908" y="4285507"/>
            <a:ext cx="4504842" cy="70788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/>
              <a:t>Ele está dentro de vós. </a:t>
            </a:r>
          </a:p>
          <a:p>
            <a:pPr algn="ctr"/>
            <a:r>
              <a:rPr lang="pt-BR" sz="2000" b="1" dirty="0"/>
              <a:t>(</a:t>
            </a:r>
            <a:r>
              <a:rPr lang="pt-BR" sz="2000" b="1" dirty="0" err="1"/>
              <a:t>Lc</a:t>
            </a:r>
            <a:r>
              <a:rPr lang="pt-BR" sz="2000" b="1" dirty="0"/>
              <a:t> 17.21)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49E62496-43E5-D6E2-CF62-AFE7D93281E5}"/>
              </a:ext>
            </a:extLst>
          </p:cNvPr>
          <p:cNvSpPr txBox="1"/>
          <p:nvPr/>
        </p:nvSpPr>
        <p:spPr>
          <a:xfrm>
            <a:off x="6648324" y="1811333"/>
            <a:ext cx="4504842" cy="70788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/>
              <a:t>É o governo de Deus no coração </a:t>
            </a:r>
          </a:p>
          <a:p>
            <a:pPr algn="ctr"/>
            <a:r>
              <a:rPr lang="pt-BR" sz="2000" b="1" dirty="0"/>
              <a:t>dos homens.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859FF1FD-9516-4D86-5B62-8FE0362EA72B}"/>
              </a:ext>
            </a:extLst>
          </p:cNvPr>
          <p:cNvSpPr txBox="1"/>
          <p:nvPr/>
        </p:nvSpPr>
        <p:spPr>
          <a:xfrm>
            <a:off x="6096000" y="96886"/>
            <a:ext cx="5552661" cy="46166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bg1"/>
                </a:solidFill>
              </a:rPr>
              <a:t>O REINO DE DEUS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240C1190-7B15-98AB-FD72-EDD92260EDF8}"/>
              </a:ext>
            </a:extLst>
          </p:cNvPr>
          <p:cNvSpPr txBox="1"/>
          <p:nvPr/>
        </p:nvSpPr>
        <p:spPr>
          <a:xfrm>
            <a:off x="731520" y="245890"/>
            <a:ext cx="457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i="0" dirty="0">
                <a:solidFill>
                  <a:srgbClr val="FFFF00"/>
                </a:solidFill>
                <a:effectLst/>
                <a:latin typeface="Google Sans"/>
              </a:rPr>
              <a:t>Arrependei-vos, porque </a:t>
            </a:r>
            <a:r>
              <a:rPr lang="pt-BR" sz="2400" b="1" i="0" dirty="0">
                <a:solidFill>
                  <a:srgbClr val="C00000"/>
                </a:solidFill>
                <a:effectLst/>
                <a:latin typeface="Google Sans"/>
              </a:rPr>
              <a:t>está próximo</a:t>
            </a:r>
            <a:r>
              <a:rPr lang="pt-BR" sz="2400" b="1" i="0" dirty="0">
                <a:solidFill>
                  <a:srgbClr val="FFFF00"/>
                </a:solidFill>
                <a:effectLst/>
                <a:latin typeface="Google Sans"/>
              </a:rPr>
              <a:t> o reino dos </a:t>
            </a:r>
            <a:r>
              <a:rPr lang="pt-BR" sz="2400" b="1" i="0" dirty="0">
                <a:solidFill>
                  <a:srgbClr val="C00000"/>
                </a:solidFill>
                <a:effectLst/>
                <a:latin typeface="Google Sans"/>
              </a:rPr>
              <a:t>céus.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A83B17D9-E0A0-6E7D-6C02-09BC8F82A225}"/>
              </a:ext>
            </a:extLst>
          </p:cNvPr>
          <p:cNvSpPr txBox="1"/>
          <p:nvPr/>
        </p:nvSpPr>
        <p:spPr>
          <a:xfrm>
            <a:off x="6648324" y="5503980"/>
            <a:ext cx="4476426" cy="70788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/>
              <a:t>O reino de Deus está presente, mas será </a:t>
            </a:r>
            <a:r>
              <a:rPr lang="pt-BR" sz="2000" b="1" dirty="0">
                <a:solidFill>
                  <a:srgbClr val="C00000"/>
                </a:solidFill>
              </a:rPr>
              <a:t>consumado</a:t>
            </a:r>
            <a:r>
              <a:rPr lang="pt-BR" sz="2000" b="1" dirty="0"/>
              <a:t> no futuro. </a:t>
            </a:r>
          </a:p>
        </p:txBody>
      </p:sp>
    </p:spTree>
    <p:extLst>
      <p:ext uri="{BB962C8B-B14F-4D97-AF65-F5344CB8AC3E}">
        <p14:creationId xmlns:p14="http://schemas.microsoft.com/office/powerpoint/2010/main" val="118201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1" grpId="0" animBg="1"/>
      <p:bldP spid="10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ta: para a Direita 5">
            <a:extLst>
              <a:ext uri="{FF2B5EF4-FFF2-40B4-BE49-F238E27FC236}">
                <a16:creationId xmlns:a16="http://schemas.microsoft.com/office/drawing/2014/main" id="{9ED912B7-EB60-D69D-E4C6-5ADA8E557525}"/>
              </a:ext>
            </a:extLst>
          </p:cNvPr>
          <p:cNvSpPr/>
          <p:nvPr/>
        </p:nvSpPr>
        <p:spPr>
          <a:xfrm>
            <a:off x="724877" y="1228298"/>
            <a:ext cx="5466015" cy="55243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EAC2B0F2-95AF-DC7A-7E3D-1B698A2048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202" y="-297"/>
            <a:ext cx="12206201" cy="6858297"/>
          </a:xfrm>
          <a:prstGeom prst="rect">
            <a:avLst/>
          </a:prstGeom>
        </p:spPr>
      </p:pic>
      <p:pic>
        <p:nvPicPr>
          <p:cNvPr id="1026" name="Picture 2" descr="As Profecias sobre o Messias - Prof. Felipe Aquino">
            <a:hlinkClick r:id="rId4"/>
            <a:extLst>
              <a:ext uri="{FF2B5EF4-FFF2-40B4-BE49-F238E27FC236}">
                <a16:creationId xmlns:a16="http://schemas.microsoft.com/office/drawing/2014/main" id="{F049527D-70C2-8DF3-F6EA-8C243AB8B5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81" r="8791"/>
          <a:stretch/>
        </p:blipFill>
        <p:spPr bwMode="auto">
          <a:xfrm>
            <a:off x="904705" y="401029"/>
            <a:ext cx="3973561" cy="3164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41FB7140-40AF-9B1E-E68C-F1F2BA7F0653}"/>
              </a:ext>
            </a:extLst>
          </p:cNvPr>
          <p:cNvSpPr txBox="1"/>
          <p:nvPr/>
        </p:nvSpPr>
        <p:spPr>
          <a:xfrm>
            <a:off x="5058094" y="982077"/>
            <a:ext cx="6229202" cy="70788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sz="2000" b="1" dirty="0"/>
              <a:t>Anunciado pelos </a:t>
            </a:r>
            <a:r>
              <a:rPr lang="pt-BR" sz="2000" b="1" dirty="0">
                <a:solidFill>
                  <a:srgbClr val="C00000"/>
                </a:solidFill>
              </a:rPr>
              <a:t>profetas</a:t>
            </a:r>
            <a:r>
              <a:rPr lang="pt-BR" sz="2000" b="1" dirty="0"/>
              <a:t> do AT.</a:t>
            </a:r>
          </a:p>
          <a:p>
            <a:pPr algn="ctr"/>
            <a:r>
              <a:rPr lang="pt-BR" sz="2000" b="1" dirty="0"/>
              <a:t>Ele estabeleceria </a:t>
            </a:r>
            <a:r>
              <a:rPr lang="pt-BR" sz="2000" b="1" dirty="0">
                <a:solidFill>
                  <a:srgbClr val="C00000"/>
                </a:solidFill>
              </a:rPr>
              <a:t>o reino de Deus </a:t>
            </a:r>
            <a:r>
              <a:rPr lang="pt-BR" sz="2000" b="1" dirty="0"/>
              <a:t>sobre a terra.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15DDC5D-5717-945B-CF35-A5810EE4DF3D}"/>
              </a:ext>
            </a:extLst>
          </p:cNvPr>
          <p:cNvSpPr txBox="1"/>
          <p:nvPr/>
        </p:nvSpPr>
        <p:spPr>
          <a:xfrm>
            <a:off x="5058094" y="453784"/>
            <a:ext cx="6229201" cy="461665"/>
          </a:xfrm>
          <a:prstGeom prst="rect">
            <a:avLst/>
          </a:prstGeom>
          <a:solidFill>
            <a:srgbClr val="00206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bg1">
                    <a:lumMod val="95000"/>
                  </a:schemeClr>
                </a:solidFill>
              </a:rPr>
              <a:t>Jesus o Messias prometido    </a:t>
            </a:r>
          </a:p>
        </p:txBody>
      </p:sp>
      <p:pic>
        <p:nvPicPr>
          <p:cNvPr id="9" name="Picture 2" descr="Uma legião romana era uma grande unidade militar do exército romano se preparando para a batalha à noite arte gerada por redes neurais">
            <a:extLst>
              <a:ext uri="{FF2B5EF4-FFF2-40B4-BE49-F238E27FC236}">
                <a16:creationId xmlns:a16="http://schemas.microsoft.com/office/drawing/2014/main" id="{326452D7-8ABC-1E69-F49D-58C7A747AC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5" r="12070" b="12260"/>
          <a:stretch/>
        </p:blipFill>
        <p:spPr bwMode="auto">
          <a:xfrm>
            <a:off x="2034845" y="1811767"/>
            <a:ext cx="3973561" cy="3143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755B6E84-A5B0-CC25-AAE4-591904FA82BC}"/>
              </a:ext>
            </a:extLst>
          </p:cNvPr>
          <p:cNvSpPr txBox="1"/>
          <p:nvPr/>
        </p:nvSpPr>
        <p:spPr>
          <a:xfrm>
            <a:off x="6190892" y="1865366"/>
            <a:ext cx="5096404" cy="461665"/>
          </a:xfrm>
          <a:prstGeom prst="rect">
            <a:avLst/>
          </a:prstGeom>
          <a:solidFill>
            <a:srgbClr val="00206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bg1">
                    <a:lumMod val="95000"/>
                  </a:schemeClr>
                </a:solidFill>
              </a:rPr>
              <a:t>Como era aguardado  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7F7A6A97-AE12-DEF9-703B-A2D13760C20B}"/>
              </a:ext>
            </a:extLst>
          </p:cNvPr>
          <p:cNvSpPr txBox="1"/>
          <p:nvPr/>
        </p:nvSpPr>
        <p:spPr>
          <a:xfrm>
            <a:off x="6190892" y="2411755"/>
            <a:ext cx="5096404" cy="40011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sz="2000" b="1" dirty="0"/>
              <a:t>Líder militar e político.</a:t>
            </a:r>
          </a:p>
        </p:txBody>
      </p:sp>
      <p:pic>
        <p:nvPicPr>
          <p:cNvPr id="13" name="Picture 5" descr="A Compaixão de Jesus! – Diocese de Petrópolis">
            <a:hlinkClick r:id="rId7"/>
            <a:extLst>
              <a:ext uri="{FF2B5EF4-FFF2-40B4-BE49-F238E27FC236}">
                <a16:creationId xmlns:a16="http://schemas.microsoft.com/office/drawing/2014/main" id="{30805A2F-4AC6-4C26-42DB-E657B81A60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26" t="6520" r="15895" b="4647"/>
          <a:stretch/>
        </p:blipFill>
        <p:spPr bwMode="auto">
          <a:xfrm>
            <a:off x="3372360" y="3094523"/>
            <a:ext cx="3916516" cy="3143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49CBA62A-953C-6056-49F7-9B4A359A41D4}"/>
              </a:ext>
            </a:extLst>
          </p:cNvPr>
          <p:cNvSpPr txBox="1"/>
          <p:nvPr/>
        </p:nvSpPr>
        <p:spPr>
          <a:xfrm>
            <a:off x="7444673" y="3127678"/>
            <a:ext cx="3842622" cy="461665"/>
          </a:xfrm>
          <a:prstGeom prst="rect">
            <a:avLst/>
          </a:prstGeom>
          <a:solidFill>
            <a:srgbClr val="00206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bg1">
                    <a:lumMod val="95000"/>
                  </a:schemeClr>
                </a:solidFill>
              </a:rPr>
              <a:t>O Messias chegou!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9422A1DA-DF17-1E75-E3FE-9D86EFA3C395}"/>
              </a:ext>
            </a:extLst>
          </p:cNvPr>
          <p:cNvSpPr txBox="1"/>
          <p:nvPr/>
        </p:nvSpPr>
        <p:spPr>
          <a:xfrm>
            <a:off x="7444673" y="3666662"/>
            <a:ext cx="3842622" cy="163121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sz="2000" b="1" dirty="0"/>
              <a:t>Pregava a chegada </a:t>
            </a:r>
            <a:r>
              <a:rPr lang="pt-BR" sz="2000" b="1" dirty="0">
                <a:solidFill>
                  <a:srgbClr val="C00000"/>
                </a:solidFill>
              </a:rPr>
              <a:t>do reino.</a:t>
            </a:r>
          </a:p>
          <a:p>
            <a:pPr algn="ctr"/>
            <a:r>
              <a:rPr lang="pt-BR" sz="2000" b="1" dirty="0"/>
              <a:t>Jesus</a:t>
            </a:r>
            <a:r>
              <a:rPr lang="pt-BR" sz="2000" b="1" dirty="0">
                <a:solidFill>
                  <a:srgbClr val="202124"/>
                </a:solidFill>
              </a:rPr>
              <a:t> </a:t>
            </a:r>
            <a:r>
              <a:rPr lang="pt-BR" sz="2000" b="1" dirty="0">
                <a:solidFill>
                  <a:srgbClr val="C00000"/>
                </a:solidFill>
              </a:rPr>
              <a:t>falou claramente.</a:t>
            </a:r>
          </a:p>
          <a:p>
            <a:pPr algn="ctr"/>
            <a:r>
              <a:rPr lang="pt-BR" sz="2000" b="1" dirty="0"/>
              <a:t>Realizou</a:t>
            </a:r>
            <a:r>
              <a:rPr lang="pt-BR" sz="2000" b="1" dirty="0">
                <a:solidFill>
                  <a:srgbClr val="C00000"/>
                </a:solidFill>
              </a:rPr>
              <a:t> prodígios</a:t>
            </a:r>
            <a:r>
              <a:rPr lang="pt-BR" sz="2000" b="1" i="1" dirty="0">
                <a:solidFill>
                  <a:srgbClr val="C00000"/>
                </a:solidFill>
              </a:rPr>
              <a:t>. </a:t>
            </a:r>
          </a:p>
          <a:p>
            <a:pPr algn="ctr"/>
            <a:r>
              <a:rPr lang="pt-BR" sz="2000" b="1" dirty="0"/>
              <a:t>Ganhou</a:t>
            </a:r>
            <a:r>
              <a:rPr lang="pt-BR" sz="2000" dirty="0">
                <a:solidFill>
                  <a:srgbClr val="202124"/>
                </a:solidFill>
              </a:rPr>
              <a:t> </a:t>
            </a:r>
            <a:r>
              <a:rPr lang="pt-BR" sz="2000" b="1" dirty="0">
                <a:solidFill>
                  <a:srgbClr val="C00000"/>
                </a:solidFill>
              </a:rPr>
              <a:t>popularidade.</a:t>
            </a:r>
          </a:p>
          <a:p>
            <a:pPr algn="ctr"/>
            <a:r>
              <a:rPr lang="pt-BR" sz="2000" b="1" dirty="0"/>
              <a:t>Gerou </a:t>
            </a:r>
            <a:r>
              <a:rPr lang="pt-BR" sz="2000" b="1" dirty="0">
                <a:solidFill>
                  <a:srgbClr val="C00000"/>
                </a:solidFill>
              </a:rPr>
              <a:t>adversários.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2250047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 animBg="1"/>
      <p:bldP spid="10" grpId="0" animBg="1"/>
      <p:bldP spid="12" grpId="0" animBg="1"/>
      <p:bldP spid="14" grpId="0" animBg="1"/>
      <p:bldP spid="15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0525E57-EB7B-5FC2-4B48-41EA3B6808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A513F46B-049C-D00C-41AD-1A61CF8238A9}"/>
              </a:ext>
            </a:extLst>
          </p:cNvPr>
          <p:cNvSpPr txBox="1"/>
          <p:nvPr/>
        </p:nvSpPr>
        <p:spPr>
          <a:xfrm>
            <a:off x="316523" y="330689"/>
            <a:ext cx="11638411" cy="461665"/>
          </a:xfrm>
          <a:prstGeom prst="rect">
            <a:avLst/>
          </a:prstGeom>
          <a:solidFill>
            <a:srgbClr val="00206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bg1">
                    <a:lumMod val="95000"/>
                  </a:schemeClr>
                </a:solidFill>
              </a:rPr>
              <a:t>Jesus fala por parábolas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1034552-2ED9-795C-7314-E9CD5542A6AB}"/>
              </a:ext>
            </a:extLst>
          </p:cNvPr>
          <p:cNvSpPr txBox="1"/>
          <p:nvPr/>
        </p:nvSpPr>
        <p:spPr>
          <a:xfrm>
            <a:off x="5621312" y="1096396"/>
            <a:ext cx="6235650" cy="503214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200" b="1" dirty="0">
                <a:solidFill>
                  <a:srgbClr val="202124"/>
                </a:solidFill>
              </a:rPr>
              <a:t>O reino de Deus </a:t>
            </a:r>
            <a:r>
              <a:rPr lang="pt-BR" sz="2200" b="1" dirty="0">
                <a:solidFill>
                  <a:srgbClr val="C00000"/>
                </a:solidFill>
              </a:rPr>
              <a:t>não era visível</a:t>
            </a:r>
            <a:r>
              <a:rPr lang="pt-BR" sz="2200" b="1" dirty="0">
                <a:solidFill>
                  <a:srgbClr val="202124"/>
                </a:solidFill>
              </a:rPr>
              <a:t>. 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200" b="1" dirty="0">
                <a:solidFill>
                  <a:srgbClr val="202124"/>
                </a:solidFill>
              </a:rPr>
              <a:t>Surgiram  </a:t>
            </a:r>
            <a:r>
              <a:rPr lang="pt-BR" sz="2200" b="1" dirty="0">
                <a:solidFill>
                  <a:srgbClr val="C00000"/>
                </a:solidFill>
              </a:rPr>
              <a:t>questionamentos </a:t>
            </a:r>
            <a:r>
              <a:rPr lang="pt-BR" sz="2200" b="1" dirty="0">
                <a:solidFill>
                  <a:srgbClr val="202124"/>
                </a:solidFill>
              </a:rPr>
              <a:t>e </a:t>
            </a:r>
            <a:r>
              <a:rPr lang="pt-BR" sz="2200" b="1" dirty="0">
                <a:solidFill>
                  <a:srgbClr val="C00000"/>
                </a:solidFill>
              </a:rPr>
              <a:t>descrença</a:t>
            </a:r>
            <a:r>
              <a:rPr lang="pt-BR" sz="2200" b="1" dirty="0">
                <a:solidFill>
                  <a:srgbClr val="202124"/>
                </a:solidFill>
              </a:rPr>
              <a:t> do povo!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200" b="1" dirty="0">
                <a:solidFill>
                  <a:srgbClr val="C00000"/>
                </a:solidFill>
              </a:rPr>
              <a:t>Jesus </a:t>
            </a:r>
            <a:r>
              <a:rPr lang="pt-BR" sz="2200" b="1" dirty="0"/>
              <a:t>não tinha interesse pelo poder.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200" b="1" dirty="0">
                <a:solidFill>
                  <a:srgbClr val="C00000"/>
                </a:solidFill>
              </a:rPr>
              <a:t>João Batista </a:t>
            </a:r>
            <a:r>
              <a:rPr lang="pt-BR" sz="2200" b="1" dirty="0">
                <a:solidFill>
                  <a:srgbClr val="202124"/>
                </a:solidFill>
              </a:rPr>
              <a:t>“Es tu aquele que estava por vir ou havemos de esperar outro?”</a:t>
            </a:r>
            <a:endParaRPr lang="pt-BR" sz="2200" dirty="0">
              <a:solidFill>
                <a:srgbClr val="202124"/>
              </a:solidFill>
            </a:endParaRP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200" b="1" dirty="0"/>
              <a:t>Q</a:t>
            </a:r>
            <a:r>
              <a:rPr lang="pt-BR" sz="2200" b="1" i="0" dirty="0">
                <a:effectLst/>
              </a:rPr>
              <a:t>uando a</a:t>
            </a:r>
            <a:r>
              <a:rPr lang="pt-BR" sz="2200" i="0" dirty="0">
                <a:effectLst/>
              </a:rPr>
              <a:t> </a:t>
            </a:r>
            <a:r>
              <a:rPr lang="pt-BR" sz="2200" b="1" dirty="0">
                <a:solidFill>
                  <a:srgbClr val="C00000"/>
                </a:solidFill>
              </a:rPr>
              <a:t>rejeição</a:t>
            </a:r>
            <a:r>
              <a:rPr lang="pt-BR" sz="2200" b="1" i="0" dirty="0">
                <a:solidFill>
                  <a:srgbClr val="C00000"/>
                </a:solidFill>
                <a:effectLst/>
              </a:rPr>
              <a:t> a Jesus </a:t>
            </a:r>
            <a:r>
              <a:rPr lang="pt-BR" sz="2200" b="1" i="0" dirty="0">
                <a:effectLst/>
              </a:rPr>
              <a:t>se tornou forte, passa</a:t>
            </a:r>
            <a:r>
              <a:rPr lang="pt-BR" sz="2200" b="1" dirty="0"/>
              <a:t> </a:t>
            </a:r>
            <a:r>
              <a:rPr lang="pt-BR" sz="2200" b="1" i="0" dirty="0">
                <a:effectLst/>
              </a:rPr>
              <a:t>a falar por </a:t>
            </a:r>
            <a:r>
              <a:rPr lang="pt-BR" sz="2200" b="1" i="0" dirty="0">
                <a:solidFill>
                  <a:srgbClr val="C00000"/>
                </a:solidFill>
                <a:effectLst/>
              </a:rPr>
              <a:t>parábolas. 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200" b="1" dirty="0">
                <a:solidFill>
                  <a:srgbClr val="C00000"/>
                </a:solidFill>
              </a:rPr>
              <a:t>Parábola</a:t>
            </a:r>
            <a:r>
              <a:rPr lang="pt-BR" sz="2200" b="1" dirty="0"/>
              <a:t>: são elementos retirados do cotidiano, que ilustram uma realidade espiritual. </a:t>
            </a:r>
            <a:endParaRPr lang="pt-BR" sz="2200" b="1" i="0" dirty="0">
              <a:effectLst/>
            </a:endParaRP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200" b="1" i="0" dirty="0">
                <a:effectLst/>
              </a:rPr>
              <a:t>Jesus contava as parábolas à multidão, mas apenas dava a </a:t>
            </a:r>
            <a:r>
              <a:rPr lang="pt-BR" sz="2200" b="1" i="0" dirty="0">
                <a:solidFill>
                  <a:srgbClr val="C00000"/>
                </a:solidFill>
                <a:effectLst/>
              </a:rPr>
              <a:t>explicação</a:t>
            </a:r>
            <a:r>
              <a:rPr lang="pt-BR" sz="2200" b="1" i="0" dirty="0">
                <a:solidFill>
                  <a:srgbClr val="404040"/>
                </a:solidFill>
                <a:effectLst/>
              </a:rPr>
              <a:t> </a:t>
            </a:r>
            <a:r>
              <a:rPr lang="pt-BR" sz="2200" b="1" i="0" dirty="0">
                <a:effectLst/>
              </a:rPr>
              <a:t>aos seus discípulos. 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200" b="1" dirty="0"/>
              <a:t>Objetivos das parábolas: (1) </a:t>
            </a:r>
            <a:r>
              <a:rPr lang="pt-BR" sz="2200" b="1" dirty="0">
                <a:solidFill>
                  <a:srgbClr val="C00000"/>
                </a:solidFill>
              </a:rPr>
              <a:t>confundir</a:t>
            </a:r>
            <a:r>
              <a:rPr lang="pt-BR" sz="2200" b="1" dirty="0">
                <a:solidFill>
                  <a:srgbClr val="404040"/>
                </a:solidFill>
              </a:rPr>
              <a:t> </a:t>
            </a:r>
            <a:r>
              <a:rPr lang="pt-BR" sz="2200" b="1" dirty="0"/>
              <a:t>seus opositores</a:t>
            </a:r>
            <a:r>
              <a:rPr lang="pt-BR" sz="2200" dirty="0"/>
              <a:t> </a:t>
            </a:r>
            <a:r>
              <a:rPr lang="pt-BR" sz="2200" b="1" dirty="0"/>
              <a:t>e</a:t>
            </a:r>
            <a:r>
              <a:rPr lang="pt-BR" sz="2200" dirty="0"/>
              <a:t> </a:t>
            </a:r>
            <a:r>
              <a:rPr lang="pt-BR" sz="2200" b="1" dirty="0"/>
              <a:t>(2) </a:t>
            </a:r>
            <a:r>
              <a:rPr lang="pt-BR" sz="2200" b="1" dirty="0">
                <a:solidFill>
                  <a:srgbClr val="C00000"/>
                </a:solidFill>
              </a:rPr>
              <a:t>confortar</a:t>
            </a:r>
            <a:r>
              <a:rPr lang="pt-BR" sz="2200" b="1" dirty="0">
                <a:solidFill>
                  <a:srgbClr val="404040"/>
                </a:solidFill>
              </a:rPr>
              <a:t> </a:t>
            </a:r>
            <a:r>
              <a:rPr lang="pt-BR" sz="2200" b="1" dirty="0"/>
              <a:t>os discípulos.</a:t>
            </a:r>
            <a:endParaRPr lang="pt-BR" sz="2200" b="1" i="0" dirty="0">
              <a:effectLst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84FFA99B-C7B0-691E-B21C-9AF941259089}"/>
              </a:ext>
            </a:extLst>
          </p:cNvPr>
          <p:cNvSpPr txBox="1"/>
          <p:nvPr/>
        </p:nvSpPr>
        <p:spPr>
          <a:xfrm>
            <a:off x="335039" y="5769042"/>
            <a:ext cx="5122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pt-BR" sz="1800" b="1" i="0" dirty="0">
                <a:effectLst/>
              </a:rPr>
              <a:t>Mashal </a:t>
            </a:r>
            <a:r>
              <a:rPr lang="pt-BR" sz="1800" i="0" dirty="0">
                <a:effectLst/>
              </a:rPr>
              <a:t>(hebraico) e </a:t>
            </a:r>
            <a:r>
              <a:rPr lang="pt-BR" sz="1800" b="1" i="0" dirty="0" err="1">
                <a:effectLst/>
              </a:rPr>
              <a:t>Parabolé</a:t>
            </a:r>
            <a:r>
              <a:rPr lang="pt-BR" sz="1800" b="1" i="0" dirty="0">
                <a:effectLst/>
              </a:rPr>
              <a:t> </a:t>
            </a:r>
            <a:r>
              <a:rPr lang="pt-BR" sz="1800" i="0" dirty="0">
                <a:effectLst/>
              </a:rPr>
              <a:t>(grego).</a:t>
            </a:r>
          </a:p>
        </p:txBody>
      </p:sp>
      <p:pic>
        <p:nvPicPr>
          <p:cNvPr id="9" name="Picture 2" descr="Jesus cristo ensina às crianças o cristianismo os pecados da bíblia | Foto  Premium">
            <a:hlinkClick r:id="rId4"/>
            <a:extLst>
              <a:ext uri="{FF2B5EF4-FFF2-40B4-BE49-F238E27FC236}">
                <a16:creationId xmlns:a16="http://schemas.microsoft.com/office/drawing/2014/main" id="{BA31BF1A-194B-F0BC-E3B9-5D1439322F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71" t="619" r="-1" b="5536"/>
          <a:stretch/>
        </p:blipFill>
        <p:spPr bwMode="auto">
          <a:xfrm>
            <a:off x="488972" y="1120966"/>
            <a:ext cx="4797302" cy="4319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327719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876652D2-A2DD-8F3C-FE38-4F37D1BF8A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97"/>
            <a:ext cx="12192000" cy="685800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BB309504-C092-F612-8873-52D95AFCBF62}"/>
              </a:ext>
            </a:extLst>
          </p:cNvPr>
          <p:cNvSpPr txBox="1"/>
          <p:nvPr/>
        </p:nvSpPr>
        <p:spPr>
          <a:xfrm>
            <a:off x="1168899" y="565058"/>
            <a:ext cx="9737400" cy="461665"/>
          </a:xfrm>
          <a:prstGeom prst="rect">
            <a:avLst/>
          </a:prstGeom>
          <a:solidFill>
            <a:srgbClr val="00206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bg1">
                    <a:lumMod val="95000"/>
                  </a:schemeClr>
                </a:solidFill>
              </a:rPr>
              <a:t>Algumas observações sobre as  parábolas de Jesus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92F5E56-8EA2-60F1-0214-3973DABDFF0E}"/>
              </a:ext>
            </a:extLst>
          </p:cNvPr>
          <p:cNvSpPr txBox="1"/>
          <p:nvPr/>
        </p:nvSpPr>
        <p:spPr>
          <a:xfrm>
            <a:off x="1168899" y="1586433"/>
            <a:ext cx="9737400" cy="409342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342900" indent="-342900"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pt-BR" sz="2000" b="1" dirty="0"/>
              <a:t>Entre as </a:t>
            </a:r>
            <a:r>
              <a:rPr lang="pt-BR" sz="2000" b="1" dirty="0">
                <a:solidFill>
                  <a:srgbClr val="C00000"/>
                </a:solidFill>
              </a:rPr>
              <a:t>mais conhecidas </a:t>
            </a:r>
            <a:r>
              <a:rPr lang="pt-BR" sz="2000" b="1" dirty="0"/>
              <a:t>na história da humanidade. </a:t>
            </a:r>
            <a:r>
              <a:rPr lang="pt-BR" sz="2000" dirty="0"/>
              <a:t>(</a:t>
            </a:r>
            <a:r>
              <a:rPr lang="pt-BR" sz="2000" b="1" dirty="0"/>
              <a:t>Filho pródigo e o bom samaritano)</a:t>
            </a:r>
          </a:p>
          <a:p>
            <a:pPr marL="342900" indent="-342900"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pt-BR" sz="2000" b="1" dirty="0"/>
              <a:t>Relatadas nos </a:t>
            </a:r>
            <a:r>
              <a:rPr lang="pt-BR" sz="2000" b="1" dirty="0">
                <a:solidFill>
                  <a:srgbClr val="C00000"/>
                </a:solidFill>
              </a:rPr>
              <a:t>evangelhos sinóticos </a:t>
            </a:r>
            <a:r>
              <a:rPr lang="pt-BR" sz="2000" b="1" dirty="0"/>
              <a:t>(Mateus, Marcos e Lucas)</a:t>
            </a:r>
            <a:r>
              <a:rPr lang="pt-BR" sz="2000" dirty="0"/>
              <a:t>.</a:t>
            </a:r>
            <a:endParaRPr lang="pt-BR" sz="2000" b="1" dirty="0"/>
          </a:p>
          <a:p>
            <a:pPr marL="342900" indent="-342900"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pt-BR" sz="2000" b="1" dirty="0"/>
              <a:t>Foi o meio mais utilizado por Jesus para explicar </a:t>
            </a:r>
            <a:r>
              <a:rPr lang="pt-BR" sz="2000" b="1" dirty="0">
                <a:solidFill>
                  <a:srgbClr val="C00000"/>
                </a:solidFill>
              </a:rPr>
              <a:t>o reino de Deus.</a:t>
            </a:r>
          </a:p>
          <a:p>
            <a:pPr marL="342900" indent="-342900"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pt-BR" sz="2000" b="1" dirty="0"/>
              <a:t>Embora algumas tratem da </a:t>
            </a:r>
            <a:r>
              <a:rPr lang="pt-BR" sz="2000" b="1" dirty="0">
                <a:solidFill>
                  <a:srgbClr val="C00000"/>
                </a:solidFill>
              </a:rPr>
              <a:t>escatologia futura</a:t>
            </a:r>
            <a:r>
              <a:rPr lang="pt-BR" sz="2000" b="1" dirty="0"/>
              <a:t>, elas são dirigidas </a:t>
            </a:r>
            <a:r>
              <a:rPr lang="pt-BR" sz="2000" b="1" dirty="0">
                <a:solidFill>
                  <a:srgbClr val="C00000"/>
                </a:solidFill>
              </a:rPr>
              <a:t>à vida neste mundo.</a:t>
            </a:r>
          </a:p>
          <a:p>
            <a:pPr marL="342900" indent="-342900"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pt-BR" sz="2000" b="1" dirty="0">
                <a:solidFill>
                  <a:srgbClr val="C00000"/>
                </a:solidFill>
              </a:rPr>
              <a:t>“O reino presente” </a:t>
            </a:r>
            <a:r>
              <a:rPr lang="pt-BR" sz="2000" b="1" dirty="0"/>
              <a:t>não significa o fim do mundo, mas que </a:t>
            </a:r>
            <a:r>
              <a:rPr lang="pt-BR" sz="2000" b="1" dirty="0">
                <a:solidFill>
                  <a:srgbClr val="C00000"/>
                </a:solidFill>
              </a:rPr>
              <a:t>as promessas</a:t>
            </a:r>
            <a:r>
              <a:rPr lang="pt-BR" sz="2000" b="1" dirty="0"/>
              <a:t> das Escrituras iniciaram com</a:t>
            </a:r>
            <a:r>
              <a:rPr lang="pt-BR" sz="2000" dirty="0"/>
              <a:t> </a:t>
            </a:r>
            <a:r>
              <a:rPr lang="pt-BR" sz="2000" b="1" dirty="0">
                <a:solidFill>
                  <a:srgbClr val="C00000"/>
                </a:solidFill>
              </a:rPr>
              <a:t>as palavras e ações de Jesus.</a:t>
            </a:r>
          </a:p>
          <a:p>
            <a:pPr marL="342900" indent="-342900"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pt-BR" sz="2000" b="1" dirty="0"/>
              <a:t>As parábolas proferidas por Jesus, </a:t>
            </a:r>
            <a:r>
              <a:rPr lang="pt-BR" sz="2000" b="1" dirty="0">
                <a:solidFill>
                  <a:srgbClr val="C00000"/>
                </a:solidFill>
              </a:rPr>
              <a:t>em aramaico</a:t>
            </a:r>
            <a:r>
              <a:rPr lang="pt-BR" sz="2000" dirty="0"/>
              <a:t>, </a:t>
            </a:r>
            <a:r>
              <a:rPr lang="pt-BR" sz="2000" b="1" dirty="0"/>
              <a:t>foram traduzidas para</a:t>
            </a:r>
            <a:r>
              <a:rPr lang="pt-BR" sz="2000" dirty="0"/>
              <a:t> </a:t>
            </a:r>
            <a:r>
              <a:rPr lang="pt-BR" sz="2000" b="1" dirty="0">
                <a:solidFill>
                  <a:srgbClr val="C00000"/>
                </a:solidFill>
              </a:rPr>
              <a:t>o grego </a:t>
            </a:r>
            <a:r>
              <a:rPr lang="pt-BR" sz="2000" b="1" dirty="0"/>
              <a:t>e moldadas pela tradição e pelos evangelistas. </a:t>
            </a:r>
          </a:p>
          <a:p>
            <a:pPr marL="342900" indent="-342900"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pt-BR" sz="2000" b="1" dirty="0"/>
              <a:t>As parábolas são curtas e, normalmente, </a:t>
            </a:r>
            <a:r>
              <a:rPr lang="pt-BR" sz="2000" b="1" dirty="0">
                <a:solidFill>
                  <a:srgbClr val="C00000"/>
                </a:solidFill>
              </a:rPr>
              <a:t>deixam os detalhes de lado</a:t>
            </a:r>
            <a:r>
              <a:rPr lang="pt-BR" sz="20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3138259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BB309504-C092-F612-8873-52D95AFCBF62}"/>
              </a:ext>
            </a:extLst>
          </p:cNvPr>
          <p:cNvSpPr txBox="1"/>
          <p:nvPr/>
        </p:nvSpPr>
        <p:spPr>
          <a:xfrm>
            <a:off x="703385" y="330689"/>
            <a:ext cx="10927141" cy="523220"/>
          </a:xfrm>
          <a:prstGeom prst="rect">
            <a:avLst/>
          </a:prstGeom>
          <a:solidFill>
            <a:srgbClr val="00206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pt-BR" sz="2800" b="1" dirty="0">
                <a:solidFill>
                  <a:schemeClr val="bg1">
                    <a:lumMod val="95000"/>
                  </a:schemeClr>
                </a:solidFill>
              </a:rPr>
              <a:t>Interpretações das parábolas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2FA3023-1DAD-B60C-C410-A83FB02CE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29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</p:pic>
      <p:grpSp>
        <p:nvGrpSpPr>
          <p:cNvPr id="17" name="Agrupar 16">
            <a:extLst>
              <a:ext uri="{FF2B5EF4-FFF2-40B4-BE49-F238E27FC236}">
                <a16:creationId xmlns:a16="http://schemas.microsoft.com/office/drawing/2014/main" id="{B91F53E8-EE3C-B396-74C8-5D44E3D1CF67}"/>
              </a:ext>
            </a:extLst>
          </p:cNvPr>
          <p:cNvGrpSpPr/>
          <p:nvPr/>
        </p:nvGrpSpPr>
        <p:grpSpPr>
          <a:xfrm>
            <a:off x="703385" y="1084256"/>
            <a:ext cx="10927141" cy="3611052"/>
            <a:chOff x="703385" y="1084256"/>
            <a:chExt cx="10927141" cy="3611052"/>
          </a:xfrm>
        </p:grpSpPr>
        <p:grpSp>
          <p:nvGrpSpPr>
            <p:cNvPr id="8" name="Agrupar 7">
              <a:extLst>
                <a:ext uri="{FF2B5EF4-FFF2-40B4-BE49-F238E27FC236}">
                  <a16:creationId xmlns:a16="http://schemas.microsoft.com/office/drawing/2014/main" id="{535D5947-8173-63B4-EE37-3B79C274F5EF}"/>
                </a:ext>
              </a:extLst>
            </p:cNvPr>
            <p:cNvGrpSpPr/>
            <p:nvPr/>
          </p:nvGrpSpPr>
          <p:grpSpPr>
            <a:xfrm>
              <a:off x="1244500" y="1884264"/>
              <a:ext cx="1892942" cy="2811044"/>
              <a:chOff x="1244500" y="2076768"/>
              <a:chExt cx="1892942" cy="2811044"/>
            </a:xfrm>
          </p:grpSpPr>
          <p:pic>
            <p:nvPicPr>
              <p:cNvPr id="1026" name="Picture 2" descr="Portal Luteranos | Martim Lutero - vida e obra">
                <a:hlinkClick r:id="rId4"/>
                <a:extLst>
                  <a:ext uri="{FF2B5EF4-FFF2-40B4-BE49-F238E27FC236}">
                    <a16:creationId xmlns:a16="http://schemas.microsoft.com/office/drawing/2014/main" id="{36CB59BD-64AB-22E0-7CD5-5AC8571ABF2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6462"/>
              <a:stretch/>
            </p:blipFill>
            <p:spPr bwMode="auto">
              <a:xfrm>
                <a:off x="1244500" y="2076768"/>
                <a:ext cx="1892942" cy="2131019"/>
              </a:xfrm>
              <a:prstGeom prst="rect">
                <a:avLst/>
              </a:prstGeom>
              <a:noFill/>
              <a:ln w="19050">
                <a:solidFill>
                  <a:srgbClr val="C0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" name="Retângulo: Cantos Arredondados 1">
                <a:extLst>
                  <a:ext uri="{FF2B5EF4-FFF2-40B4-BE49-F238E27FC236}">
                    <a16:creationId xmlns:a16="http://schemas.microsoft.com/office/drawing/2014/main" id="{CE1E4383-E988-4CF9-CFCF-CD3DB0778E55}"/>
                  </a:ext>
                </a:extLst>
              </p:cNvPr>
              <p:cNvSpPr/>
              <p:nvPr/>
            </p:nvSpPr>
            <p:spPr>
              <a:xfrm>
                <a:off x="1244500" y="4293035"/>
                <a:ext cx="1892942" cy="594777"/>
              </a:xfrm>
              <a:prstGeom prst="roundRect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b="1" dirty="0"/>
                  <a:t>Martinho Lutero</a:t>
                </a:r>
                <a:endParaRPr lang="pt-BR" dirty="0"/>
              </a:p>
            </p:txBody>
          </p:sp>
        </p:grpSp>
        <p:grpSp>
          <p:nvGrpSpPr>
            <p:cNvPr id="9" name="Agrupar 8">
              <a:extLst>
                <a:ext uri="{FF2B5EF4-FFF2-40B4-BE49-F238E27FC236}">
                  <a16:creationId xmlns:a16="http://schemas.microsoft.com/office/drawing/2014/main" id="{4E46AB6E-4731-A3E0-F207-37A6ED3C8928}"/>
                </a:ext>
              </a:extLst>
            </p:cNvPr>
            <p:cNvGrpSpPr/>
            <p:nvPr/>
          </p:nvGrpSpPr>
          <p:grpSpPr>
            <a:xfrm>
              <a:off x="3811616" y="1884264"/>
              <a:ext cx="1892942" cy="2811043"/>
              <a:chOff x="3811616" y="2076768"/>
              <a:chExt cx="1892942" cy="2811043"/>
            </a:xfrm>
          </p:grpSpPr>
          <p:pic>
            <p:nvPicPr>
              <p:cNvPr id="1028" name="Picture 4" descr="João Calvino – O Reformador – Teologando">
                <a:hlinkClick r:id="rId6"/>
                <a:extLst>
                  <a:ext uri="{FF2B5EF4-FFF2-40B4-BE49-F238E27FC236}">
                    <a16:creationId xmlns:a16="http://schemas.microsoft.com/office/drawing/2014/main" id="{ADE987F2-22A3-EB45-21D3-A7E377B4AEF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845" t="6663" r="68" b="-6663"/>
              <a:stretch/>
            </p:blipFill>
            <p:spPr bwMode="auto">
              <a:xfrm>
                <a:off x="3811616" y="2076768"/>
                <a:ext cx="1892942" cy="2305379"/>
              </a:xfrm>
              <a:prstGeom prst="rect">
                <a:avLst/>
              </a:prstGeom>
              <a:noFill/>
              <a:ln w="19050">
                <a:solidFill>
                  <a:srgbClr val="C0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" name="Retângulo: Cantos Arredondados 2">
                <a:extLst>
                  <a:ext uri="{FF2B5EF4-FFF2-40B4-BE49-F238E27FC236}">
                    <a16:creationId xmlns:a16="http://schemas.microsoft.com/office/drawing/2014/main" id="{8570C7EB-AA67-68BD-E438-89194D99A29D}"/>
                  </a:ext>
                </a:extLst>
              </p:cNvPr>
              <p:cNvSpPr/>
              <p:nvPr/>
            </p:nvSpPr>
            <p:spPr>
              <a:xfrm>
                <a:off x="3811616" y="4293034"/>
                <a:ext cx="1892942" cy="594777"/>
              </a:xfrm>
              <a:prstGeom prst="roundRect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800" b="1" dirty="0"/>
                  <a:t>João Calvino</a:t>
                </a:r>
                <a:endParaRPr lang="pt-BR" dirty="0"/>
              </a:p>
            </p:txBody>
          </p:sp>
        </p:grpSp>
        <p:grpSp>
          <p:nvGrpSpPr>
            <p:cNvPr id="11" name="Agrupar 10">
              <a:extLst>
                <a:ext uri="{FF2B5EF4-FFF2-40B4-BE49-F238E27FC236}">
                  <a16:creationId xmlns:a16="http://schemas.microsoft.com/office/drawing/2014/main" id="{A880C581-57E6-67D2-ADF9-603563DEEACF}"/>
                </a:ext>
              </a:extLst>
            </p:cNvPr>
            <p:cNvGrpSpPr/>
            <p:nvPr/>
          </p:nvGrpSpPr>
          <p:grpSpPr>
            <a:xfrm>
              <a:off x="6348910" y="1884264"/>
              <a:ext cx="1892942" cy="2811042"/>
              <a:chOff x="6300784" y="2076768"/>
              <a:chExt cx="1892942" cy="2811042"/>
            </a:xfrm>
          </p:grpSpPr>
          <p:pic>
            <p:nvPicPr>
              <p:cNvPr id="1030" name="Picture 6">
                <a:hlinkClick r:id="rId8" tooltip="Jonathan Edwards (teólogo)"/>
                <a:extLst>
                  <a:ext uri="{FF2B5EF4-FFF2-40B4-BE49-F238E27FC236}">
                    <a16:creationId xmlns:a16="http://schemas.microsoft.com/office/drawing/2014/main" id="{02A900FE-EA57-39B3-D51D-9890EBAE74F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745" r="9762" b="17609"/>
              <a:stretch/>
            </p:blipFill>
            <p:spPr bwMode="auto">
              <a:xfrm>
                <a:off x="6300784" y="2076768"/>
                <a:ext cx="1892942" cy="2158142"/>
              </a:xfrm>
              <a:prstGeom prst="rect">
                <a:avLst/>
              </a:prstGeom>
              <a:noFill/>
              <a:ln w="19050">
                <a:solidFill>
                  <a:srgbClr val="C0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" name="Retângulo: Cantos Arredondados 5">
                <a:extLst>
                  <a:ext uri="{FF2B5EF4-FFF2-40B4-BE49-F238E27FC236}">
                    <a16:creationId xmlns:a16="http://schemas.microsoft.com/office/drawing/2014/main" id="{8CE9E65F-E598-54CD-3C50-C1C66A21A406}"/>
                  </a:ext>
                </a:extLst>
              </p:cNvPr>
              <p:cNvSpPr/>
              <p:nvPr/>
            </p:nvSpPr>
            <p:spPr>
              <a:xfrm>
                <a:off x="6300784" y="4293033"/>
                <a:ext cx="1892942" cy="594777"/>
              </a:xfrm>
              <a:prstGeom prst="roundRect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800" b="1" dirty="0"/>
                  <a:t>Jonathan Edwards</a:t>
                </a:r>
                <a:endParaRPr lang="pt-BR" dirty="0"/>
              </a:p>
            </p:txBody>
          </p:sp>
        </p:grpSp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5E30A682-B4CE-18C3-41DE-D67D9128F228}"/>
                </a:ext>
              </a:extLst>
            </p:cNvPr>
            <p:cNvGrpSpPr/>
            <p:nvPr/>
          </p:nvGrpSpPr>
          <p:grpSpPr>
            <a:xfrm>
              <a:off x="8824846" y="1875647"/>
              <a:ext cx="1905000" cy="2803616"/>
              <a:chOff x="8824846" y="2084193"/>
              <a:chExt cx="1905000" cy="2803616"/>
            </a:xfrm>
          </p:grpSpPr>
          <p:pic>
            <p:nvPicPr>
              <p:cNvPr id="1032" name="Picture 8">
                <a:hlinkClick r:id="rId10" tooltip="Charles Haddon Spurgeon"/>
                <a:extLst>
                  <a:ext uri="{FF2B5EF4-FFF2-40B4-BE49-F238E27FC236}">
                    <a16:creationId xmlns:a16="http://schemas.microsoft.com/office/drawing/2014/main" id="{AB9CA896-848A-FC7E-9C9E-F52497AA78F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9681"/>
              <a:stretch/>
            </p:blipFill>
            <p:spPr bwMode="auto">
              <a:xfrm>
                <a:off x="8824846" y="2084193"/>
                <a:ext cx="1905000" cy="2150717"/>
              </a:xfrm>
              <a:prstGeom prst="rect">
                <a:avLst/>
              </a:prstGeom>
              <a:noFill/>
              <a:ln w="19050">
                <a:solidFill>
                  <a:srgbClr val="C0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" name="Retângulo: Cantos Arredondados 6">
                <a:extLst>
                  <a:ext uri="{FF2B5EF4-FFF2-40B4-BE49-F238E27FC236}">
                    <a16:creationId xmlns:a16="http://schemas.microsoft.com/office/drawing/2014/main" id="{F38906DA-4086-EACB-4715-9C3063AF886F}"/>
                  </a:ext>
                </a:extLst>
              </p:cNvPr>
              <p:cNvSpPr/>
              <p:nvPr/>
            </p:nvSpPr>
            <p:spPr>
              <a:xfrm>
                <a:off x="8836904" y="4293032"/>
                <a:ext cx="1892942" cy="594777"/>
              </a:xfrm>
              <a:prstGeom prst="roundRect">
                <a:avLst/>
              </a:prstGeom>
              <a:ln w="1905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800" b="1" dirty="0"/>
                  <a:t>Charles </a:t>
                </a:r>
                <a:r>
                  <a:rPr lang="pt-BR" sz="1800" b="1" dirty="0" err="1"/>
                  <a:t>Spurgeon</a:t>
                </a:r>
                <a:endParaRPr lang="pt-BR" dirty="0"/>
              </a:p>
            </p:txBody>
          </p:sp>
        </p:grpSp>
        <p:sp>
          <p:nvSpPr>
            <p:cNvPr id="14" name="CaixaDeTexto 13">
              <a:extLst>
                <a:ext uri="{FF2B5EF4-FFF2-40B4-BE49-F238E27FC236}">
                  <a16:creationId xmlns:a16="http://schemas.microsoft.com/office/drawing/2014/main" id="{79C0FDEC-F8B9-0CBD-871D-833CD3F5DABA}"/>
                </a:ext>
              </a:extLst>
            </p:cNvPr>
            <p:cNvSpPr txBox="1"/>
            <p:nvPr/>
          </p:nvSpPr>
          <p:spPr>
            <a:xfrm>
              <a:off x="703385" y="1084256"/>
              <a:ext cx="10927141" cy="43088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txBody>
            <a:bodyPr wrap="square">
              <a:spAutoFit/>
            </a:bodyPr>
            <a:lstStyle/>
            <a:p>
              <a:pPr algn="just">
                <a:spcAft>
                  <a:spcPts val="600"/>
                </a:spcAft>
              </a:pPr>
              <a:r>
                <a:rPr lang="pt-BR" sz="2200" b="1" dirty="0"/>
                <a:t>1) A tendência dos intérpretes até o final do século XIX era </a:t>
              </a:r>
              <a:r>
                <a:rPr lang="pt-BR" sz="2200" b="1" dirty="0">
                  <a:solidFill>
                    <a:srgbClr val="C00000"/>
                  </a:solidFill>
                </a:rPr>
                <a:t>“ALEGORIZAR” </a:t>
              </a:r>
              <a:r>
                <a:rPr lang="pt-BR" sz="2200" b="1" dirty="0"/>
                <a:t>as parábolas. </a:t>
              </a:r>
            </a:p>
          </p:txBody>
        </p:sp>
      </p:grpSp>
      <p:sp>
        <p:nvSpPr>
          <p:cNvPr id="10" name="CaixaDeTexto 9">
            <a:extLst>
              <a:ext uri="{FF2B5EF4-FFF2-40B4-BE49-F238E27FC236}">
                <a16:creationId xmlns:a16="http://schemas.microsoft.com/office/drawing/2014/main" id="{09460B6A-AA34-FD63-DAA6-662C39B43E89}"/>
              </a:ext>
            </a:extLst>
          </p:cNvPr>
          <p:cNvSpPr txBox="1"/>
          <p:nvPr/>
        </p:nvSpPr>
        <p:spPr>
          <a:xfrm>
            <a:off x="703384" y="330689"/>
            <a:ext cx="10927141" cy="461665"/>
          </a:xfrm>
          <a:prstGeom prst="rect">
            <a:avLst/>
          </a:prstGeom>
          <a:solidFill>
            <a:srgbClr val="00206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bg1">
                    <a:lumMod val="95000"/>
                  </a:schemeClr>
                </a:solidFill>
              </a:rPr>
              <a:t>Interpretação das parábolas</a:t>
            </a:r>
          </a:p>
        </p:txBody>
      </p: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90AFF542-2FA6-04A3-F99F-423D81040D3C}"/>
              </a:ext>
            </a:extLst>
          </p:cNvPr>
          <p:cNvGrpSpPr/>
          <p:nvPr/>
        </p:nvGrpSpPr>
        <p:grpSpPr>
          <a:xfrm>
            <a:off x="703384" y="5113696"/>
            <a:ext cx="10927141" cy="1418733"/>
            <a:chOff x="703384" y="5113696"/>
            <a:chExt cx="10927141" cy="1418733"/>
          </a:xfrm>
        </p:grpSpPr>
        <p:sp>
          <p:nvSpPr>
            <p:cNvPr id="16" name="CaixaDeTexto 15">
              <a:extLst>
                <a:ext uri="{FF2B5EF4-FFF2-40B4-BE49-F238E27FC236}">
                  <a16:creationId xmlns:a16="http://schemas.microsoft.com/office/drawing/2014/main" id="{6E16547D-CF5B-98FE-A6EF-8DAB47359A28}"/>
                </a:ext>
              </a:extLst>
            </p:cNvPr>
            <p:cNvSpPr txBox="1"/>
            <p:nvPr/>
          </p:nvSpPr>
          <p:spPr>
            <a:xfrm>
              <a:off x="703384" y="5113696"/>
              <a:ext cx="10927141" cy="769441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9050">
              <a:solidFill>
                <a:srgbClr val="C00000"/>
              </a:solidFill>
            </a:ln>
          </p:spPr>
          <p:txBody>
            <a:bodyPr wrap="square">
              <a:spAutoFit/>
            </a:bodyPr>
            <a:lstStyle/>
            <a:p>
              <a:pPr algn="just"/>
              <a:r>
                <a:rPr lang="pt-BR" sz="2200" b="1" dirty="0"/>
                <a:t>2) Os estudiosos contemporâneos, porém, </a:t>
              </a:r>
              <a:r>
                <a:rPr lang="pt-BR" sz="2200" b="1" dirty="0">
                  <a:solidFill>
                    <a:srgbClr val="C00000"/>
                  </a:solidFill>
                </a:rPr>
                <a:t>rejeitam as alegorias</a:t>
              </a:r>
              <a:r>
                <a:rPr lang="pt-BR" sz="2200" b="1" dirty="0"/>
                <a:t>, embora elas se façam presentes nas interpretações. </a:t>
              </a:r>
            </a:p>
          </p:txBody>
        </p:sp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173AFC03-ABF0-4A2C-668D-E2FBF01F0C92}"/>
                </a:ext>
              </a:extLst>
            </p:cNvPr>
            <p:cNvSpPr txBox="1"/>
            <p:nvPr/>
          </p:nvSpPr>
          <p:spPr>
            <a:xfrm>
              <a:off x="703384" y="6101542"/>
              <a:ext cx="1092714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200" b="1" dirty="0">
                  <a:solidFill>
                    <a:srgbClr val="C00000"/>
                  </a:solidFill>
                </a:rPr>
                <a:t>Alegoria</a:t>
              </a:r>
              <a:r>
                <a:rPr lang="pt-BR" sz="2200" b="1" dirty="0"/>
                <a:t> não é uma forma legítima de interpretação, pois </a:t>
              </a:r>
              <a:r>
                <a:rPr lang="pt-BR" sz="2200" b="1" dirty="0">
                  <a:solidFill>
                    <a:srgbClr val="C00000"/>
                  </a:solidFill>
                </a:rPr>
                <a:t>obscurece</a:t>
              </a:r>
              <a:r>
                <a:rPr lang="pt-BR" sz="2200" b="1" dirty="0"/>
                <a:t> a mensagem de Jesus</a:t>
              </a:r>
              <a:r>
                <a:rPr lang="pt-BR" sz="2200" dirty="0"/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06518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99578975-8F05-C894-704B-028055FEE3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97"/>
            <a:ext cx="12192000" cy="6858297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07D98566-D1F6-29B4-6844-441387B107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471"/>
          <a:stretch/>
        </p:blipFill>
        <p:spPr bwMode="auto">
          <a:xfrm>
            <a:off x="3305175" y="304800"/>
            <a:ext cx="5581650" cy="2542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E731D859-5595-7B1F-2542-C9C8BEDBFF20}"/>
              </a:ext>
            </a:extLst>
          </p:cNvPr>
          <p:cNvSpPr txBox="1"/>
          <p:nvPr/>
        </p:nvSpPr>
        <p:spPr>
          <a:xfrm>
            <a:off x="1482271" y="3035554"/>
            <a:ext cx="9227458" cy="313932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9050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pt-BR" sz="2200" dirty="0"/>
              <a:t>¹⁰ </a:t>
            </a:r>
            <a:r>
              <a:rPr lang="pt-BR" sz="2200" b="1" dirty="0"/>
              <a:t>Então, se aproximaram os discípulos e lhe perguntaram: por que lhes falas por parábolas?</a:t>
            </a:r>
          </a:p>
          <a:p>
            <a:pPr algn="just"/>
            <a:r>
              <a:rPr lang="pt-BR" sz="2200" dirty="0"/>
              <a:t>¹¹ </a:t>
            </a:r>
            <a:r>
              <a:rPr lang="pt-BR" sz="2200" b="1" dirty="0"/>
              <a:t>Ao que respondeu: porque </a:t>
            </a:r>
            <a:r>
              <a:rPr lang="pt-BR" sz="2200" b="1" dirty="0">
                <a:solidFill>
                  <a:srgbClr val="C00000"/>
                </a:solidFill>
              </a:rPr>
              <a:t>a vós outros </a:t>
            </a:r>
            <a:r>
              <a:rPr lang="pt-BR" sz="2200" b="1" dirty="0"/>
              <a:t>é dado conhecer </a:t>
            </a:r>
            <a:r>
              <a:rPr lang="pt-BR" sz="2200" b="1" dirty="0">
                <a:highlight>
                  <a:srgbClr val="FFFF00"/>
                </a:highlight>
              </a:rPr>
              <a:t>os mistérios do reino dos céus</a:t>
            </a:r>
            <a:r>
              <a:rPr lang="pt-BR" sz="2200" b="1" dirty="0"/>
              <a:t>, mas </a:t>
            </a:r>
            <a:r>
              <a:rPr lang="pt-BR" sz="2200" b="1" dirty="0">
                <a:solidFill>
                  <a:srgbClr val="C00000"/>
                </a:solidFill>
              </a:rPr>
              <a:t>àqueles</a:t>
            </a:r>
            <a:r>
              <a:rPr lang="pt-BR" sz="2200" b="1" dirty="0"/>
              <a:t> não lhes é isso concedido.</a:t>
            </a:r>
          </a:p>
          <a:p>
            <a:pPr algn="just"/>
            <a:r>
              <a:rPr lang="pt-BR" sz="2200" b="1" dirty="0"/>
              <a:t>¹² Pois ao que tem se lhe dará, e terá em </a:t>
            </a:r>
            <a:r>
              <a:rPr lang="pt-BR" sz="2200" b="1" dirty="0">
                <a:solidFill>
                  <a:srgbClr val="C00000"/>
                </a:solidFill>
              </a:rPr>
              <a:t>abundância</a:t>
            </a:r>
            <a:r>
              <a:rPr lang="pt-BR" sz="2200" b="1" dirty="0"/>
              <a:t>; mas, ao que não tem, até o que tem </a:t>
            </a:r>
            <a:r>
              <a:rPr lang="pt-BR" sz="2200" b="1" dirty="0">
                <a:solidFill>
                  <a:srgbClr val="C00000"/>
                </a:solidFill>
              </a:rPr>
              <a:t>lhe será tirado. </a:t>
            </a:r>
            <a:endParaRPr lang="pt-BR" sz="2200" b="1" dirty="0"/>
          </a:p>
          <a:p>
            <a:pPr algn="just"/>
            <a:r>
              <a:rPr lang="pt-BR" sz="2200" b="1" dirty="0"/>
              <a:t>...................</a:t>
            </a:r>
          </a:p>
          <a:p>
            <a:pPr algn="just"/>
            <a:r>
              <a:rPr lang="pt-BR" sz="2200" b="1" dirty="0"/>
              <a:t>¹⁶ Bem-aventurados, porém, os vossos olhos, </a:t>
            </a:r>
            <a:r>
              <a:rPr lang="pt-BR" sz="2200" b="1" dirty="0">
                <a:solidFill>
                  <a:srgbClr val="C00000"/>
                </a:solidFill>
              </a:rPr>
              <a:t>porque veem</a:t>
            </a:r>
            <a:r>
              <a:rPr lang="pt-BR" sz="2200" b="1" dirty="0"/>
              <a:t>; e os vossos ouvidos, </a:t>
            </a:r>
            <a:r>
              <a:rPr lang="pt-BR" sz="2200" b="1" dirty="0">
                <a:solidFill>
                  <a:srgbClr val="C00000"/>
                </a:solidFill>
              </a:rPr>
              <a:t>porque ouvem.                                                               </a:t>
            </a:r>
            <a:r>
              <a:rPr lang="pt-BR" b="1" dirty="0"/>
              <a:t>Mateus 13:10-16</a:t>
            </a:r>
          </a:p>
        </p:txBody>
      </p:sp>
    </p:spTree>
    <p:extLst>
      <p:ext uri="{BB962C8B-B14F-4D97-AF65-F5344CB8AC3E}">
        <p14:creationId xmlns:p14="http://schemas.microsoft.com/office/powerpoint/2010/main" val="549644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590518D4-86AD-2B14-E106-10F4A00588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614" y="-17875"/>
            <a:ext cx="12181989" cy="6896986"/>
          </a:xfrm>
          <a:prstGeom prst="rect">
            <a:avLst/>
          </a:prstGeom>
        </p:spPr>
      </p:pic>
      <p:sp>
        <p:nvSpPr>
          <p:cNvPr id="6" name="Rectangle 6">
            <a:extLst>
              <a:ext uri="{FF2B5EF4-FFF2-40B4-BE49-F238E27FC236}">
                <a16:creationId xmlns:a16="http://schemas.microsoft.com/office/drawing/2014/main" id="{22118941-39C3-9011-66E1-EB2BAD5AC6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249238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pt-BR" altLang="pt-BR" sz="1000" b="0" i="0" u="none" strike="noStrike" cap="none" normalizeH="0" baseline="0">
                <a:ln>
                  <a:noFill/>
                </a:ln>
                <a:solidFill>
                  <a:srgbClr val="20212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FAED600C-47D9-6250-25F7-60074CED3B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4437" y="3104148"/>
            <a:ext cx="249238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pt-BR" altLang="pt-BR" sz="1000" b="0" i="0" u="none" strike="noStrike" cap="none" normalizeH="0" baseline="0">
                <a:ln>
                  <a:noFill/>
                </a:ln>
                <a:solidFill>
                  <a:srgbClr val="20212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ectangle 16">
            <a:extLst>
              <a:ext uri="{FF2B5EF4-FFF2-40B4-BE49-F238E27FC236}">
                <a16:creationId xmlns:a16="http://schemas.microsoft.com/office/drawing/2014/main" id="{9B71767D-9A5F-993E-5AD8-E15BAEDA0F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249238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pt-BR" altLang="pt-BR" sz="1000" b="0" i="0" u="none" strike="noStrike" cap="none" normalizeH="0" baseline="0">
                <a:ln>
                  <a:noFill/>
                </a:ln>
                <a:solidFill>
                  <a:srgbClr val="20212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0EEAA47D-2F55-4533-D962-8654CBAB706A}"/>
              </a:ext>
            </a:extLst>
          </p:cNvPr>
          <p:cNvSpPr txBox="1"/>
          <p:nvPr/>
        </p:nvSpPr>
        <p:spPr>
          <a:xfrm>
            <a:off x="825582" y="300245"/>
            <a:ext cx="10590966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bg1">
                    <a:lumMod val="95000"/>
                  </a:schemeClr>
                </a:solidFill>
              </a:rPr>
              <a:t>As Parábolas do Reino</a:t>
            </a:r>
          </a:p>
        </p:txBody>
      </p:sp>
      <p:grpSp>
        <p:nvGrpSpPr>
          <p:cNvPr id="1048" name="Agrupar 1047">
            <a:extLst>
              <a:ext uri="{FF2B5EF4-FFF2-40B4-BE49-F238E27FC236}">
                <a16:creationId xmlns:a16="http://schemas.microsoft.com/office/drawing/2014/main" id="{3A4B21B6-CB97-63B5-87CF-536AA85401AB}"/>
              </a:ext>
            </a:extLst>
          </p:cNvPr>
          <p:cNvGrpSpPr/>
          <p:nvPr/>
        </p:nvGrpSpPr>
        <p:grpSpPr>
          <a:xfrm>
            <a:off x="3807406" y="910677"/>
            <a:ext cx="1958818" cy="5679202"/>
            <a:chOff x="3807406" y="910677"/>
            <a:chExt cx="1958818" cy="5679202"/>
          </a:xfrm>
        </p:grpSpPr>
        <p:pic>
          <p:nvPicPr>
            <p:cNvPr id="1031" name="Picture 7" descr="Desvendando a Parábola do Grão de Mostarda: Guia Completo">
              <a:extLst>
                <a:ext uri="{FF2B5EF4-FFF2-40B4-BE49-F238E27FC236}">
                  <a16:creationId xmlns:a16="http://schemas.microsoft.com/office/drawing/2014/main" id="{45DD2B9E-98E5-0C09-E092-E9D0648B5D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07406" y="910677"/>
              <a:ext cx="1925551" cy="16168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6" name="Picture 12" descr="3.600+ Fermento De Pao fotos de stock, imagens e fotos ...">
              <a:hlinkClick r:id="rId5"/>
              <a:extLst>
                <a:ext uri="{FF2B5EF4-FFF2-40B4-BE49-F238E27FC236}">
                  <a16:creationId xmlns:a16="http://schemas.microsoft.com/office/drawing/2014/main" id="{1F6958FB-0FC5-367D-F1A9-05A3C6C8209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37" r="11787"/>
            <a:stretch/>
          </p:blipFill>
          <p:spPr bwMode="auto">
            <a:xfrm>
              <a:off x="3823449" y="2983826"/>
              <a:ext cx="1925551" cy="15990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Seta: para Baixo 15">
              <a:extLst>
                <a:ext uri="{FF2B5EF4-FFF2-40B4-BE49-F238E27FC236}">
                  <a16:creationId xmlns:a16="http://schemas.microsoft.com/office/drawing/2014/main" id="{5BB19F14-228D-F377-354E-5EA3102C9AD6}"/>
                </a:ext>
              </a:extLst>
            </p:cNvPr>
            <p:cNvSpPr/>
            <p:nvPr/>
          </p:nvSpPr>
          <p:spPr>
            <a:xfrm>
              <a:off x="4494300" y="5045320"/>
              <a:ext cx="680100" cy="445091"/>
            </a:xfrm>
            <a:prstGeom prst="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7" name="Retângulo: Cantos Arredondados 16">
              <a:extLst>
                <a:ext uri="{FF2B5EF4-FFF2-40B4-BE49-F238E27FC236}">
                  <a16:creationId xmlns:a16="http://schemas.microsoft.com/office/drawing/2014/main" id="{298BA613-C01D-7147-4C66-2E5F8868F949}"/>
                </a:ext>
              </a:extLst>
            </p:cNvPr>
            <p:cNvSpPr/>
            <p:nvPr/>
          </p:nvSpPr>
          <p:spPr>
            <a:xfrm>
              <a:off x="3916871" y="5638801"/>
              <a:ext cx="1849353" cy="951078"/>
            </a:xfrm>
            <a:prstGeom prst="round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b="1" dirty="0"/>
                <a:t>O reino de Deus tem pequenos começos</a:t>
              </a:r>
            </a:p>
          </p:txBody>
        </p:sp>
        <p:sp>
          <p:nvSpPr>
            <p:cNvPr id="1034" name="CaixaDeTexto 1033">
              <a:extLst>
                <a:ext uri="{FF2B5EF4-FFF2-40B4-BE49-F238E27FC236}">
                  <a16:creationId xmlns:a16="http://schemas.microsoft.com/office/drawing/2014/main" id="{71AFAEE6-A523-6E5A-E4FE-2D03E25F0760}"/>
                </a:ext>
              </a:extLst>
            </p:cNvPr>
            <p:cNvSpPr txBox="1"/>
            <p:nvPr/>
          </p:nvSpPr>
          <p:spPr>
            <a:xfrm>
              <a:off x="3945282" y="2519299"/>
              <a:ext cx="15660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>
                  <a:solidFill>
                    <a:srgbClr val="C00000"/>
                  </a:solidFill>
                </a:rPr>
                <a:t>MOSTARDA</a:t>
              </a:r>
            </a:p>
          </p:txBody>
        </p:sp>
        <p:sp>
          <p:nvSpPr>
            <p:cNvPr id="1035" name="CaixaDeTexto 1034">
              <a:extLst>
                <a:ext uri="{FF2B5EF4-FFF2-40B4-BE49-F238E27FC236}">
                  <a16:creationId xmlns:a16="http://schemas.microsoft.com/office/drawing/2014/main" id="{29D519B6-CE14-0F1E-D9D9-03CC3C214838}"/>
                </a:ext>
              </a:extLst>
            </p:cNvPr>
            <p:cNvSpPr txBox="1"/>
            <p:nvPr/>
          </p:nvSpPr>
          <p:spPr>
            <a:xfrm>
              <a:off x="4061013" y="4564850"/>
              <a:ext cx="15660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>
                  <a:solidFill>
                    <a:srgbClr val="C00000"/>
                  </a:solidFill>
                </a:rPr>
                <a:t>FERMENTO</a:t>
              </a:r>
            </a:p>
          </p:txBody>
        </p:sp>
      </p:grpSp>
      <p:grpSp>
        <p:nvGrpSpPr>
          <p:cNvPr id="1053" name="Agrupar 1052">
            <a:extLst>
              <a:ext uri="{FF2B5EF4-FFF2-40B4-BE49-F238E27FC236}">
                <a16:creationId xmlns:a16="http://schemas.microsoft.com/office/drawing/2014/main" id="{94088B2A-3043-E059-063E-7193D0081D72}"/>
              </a:ext>
            </a:extLst>
          </p:cNvPr>
          <p:cNvGrpSpPr/>
          <p:nvPr/>
        </p:nvGrpSpPr>
        <p:grpSpPr>
          <a:xfrm>
            <a:off x="6690973" y="958803"/>
            <a:ext cx="1897881" cy="5642781"/>
            <a:chOff x="6690973" y="958803"/>
            <a:chExt cx="1897881" cy="5642781"/>
          </a:xfrm>
        </p:grpSpPr>
        <p:pic>
          <p:nvPicPr>
            <p:cNvPr id="11" name="Picture 4" descr="A parábola do tesouro escondido no campo">
              <a:extLst>
                <a:ext uri="{FF2B5EF4-FFF2-40B4-BE49-F238E27FC236}">
                  <a16:creationId xmlns:a16="http://schemas.microsoft.com/office/drawing/2014/main" id="{E91E0BEB-6B15-EAC6-8710-C1965F99B3E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94" t="29234" r="26295"/>
            <a:stretch/>
          </p:blipFill>
          <p:spPr bwMode="auto">
            <a:xfrm>
              <a:off x="6707013" y="958803"/>
              <a:ext cx="1881841" cy="15801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7" name="Picture 13" descr="A Parábola da Pérola de Grande Valor">
              <a:extLst>
                <a:ext uri="{FF2B5EF4-FFF2-40B4-BE49-F238E27FC236}">
                  <a16:creationId xmlns:a16="http://schemas.microsoft.com/office/drawing/2014/main" id="{2E168454-7A67-1348-5673-8B54FC84BFA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4473"/>
            <a:stretch/>
          </p:blipFill>
          <p:spPr bwMode="auto">
            <a:xfrm>
              <a:off x="6690973" y="2983820"/>
              <a:ext cx="1881841" cy="15801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Seta: para Baixo 17">
              <a:extLst>
                <a:ext uri="{FF2B5EF4-FFF2-40B4-BE49-F238E27FC236}">
                  <a16:creationId xmlns:a16="http://schemas.microsoft.com/office/drawing/2014/main" id="{B4635118-976C-A36C-4B87-BE0377556BF9}"/>
                </a:ext>
              </a:extLst>
            </p:cNvPr>
            <p:cNvSpPr/>
            <p:nvPr/>
          </p:nvSpPr>
          <p:spPr>
            <a:xfrm>
              <a:off x="7292827" y="5082937"/>
              <a:ext cx="680100" cy="387424"/>
            </a:xfrm>
            <a:prstGeom prst="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9" name="Retângulo: Cantos Arredondados 18">
              <a:extLst>
                <a:ext uri="{FF2B5EF4-FFF2-40B4-BE49-F238E27FC236}">
                  <a16:creationId xmlns:a16="http://schemas.microsoft.com/office/drawing/2014/main" id="{2C250FA5-0328-77CE-2418-8A8BA1588356}"/>
                </a:ext>
              </a:extLst>
            </p:cNvPr>
            <p:cNvSpPr/>
            <p:nvPr/>
          </p:nvSpPr>
          <p:spPr>
            <a:xfrm>
              <a:off x="6707216" y="5650506"/>
              <a:ext cx="1849353" cy="951078"/>
            </a:xfrm>
            <a:prstGeom prst="round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b="1" dirty="0"/>
                <a:t>O valor do </a:t>
              </a:r>
            </a:p>
            <a:p>
              <a:pPr algn="ctr"/>
              <a:r>
                <a:rPr lang="pt-BR" b="1" dirty="0"/>
                <a:t>reino de Deus</a:t>
              </a:r>
            </a:p>
          </p:txBody>
        </p:sp>
        <p:sp>
          <p:nvSpPr>
            <p:cNvPr id="1038" name="CaixaDeTexto 1037">
              <a:extLst>
                <a:ext uri="{FF2B5EF4-FFF2-40B4-BE49-F238E27FC236}">
                  <a16:creationId xmlns:a16="http://schemas.microsoft.com/office/drawing/2014/main" id="{AC7041DE-A363-7717-D1EE-7BC8340E01B9}"/>
                </a:ext>
              </a:extLst>
            </p:cNvPr>
            <p:cNvSpPr txBox="1"/>
            <p:nvPr/>
          </p:nvSpPr>
          <p:spPr>
            <a:xfrm>
              <a:off x="6928662" y="2491695"/>
              <a:ext cx="15660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>
                  <a:solidFill>
                    <a:srgbClr val="C00000"/>
                  </a:solidFill>
                </a:rPr>
                <a:t>TESOURO</a:t>
              </a:r>
            </a:p>
          </p:txBody>
        </p:sp>
        <p:sp>
          <p:nvSpPr>
            <p:cNvPr id="1040" name="CaixaDeTexto 1039">
              <a:extLst>
                <a:ext uri="{FF2B5EF4-FFF2-40B4-BE49-F238E27FC236}">
                  <a16:creationId xmlns:a16="http://schemas.microsoft.com/office/drawing/2014/main" id="{57774171-5C6D-355B-B6A5-7812FC99E45A}"/>
                </a:ext>
              </a:extLst>
            </p:cNvPr>
            <p:cNvSpPr txBox="1"/>
            <p:nvPr/>
          </p:nvSpPr>
          <p:spPr>
            <a:xfrm>
              <a:off x="6864920" y="4580224"/>
              <a:ext cx="15660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>
                  <a:solidFill>
                    <a:srgbClr val="C00000"/>
                  </a:solidFill>
                </a:rPr>
                <a:t>PÉROLA</a:t>
              </a:r>
            </a:p>
          </p:txBody>
        </p:sp>
      </p:grpSp>
      <p:grpSp>
        <p:nvGrpSpPr>
          <p:cNvPr id="7" name="Agrupar 6">
            <a:extLst>
              <a:ext uri="{FF2B5EF4-FFF2-40B4-BE49-F238E27FC236}">
                <a16:creationId xmlns:a16="http://schemas.microsoft.com/office/drawing/2014/main" id="{A06F921E-0045-D315-E3E1-B6D20FB27FBD}"/>
              </a:ext>
            </a:extLst>
          </p:cNvPr>
          <p:cNvGrpSpPr/>
          <p:nvPr/>
        </p:nvGrpSpPr>
        <p:grpSpPr>
          <a:xfrm>
            <a:off x="9485491" y="905964"/>
            <a:ext cx="1931056" cy="5651791"/>
            <a:chOff x="9485491" y="901491"/>
            <a:chExt cx="1931056" cy="5656264"/>
          </a:xfrm>
        </p:grpSpPr>
        <p:sp>
          <p:nvSpPr>
            <p:cNvPr id="20" name="Seta: para Baixo 19">
              <a:extLst>
                <a:ext uri="{FF2B5EF4-FFF2-40B4-BE49-F238E27FC236}">
                  <a16:creationId xmlns:a16="http://schemas.microsoft.com/office/drawing/2014/main" id="{AE49D53E-3D3E-F188-8B4E-CAC553CF3D40}"/>
                </a:ext>
              </a:extLst>
            </p:cNvPr>
            <p:cNvSpPr/>
            <p:nvPr/>
          </p:nvSpPr>
          <p:spPr>
            <a:xfrm>
              <a:off x="10108217" y="5045320"/>
              <a:ext cx="680100" cy="368895"/>
            </a:xfrm>
            <a:prstGeom prst="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2" name="Retângulo: Cantos Arredondados 21">
              <a:extLst>
                <a:ext uri="{FF2B5EF4-FFF2-40B4-BE49-F238E27FC236}">
                  <a16:creationId xmlns:a16="http://schemas.microsoft.com/office/drawing/2014/main" id="{80C1462B-EBED-4676-EFEC-430B0B4856E6}"/>
                </a:ext>
              </a:extLst>
            </p:cNvPr>
            <p:cNvSpPr/>
            <p:nvPr/>
          </p:nvSpPr>
          <p:spPr>
            <a:xfrm>
              <a:off x="9490996" y="5606677"/>
              <a:ext cx="1849353" cy="951078"/>
            </a:xfrm>
            <a:prstGeom prst="round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b="1" dirty="0"/>
                <a:t>A consumação final</a:t>
              </a:r>
            </a:p>
          </p:txBody>
        </p:sp>
        <p:pic>
          <p:nvPicPr>
            <p:cNvPr id="1209" name="Picture 185" descr="A Parábola da Rede: Encontrando Significado nas Escrituras">
              <a:extLst>
                <a:ext uri="{FF2B5EF4-FFF2-40B4-BE49-F238E27FC236}">
                  <a16:creationId xmlns:a16="http://schemas.microsoft.com/office/drawing/2014/main" id="{17268A16-B18F-1745-EADB-84DAF280099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90996" y="901491"/>
              <a:ext cx="1925551" cy="16663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41" name="CaixaDeTexto 1040">
              <a:extLst>
                <a:ext uri="{FF2B5EF4-FFF2-40B4-BE49-F238E27FC236}">
                  <a16:creationId xmlns:a16="http://schemas.microsoft.com/office/drawing/2014/main" id="{6836C157-9D64-175C-5E3E-3DF03C7773E6}"/>
                </a:ext>
              </a:extLst>
            </p:cNvPr>
            <p:cNvSpPr txBox="1"/>
            <p:nvPr/>
          </p:nvSpPr>
          <p:spPr>
            <a:xfrm>
              <a:off x="9728439" y="2507284"/>
              <a:ext cx="15660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>
                  <a:solidFill>
                    <a:srgbClr val="C00000"/>
                  </a:solidFill>
                </a:rPr>
                <a:t>REDE</a:t>
              </a:r>
            </a:p>
          </p:txBody>
        </p:sp>
        <p:sp>
          <p:nvSpPr>
            <p:cNvPr id="1043" name="CaixaDeTexto 1042">
              <a:extLst>
                <a:ext uri="{FF2B5EF4-FFF2-40B4-BE49-F238E27FC236}">
                  <a16:creationId xmlns:a16="http://schemas.microsoft.com/office/drawing/2014/main" id="{4493FC17-6126-1585-68DF-67C52B9A62C6}"/>
                </a:ext>
              </a:extLst>
            </p:cNvPr>
            <p:cNvSpPr txBox="1"/>
            <p:nvPr/>
          </p:nvSpPr>
          <p:spPr>
            <a:xfrm>
              <a:off x="9688335" y="4542143"/>
              <a:ext cx="15660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>
                  <a:solidFill>
                    <a:srgbClr val="C00000"/>
                  </a:solidFill>
                </a:rPr>
                <a:t>BODAS</a:t>
              </a:r>
            </a:p>
          </p:txBody>
        </p:sp>
        <p:pic>
          <p:nvPicPr>
            <p:cNvPr id="1211" name="Picture 187" descr="Contrastes na Adoração da Antiga e Nova Aliança | Lição 9 EBD">
              <a:hlinkClick r:id="rId10"/>
              <a:extLst>
                <a:ext uri="{FF2B5EF4-FFF2-40B4-BE49-F238E27FC236}">
                  <a16:creationId xmlns:a16="http://schemas.microsoft.com/office/drawing/2014/main" id="{408756FD-BF1B-C287-38DD-22147CEF647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927" r="18007" b="733"/>
            <a:stretch/>
          </p:blipFill>
          <p:spPr bwMode="auto">
            <a:xfrm>
              <a:off x="9485491" y="2887568"/>
              <a:ext cx="1925551" cy="16168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" name="Agrupar 8">
            <a:extLst>
              <a:ext uri="{FF2B5EF4-FFF2-40B4-BE49-F238E27FC236}">
                <a16:creationId xmlns:a16="http://schemas.microsoft.com/office/drawing/2014/main" id="{27DB6856-B042-93D8-293C-0638D3161D5F}"/>
              </a:ext>
            </a:extLst>
          </p:cNvPr>
          <p:cNvGrpSpPr/>
          <p:nvPr/>
        </p:nvGrpSpPr>
        <p:grpSpPr>
          <a:xfrm>
            <a:off x="939407" y="927718"/>
            <a:ext cx="1924729" cy="5664792"/>
            <a:chOff x="825581" y="878593"/>
            <a:chExt cx="1924729" cy="5664792"/>
          </a:xfrm>
        </p:grpSpPr>
        <p:pic>
          <p:nvPicPr>
            <p:cNvPr id="1026" name="Picture 2" descr="83.700+ Semeando fotos de stock, imagens e fotos royalty ...">
              <a:extLst>
                <a:ext uri="{FF2B5EF4-FFF2-40B4-BE49-F238E27FC236}">
                  <a16:creationId xmlns:a16="http://schemas.microsoft.com/office/drawing/2014/main" id="{FD4C8348-3469-444E-BAA3-063C434236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5581" y="878593"/>
              <a:ext cx="1895475" cy="1616826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pic>
        <p:sp>
          <p:nvSpPr>
            <p:cNvPr id="14" name="Seta: para Baixo 13">
              <a:extLst>
                <a:ext uri="{FF2B5EF4-FFF2-40B4-BE49-F238E27FC236}">
                  <a16:creationId xmlns:a16="http://schemas.microsoft.com/office/drawing/2014/main" id="{B6A00451-9610-9B51-D8B7-7B14C4B60526}"/>
                </a:ext>
              </a:extLst>
            </p:cNvPr>
            <p:cNvSpPr/>
            <p:nvPr/>
          </p:nvSpPr>
          <p:spPr>
            <a:xfrm>
              <a:off x="1485584" y="4970754"/>
              <a:ext cx="680100" cy="501237"/>
            </a:xfrm>
            <a:prstGeom prst="downArrow">
              <a:avLst/>
            </a:prstGeom>
            <a:solidFill>
              <a:schemeClr val="accent1"/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5" name="Retângulo: Cantos Arredondados 14">
              <a:extLst>
                <a:ext uri="{FF2B5EF4-FFF2-40B4-BE49-F238E27FC236}">
                  <a16:creationId xmlns:a16="http://schemas.microsoft.com/office/drawing/2014/main" id="{D0977419-1ECF-D9E3-73FC-6D4FC6355C39}"/>
                </a:ext>
              </a:extLst>
            </p:cNvPr>
            <p:cNvSpPr/>
            <p:nvPr/>
          </p:nvSpPr>
          <p:spPr>
            <a:xfrm>
              <a:off x="900957" y="5592307"/>
              <a:ext cx="1849353" cy="951078"/>
            </a:xfrm>
            <a:prstGeom prst="roundRect">
              <a:avLst/>
            </a:prstGeom>
            <a:solidFill>
              <a:srgbClr val="002060"/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pt-BR" b="1" dirty="0">
                  <a:solidFill>
                    <a:schemeClr val="bg1">
                      <a:lumMod val="95000"/>
                    </a:schemeClr>
                  </a:solidFill>
                </a:rPr>
                <a:t>O crescimento do </a:t>
              </a:r>
            </a:p>
            <a:p>
              <a:pPr algn="ctr"/>
              <a:r>
                <a:rPr lang="pt-BR" b="1" dirty="0">
                  <a:solidFill>
                    <a:schemeClr val="bg1">
                      <a:lumMod val="95000"/>
                    </a:schemeClr>
                  </a:solidFill>
                </a:rPr>
                <a:t>reino de Deus</a:t>
              </a:r>
            </a:p>
          </p:txBody>
        </p:sp>
        <p:sp>
          <p:nvSpPr>
            <p:cNvPr id="1030" name="CaixaDeTexto 1029">
              <a:extLst>
                <a:ext uri="{FF2B5EF4-FFF2-40B4-BE49-F238E27FC236}">
                  <a16:creationId xmlns:a16="http://schemas.microsoft.com/office/drawing/2014/main" id="{654E077B-14F9-0352-B8A4-D7F74A7D3CE6}"/>
                </a:ext>
              </a:extLst>
            </p:cNvPr>
            <p:cNvSpPr txBox="1"/>
            <p:nvPr/>
          </p:nvSpPr>
          <p:spPr>
            <a:xfrm>
              <a:off x="1042620" y="2506210"/>
              <a:ext cx="1566026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pt-BR" b="1" dirty="0">
                  <a:solidFill>
                    <a:srgbClr val="C00000"/>
                  </a:solidFill>
                </a:rPr>
                <a:t>SEMEADOR</a:t>
              </a:r>
            </a:p>
          </p:txBody>
        </p:sp>
        <p:sp>
          <p:nvSpPr>
            <p:cNvPr id="1032" name="CaixaDeTexto 1031">
              <a:extLst>
                <a:ext uri="{FF2B5EF4-FFF2-40B4-BE49-F238E27FC236}">
                  <a16:creationId xmlns:a16="http://schemas.microsoft.com/office/drawing/2014/main" id="{3FE75464-C251-C41A-5E0A-DE105547769F}"/>
                </a:ext>
              </a:extLst>
            </p:cNvPr>
            <p:cNvSpPr txBox="1"/>
            <p:nvPr/>
          </p:nvSpPr>
          <p:spPr>
            <a:xfrm>
              <a:off x="1110683" y="4536485"/>
              <a:ext cx="1566026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pt-BR" b="1" dirty="0">
                  <a:solidFill>
                    <a:srgbClr val="C00000"/>
                  </a:solidFill>
                </a:rPr>
                <a:t>JOIO / TRIGO</a:t>
              </a:r>
            </a:p>
          </p:txBody>
        </p:sp>
        <p:pic>
          <p:nvPicPr>
            <p:cNvPr id="2" name="Picture 2" descr="Joio: o dia da colheita chegará">
              <a:hlinkClick r:id="rId13"/>
              <a:extLst>
                <a:ext uri="{FF2B5EF4-FFF2-40B4-BE49-F238E27FC236}">
                  <a16:creationId xmlns:a16="http://schemas.microsoft.com/office/drawing/2014/main" id="{D9608289-427A-FDA4-11B8-8538B455B2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4834" y="2875542"/>
              <a:ext cx="1881841" cy="162885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pic>
      </p:grpSp>
      <p:sp>
        <p:nvSpPr>
          <p:cNvPr id="3" name="Retângulo 2">
            <a:extLst>
              <a:ext uri="{FF2B5EF4-FFF2-40B4-BE49-F238E27FC236}">
                <a16:creationId xmlns:a16="http://schemas.microsoft.com/office/drawing/2014/main" id="{9A2ADB97-1B3A-E6B5-8B07-A5B8FEB6F5E1}"/>
              </a:ext>
            </a:extLst>
          </p:cNvPr>
          <p:cNvSpPr/>
          <p:nvPr/>
        </p:nvSpPr>
        <p:spPr>
          <a:xfrm>
            <a:off x="9509350" y="910677"/>
            <a:ext cx="1923996" cy="166033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44CE5843-B711-30EF-F549-2DB54168C161}"/>
              </a:ext>
            </a:extLst>
          </p:cNvPr>
          <p:cNvSpPr/>
          <p:nvPr/>
        </p:nvSpPr>
        <p:spPr>
          <a:xfrm>
            <a:off x="968660" y="2914140"/>
            <a:ext cx="1895475" cy="166033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514DB9CD-9731-CA84-A12B-256CCE4D8238}"/>
              </a:ext>
            </a:extLst>
          </p:cNvPr>
          <p:cNvSpPr/>
          <p:nvPr/>
        </p:nvSpPr>
        <p:spPr>
          <a:xfrm>
            <a:off x="909354" y="905964"/>
            <a:ext cx="1923996" cy="166033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0951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098E31DA-3988-D663-FD1E-02797C1D6D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97"/>
            <a:ext cx="12192000" cy="6869624"/>
          </a:xfrm>
          <a:prstGeom prst="rect">
            <a:avLst/>
          </a:prstGeom>
        </p:spPr>
      </p:pic>
      <p:pic>
        <p:nvPicPr>
          <p:cNvPr id="1029" name="Picture 5" descr="Barco Sob O Pôr Do Sol à Beira-mar Imagem Grátis_Foto Número 500477080_JPG  Formato Imagem_pt.lovepik.com">
            <a:hlinkClick r:id="rId4"/>
            <a:extLst>
              <a:ext uri="{FF2B5EF4-FFF2-40B4-BE49-F238E27FC236}">
                <a16:creationId xmlns:a16="http://schemas.microsoft.com/office/drawing/2014/main" id="{0A51258A-EB2E-A0DA-B1CB-5E8BB5485F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14" t="31878" b="7045"/>
          <a:stretch/>
        </p:blipFill>
        <p:spPr bwMode="auto">
          <a:xfrm>
            <a:off x="1093413" y="300245"/>
            <a:ext cx="3812956" cy="2964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Barco Sob O Pôr Do Sol à Beira-mar Imagem Grátis_Foto Número 500477080_JPG  Formato Imagem_pt.lovepik.com">
            <a:hlinkClick r:id="rId6"/>
            <a:extLst>
              <a:ext uri="{FF2B5EF4-FFF2-40B4-BE49-F238E27FC236}">
                <a16:creationId xmlns:a16="http://schemas.microsoft.com/office/drawing/2014/main" id="{151D3A5A-6AB4-1AAD-872F-0A3C05AD7D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31700" y="-3932238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969DDE33-2A62-BBC6-73D3-CB88A871A1D3}"/>
              </a:ext>
            </a:extLst>
          </p:cNvPr>
          <p:cNvSpPr txBox="1"/>
          <p:nvPr/>
        </p:nvSpPr>
        <p:spPr>
          <a:xfrm>
            <a:off x="5117910" y="300245"/>
            <a:ext cx="6428096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bg1">
                    <a:lumMod val="95000"/>
                  </a:schemeClr>
                </a:solidFill>
              </a:rPr>
              <a:t>Contexto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2B93AB0C-DD5B-5454-90A2-ED84099B071B}"/>
              </a:ext>
            </a:extLst>
          </p:cNvPr>
          <p:cNvSpPr/>
          <p:nvPr/>
        </p:nvSpPr>
        <p:spPr>
          <a:xfrm>
            <a:off x="5117910" y="914396"/>
            <a:ext cx="1542197" cy="354842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err="1"/>
              <a:t>Mt</a:t>
            </a:r>
            <a:r>
              <a:rPr lang="pt-BR" b="1" dirty="0"/>
              <a:t> 13.1-3</a:t>
            </a: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9B2780CF-5FD6-A7AB-40EA-551E21197F8A}"/>
              </a:ext>
            </a:extLst>
          </p:cNvPr>
          <p:cNvSpPr/>
          <p:nvPr/>
        </p:nvSpPr>
        <p:spPr>
          <a:xfrm>
            <a:off x="7028597" y="914396"/>
            <a:ext cx="4517409" cy="35484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Jesus à beira-mar</a:t>
            </a: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4ED42B2B-542B-AC56-4BFE-B727C3E39F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8940226"/>
              </p:ext>
            </p:extLst>
          </p:nvPr>
        </p:nvGraphicFramePr>
        <p:xfrm>
          <a:off x="5117910" y="1480876"/>
          <a:ext cx="6400800" cy="184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1114">
                  <a:extLst>
                    <a:ext uri="{9D8B030D-6E8A-4147-A177-3AD203B41FA5}">
                      <a16:colId xmlns:a16="http://schemas.microsoft.com/office/drawing/2014/main" val="3763660112"/>
                    </a:ext>
                  </a:extLst>
                </a:gridCol>
                <a:gridCol w="3639686">
                  <a:extLst>
                    <a:ext uri="{9D8B030D-6E8A-4147-A177-3AD203B41FA5}">
                      <a16:colId xmlns:a16="http://schemas.microsoft.com/office/drawing/2014/main" val="391945059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Para quem fala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Parábolas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5569325"/>
                  </a:ext>
                </a:extLst>
              </a:tr>
              <a:tr h="370840">
                <a:tc rowSpan="4">
                  <a:txBody>
                    <a:bodyPr/>
                    <a:lstStyle/>
                    <a:p>
                      <a:pPr algn="ctr"/>
                      <a:r>
                        <a:rPr lang="pt-BR" b="1" dirty="0"/>
                        <a:t>À multidão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b="1" dirty="0"/>
                        <a:t>Semeador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276271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r>
                        <a:rPr lang="pt-BR" b="1" dirty="0"/>
                        <a:t>À multidão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b="1" dirty="0"/>
                        <a:t>Joio e do trigo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167350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b="1" dirty="0"/>
                        <a:t>Grão de mostarda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701620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b="1" dirty="0"/>
                        <a:t>Fermento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2288135"/>
                  </a:ext>
                </a:extLst>
              </a:tr>
            </a:tbl>
          </a:graphicData>
        </a:graphic>
      </p:graphicFrame>
      <p:sp>
        <p:nvSpPr>
          <p:cNvPr id="15" name="CaixaDeTexto 14">
            <a:extLst>
              <a:ext uri="{FF2B5EF4-FFF2-40B4-BE49-F238E27FC236}">
                <a16:creationId xmlns:a16="http://schemas.microsoft.com/office/drawing/2014/main" id="{91E8A585-51CE-0D3B-BF3C-AA77B264BF39}"/>
              </a:ext>
            </a:extLst>
          </p:cNvPr>
          <p:cNvSpPr txBox="1"/>
          <p:nvPr/>
        </p:nvSpPr>
        <p:spPr>
          <a:xfrm>
            <a:off x="1056498" y="3520524"/>
            <a:ext cx="1046221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b="1" dirty="0"/>
              <a:t>¹ Naquele mesmo dia, saindo Jesus de casa, assentou-se à beira-mar;</a:t>
            </a:r>
          </a:p>
          <a:p>
            <a:pPr algn="just"/>
            <a:r>
              <a:rPr lang="pt-BR" sz="2400" b="1" dirty="0"/>
              <a:t>² e grandes multidões (</a:t>
            </a:r>
            <a:r>
              <a:rPr lang="pt-BR" sz="2400" b="1" dirty="0" err="1"/>
              <a:t>Lc</a:t>
            </a:r>
            <a:r>
              <a:rPr lang="pt-BR" sz="2400" b="1" dirty="0"/>
              <a:t> 8.4) se reuniram perto dele, de modo que entrou num barco e se assentou; e toda a multidão estava em pé na praia.</a:t>
            </a:r>
          </a:p>
          <a:p>
            <a:pPr algn="just"/>
            <a:r>
              <a:rPr lang="pt-BR" sz="2400" b="1" dirty="0"/>
              <a:t>³ E de muitas coisas lhes falou por parábolas.  </a:t>
            </a:r>
          </a:p>
          <a:p>
            <a:pPr algn="just"/>
            <a:endParaRPr lang="pt-BR" sz="2400" b="1" dirty="0"/>
          </a:p>
          <a:p>
            <a:pPr algn="just"/>
            <a:r>
              <a:rPr lang="pt-BR" sz="2400" dirty="0"/>
              <a:t>Mateus 13:1-3</a:t>
            </a:r>
          </a:p>
        </p:txBody>
      </p:sp>
    </p:spTree>
    <p:extLst>
      <p:ext uri="{BB962C8B-B14F-4D97-AF65-F5344CB8AC3E}">
        <p14:creationId xmlns:p14="http://schemas.microsoft.com/office/powerpoint/2010/main" val="1161434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09466586-7F60-76A3-A40A-D0B3C0B436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30" name="Picture 6" descr="Barco Sob O Pôr Do Sol à Beira-mar Imagem Grátis_Foto Número 500477080_JPG  Formato Imagem_pt.lovepik.com">
            <a:hlinkClick r:id="rId3"/>
            <a:extLst>
              <a:ext uri="{FF2B5EF4-FFF2-40B4-BE49-F238E27FC236}">
                <a16:creationId xmlns:a16="http://schemas.microsoft.com/office/drawing/2014/main" id="{151D3A5A-6AB4-1AAD-872F-0A3C05AD7D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31700" y="-3932238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omo eram as casas no tempo de Jesus?">
            <a:extLst>
              <a:ext uri="{FF2B5EF4-FFF2-40B4-BE49-F238E27FC236}">
                <a16:creationId xmlns:a16="http://schemas.microsoft.com/office/drawing/2014/main" id="{581C0B76-A834-6ECB-4F2D-D8A31AB0E5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-2530"/>
          <a:stretch/>
        </p:blipFill>
        <p:spPr bwMode="auto">
          <a:xfrm>
            <a:off x="1056497" y="362922"/>
            <a:ext cx="3858570" cy="3066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1C2ACFD4-01AD-63C9-EA72-FBA9888BBCA9}"/>
              </a:ext>
            </a:extLst>
          </p:cNvPr>
          <p:cNvSpPr/>
          <p:nvPr/>
        </p:nvSpPr>
        <p:spPr>
          <a:xfrm>
            <a:off x="5117910" y="954741"/>
            <a:ext cx="1542197" cy="354842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err="1"/>
              <a:t>Mt</a:t>
            </a:r>
            <a:r>
              <a:rPr lang="pt-BR" b="1" dirty="0"/>
              <a:t> 13.36</a:t>
            </a: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DDB6328E-AFB4-54C2-125D-1BBFBAC543FE}"/>
              </a:ext>
            </a:extLst>
          </p:cNvPr>
          <p:cNvSpPr/>
          <p:nvPr/>
        </p:nvSpPr>
        <p:spPr>
          <a:xfrm>
            <a:off x="7028597" y="954732"/>
            <a:ext cx="4517409" cy="35484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Em casa</a:t>
            </a:r>
          </a:p>
        </p:txBody>
      </p:sp>
      <p:graphicFrame>
        <p:nvGraphicFramePr>
          <p:cNvPr id="13" name="Tabela 12">
            <a:extLst>
              <a:ext uri="{FF2B5EF4-FFF2-40B4-BE49-F238E27FC236}">
                <a16:creationId xmlns:a16="http://schemas.microsoft.com/office/drawing/2014/main" id="{570A7BB8-8B8B-7FE7-E9B7-4F9BB86CF7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1545560"/>
              </p:ext>
            </p:extLst>
          </p:nvPr>
        </p:nvGraphicFramePr>
        <p:xfrm>
          <a:off x="5117909" y="1495619"/>
          <a:ext cx="6428095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84997">
                  <a:extLst>
                    <a:ext uri="{9D8B030D-6E8A-4147-A177-3AD203B41FA5}">
                      <a16:colId xmlns:a16="http://schemas.microsoft.com/office/drawing/2014/main" val="3763660112"/>
                    </a:ext>
                  </a:extLst>
                </a:gridCol>
                <a:gridCol w="3443098">
                  <a:extLst>
                    <a:ext uri="{9D8B030D-6E8A-4147-A177-3AD203B41FA5}">
                      <a16:colId xmlns:a16="http://schemas.microsoft.com/office/drawing/2014/main" val="39194505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Para quem fala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Parábolas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5569325"/>
                  </a:ext>
                </a:extLst>
              </a:tr>
              <a:tr h="370840">
                <a:tc rowSpan="4">
                  <a:txBody>
                    <a:bodyPr/>
                    <a:lstStyle/>
                    <a:p>
                      <a:pPr algn="ctr"/>
                      <a:r>
                        <a:rPr lang="pt-BR" b="1" dirty="0"/>
                        <a:t>Aos discípulos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b="1" dirty="0"/>
                        <a:t>Tesouro escondido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276271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r>
                        <a:rPr lang="pt-BR" b="1" dirty="0"/>
                        <a:t>À multidão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b="1" dirty="0"/>
                        <a:t>A pérola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167350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b="1" dirty="0">
                          <a:solidFill>
                            <a:schemeClr val="tx1"/>
                          </a:solidFill>
                        </a:rPr>
                        <a:t>Rede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701620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b="1" dirty="0">
                          <a:solidFill>
                            <a:srgbClr val="C00000"/>
                          </a:solidFill>
                        </a:rPr>
                        <a:t>Bodas do Cordeiro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2288135"/>
                  </a:ext>
                </a:extLst>
              </a:tr>
            </a:tbl>
          </a:graphicData>
        </a:graphic>
      </p:graphicFrame>
      <p:sp>
        <p:nvSpPr>
          <p:cNvPr id="2" name="CaixaDeTexto 1">
            <a:extLst>
              <a:ext uri="{FF2B5EF4-FFF2-40B4-BE49-F238E27FC236}">
                <a16:creationId xmlns:a16="http://schemas.microsoft.com/office/drawing/2014/main" id="{972527DB-CF76-56FC-FFF4-905F8302B725}"/>
              </a:ext>
            </a:extLst>
          </p:cNvPr>
          <p:cNvSpPr txBox="1"/>
          <p:nvPr/>
        </p:nvSpPr>
        <p:spPr>
          <a:xfrm>
            <a:off x="5117910" y="300245"/>
            <a:ext cx="6428096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bg1">
                    <a:lumMod val="95000"/>
                  </a:schemeClr>
                </a:solidFill>
              </a:rPr>
              <a:t>Contexto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684177A-F12A-4A8D-2649-88D06971BFED}"/>
              </a:ext>
            </a:extLst>
          </p:cNvPr>
          <p:cNvSpPr txBox="1"/>
          <p:nvPr/>
        </p:nvSpPr>
        <p:spPr>
          <a:xfrm>
            <a:off x="1056497" y="3725839"/>
            <a:ext cx="1048950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b="1" dirty="0"/>
              <a:t>³⁶ Então, despedindo as multidões, foi Jesus para casa. E, chegando-se a ele os seus discípulos, disseram: explica-nos a parábola do joio do campo. </a:t>
            </a:r>
          </a:p>
          <a:p>
            <a:pPr algn="just"/>
            <a:endParaRPr lang="pt-BR" sz="2400" dirty="0"/>
          </a:p>
          <a:p>
            <a:pPr algn="just"/>
            <a:r>
              <a:rPr lang="pt-BR" sz="2400" dirty="0"/>
              <a:t>Mateus 13:36</a:t>
            </a:r>
          </a:p>
        </p:txBody>
      </p:sp>
    </p:spTree>
    <p:extLst>
      <p:ext uri="{BB962C8B-B14F-4D97-AF65-F5344CB8AC3E}">
        <p14:creationId xmlns:p14="http://schemas.microsoft.com/office/powerpoint/2010/main" val="1561301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7A36062-C3E8-2587-FCDD-FE838C3524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97"/>
            <a:ext cx="12192000" cy="6858297"/>
          </a:xfrm>
          <a:prstGeom prst="rect">
            <a:avLst/>
          </a:prstGeom>
        </p:spPr>
      </p:pic>
      <p:pic>
        <p:nvPicPr>
          <p:cNvPr id="1028" name="Picture 4" descr="A parábola do tesouro escondido no campo">
            <a:extLst>
              <a:ext uri="{FF2B5EF4-FFF2-40B4-BE49-F238E27FC236}">
                <a16:creationId xmlns:a16="http://schemas.microsoft.com/office/drawing/2014/main" id="{EF1195A2-8A74-C15C-4D1F-72377DE22F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94" t="29234" r="26295"/>
          <a:stretch/>
        </p:blipFill>
        <p:spPr bwMode="auto">
          <a:xfrm>
            <a:off x="646887" y="728868"/>
            <a:ext cx="4951765" cy="3106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7D3DBC66-6A37-873B-D860-04C1F2C53F53}"/>
              </a:ext>
            </a:extLst>
          </p:cNvPr>
          <p:cNvSpPr txBox="1"/>
          <p:nvPr/>
        </p:nvSpPr>
        <p:spPr>
          <a:xfrm>
            <a:off x="646888" y="221591"/>
            <a:ext cx="10898226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bg1">
                    <a:lumMod val="95000"/>
                  </a:schemeClr>
                </a:solidFill>
              </a:rPr>
              <a:t>A Parábola do Tesouro Escondido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6FA050D-947F-C17F-3C57-1608F6063922}"/>
              </a:ext>
            </a:extLst>
          </p:cNvPr>
          <p:cNvSpPr txBox="1"/>
          <p:nvPr/>
        </p:nvSpPr>
        <p:spPr>
          <a:xfrm>
            <a:off x="5796367" y="818017"/>
            <a:ext cx="5749640" cy="261610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200" b="1" kern="0" dirty="0">
                <a:ea typeface="Times New Roman" panose="02020603050405020304" pitchFamily="18" charset="0"/>
              </a:rPr>
              <a:t>U</a:t>
            </a:r>
            <a:r>
              <a:rPr lang="pt-BR" sz="2200" b="1" kern="0" dirty="0">
                <a:effectLst/>
                <a:ea typeface="Times New Roman" panose="02020603050405020304" pitchFamily="18" charset="0"/>
              </a:rPr>
              <a:t>ma pequena parábola de Jesus que se encontra apenas no </a:t>
            </a:r>
            <a:r>
              <a:rPr lang="pt-BR" sz="2200" b="1" kern="0" dirty="0">
                <a:solidFill>
                  <a:srgbClr val="C00000"/>
                </a:solidFill>
                <a:effectLst/>
                <a:ea typeface="Times New Roman" panose="02020603050405020304" pitchFamily="18" charset="0"/>
              </a:rPr>
              <a:t>Evangelho de Mateus.</a:t>
            </a: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200" b="1" kern="0" dirty="0">
                <a:ea typeface="Times New Roman" panose="02020603050405020304" pitchFamily="18" charset="0"/>
              </a:rPr>
              <a:t>Marcos e Lucas</a:t>
            </a:r>
            <a:r>
              <a:rPr lang="pt-BR" sz="2200" b="1" kern="0" dirty="0">
                <a:effectLst/>
                <a:ea typeface="Times New Roman" panose="02020603050405020304" pitchFamily="18" charset="0"/>
              </a:rPr>
              <a:t> </a:t>
            </a:r>
            <a:r>
              <a:rPr lang="pt-BR" sz="2200" b="1" kern="0" dirty="0">
                <a:solidFill>
                  <a:srgbClr val="C00000"/>
                </a:solidFill>
                <a:effectLst/>
                <a:ea typeface="Times New Roman" panose="02020603050405020304" pitchFamily="18" charset="0"/>
              </a:rPr>
              <a:t>não registraram </a:t>
            </a:r>
            <a:r>
              <a:rPr lang="pt-BR" sz="2200" b="1" kern="0" dirty="0">
                <a:effectLst/>
                <a:ea typeface="Times New Roman" panose="02020603050405020304" pitchFamily="18" charset="0"/>
              </a:rPr>
              <a:t>essa parábola. </a:t>
            </a: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200" b="1" kern="0" dirty="0"/>
              <a:t>“O reino dos céus é semelhante a” </a:t>
            </a:r>
            <a:r>
              <a:rPr lang="pt-BR" sz="2200" kern="0" dirty="0"/>
              <a:t>– </a:t>
            </a:r>
            <a:r>
              <a:rPr lang="pt-BR" sz="2200" b="1" kern="0" dirty="0"/>
              <a:t>é a </a:t>
            </a:r>
            <a:r>
              <a:rPr lang="pt-BR" sz="2200" b="1" kern="0" dirty="0">
                <a:solidFill>
                  <a:srgbClr val="C00000"/>
                </a:solidFill>
              </a:rPr>
              <a:t>forma padronizada </a:t>
            </a:r>
            <a:r>
              <a:rPr lang="pt-BR" sz="2200" b="1" kern="0" dirty="0"/>
              <a:t>de introdução adotada por Mateus.</a:t>
            </a:r>
            <a:endParaRPr lang="pt-BR" sz="2200" b="1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68C2C58-6D86-4845-2885-02CC495F4769}"/>
              </a:ext>
            </a:extLst>
          </p:cNvPr>
          <p:cNvSpPr txBox="1"/>
          <p:nvPr/>
        </p:nvSpPr>
        <p:spPr>
          <a:xfrm>
            <a:off x="755373" y="4176215"/>
            <a:ext cx="1079063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dirty="0"/>
              <a:t>⁴⁴ </a:t>
            </a:r>
            <a:r>
              <a:rPr lang="pt-BR" sz="2400" b="1" dirty="0">
                <a:highlight>
                  <a:srgbClr val="FFFF00"/>
                </a:highlight>
              </a:rPr>
              <a:t>O reino dos céus é semelhante a </a:t>
            </a:r>
            <a:r>
              <a:rPr lang="pt-BR" sz="2400" b="1" dirty="0"/>
              <a:t>um tesouro oculto no campo, o qual certo homem, tendo-o achado, escondeu. E, transbordante de alegria, vai, vende tudo o que tem e compra aquele campo. </a:t>
            </a:r>
          </a:p>
          <a:p>
            <a:pPr algn="just"/>
            <a:endParaRPr lang="pt-BR" sz="2400" dirty="0"/>
          </a:p>
          <a:p>
            <a:pPr algn="just"/>
            <a:r>
              <a:rPr lang="pt-BR" sz="2400" dirty="0"/>
              <a:t>Mateus 13:44            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3366317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CAF2B80-BC30-4CC3-406F-EA9CDBDB01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351"/>
            <a:ext cx="12192000" cy="6858297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079D2665-4198-9C7E-9084-D9B4FF01E8AB}"/>
              </a:ext>
            </a:extLst>
          </p:cNvPr>
          <p:cNvSpPr txBox="1"/>
          <p:nvPr/>
        </p:nvSpPr>
        <p:spPr>
          <a:xfrm>
            <a:off x="1039546" y="1891174"/>
            <a:ext cx="10105030" cy="258532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285750" indent="-285750"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pt-BR" sz="2200" b="1" kern="0" dirty="0">
                <a:ea typeface="Times New Roman" panose="02020603050405020304" pitchFamily="18" charset="0"/>
              </a:rPr>
              <a:t>Certo h</a:t>
            </a:r>
            <a:r>
              <a:rPr lang="pt-BR" sz="2200" b="1" kern="0" dirty="0">
                <a:effectLst/>
                <a:ea typeface="Times New Roman" panose="02020603050405020304" pitchFamily="18" charset="0"/>
              </a:rPr>
              <a:t>omem, cavando um buraco num campo, encontrou um </a:t>
            </a:r>
            <a:r>
              <a:rPr lang="pt-BR" sz="2200" b="1" kern="0" dirty="0">
                <a:solidFill>
                  <a:srgbClr val="C00000"/>
                </a:solidFill>
                <a:effectLst/>
                <a:ea typeface="Times New Roman" panose="02020603050405020304" pitchFamily="18" charset="0"/>
              </a:rPr>
              <a:t>tesouro escondido.</a:t>
            </a:r>
          </a:p>
          <a:p>
            <a:pPr marL="285750" indent="-285750"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pt-BR" sz="2200" b="1" kern="0" dirty="0">
                <a:solidFill>
                  <a:srgbClr val="C00000"/>
                </a:solidFill>
                <a:ea typeface="Times New Roman" panose="02020603050405020304" pitchFamily="18" charset="0"/>
              </a:rPr>
              <a:t>Aspectos</a:t>
            </a:r>
            <a:r>
              <a:rPr lang="pt-BR" sz="2200" b="1" kern="0" dirty="0">
                <a:ea typeface="Times New Roman" panose="02020603050405020304" pitchFamily="18" charset="0"/>
              </a:rPr>
              <a:t> </a:t>
            </a:r>
            <a:r>
              <a:rPr lang="pt-BR" sz="2200" b="1" kern="0" dirty="0">
                <a:solidFill>
                  <a:srgbClr val="C00000"/>
                </a:solidFill>
                <a:ea typeface="Times New Roman" panose="02020603050405020304" pitchFamily="18" charset="0"/>
              </a:rPr>
              <a:t>não esclarecidos </a:t>
            </a:r>
            <a:r>
              <a:rPr lang="pt-BR" sz="2200" b="1" kern="0" dirty="0">
                <a:ea typeface="Times New Roman" panose="02020603050405020304" pitchFamily="18" charset="0"/>
              </a:rPr>
              <a:t>pela parábola: quem enterrou, o tempo que esteve enterrado e a identidade do homem que o encontrou.</a:t>
            </a:r>
            <a:endParaRPr lang="pt-BR" sz="2200" b="1" kern="0" dirty="0">
              <a:effectLst/>
              <a:ea typeface="Times New Roman" panose="02020603050405020304" pitchFamily="18" charset="0"/>
            </a:endParaRPr>
          </a:p>
          <a:p>
            <a:pPr marL="285750" indent="-285750"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pt-BR" sz="2200" b="1" kern="0" dirty="0">
                <a:ea typeface="Times New Roman" panose="02020603050405020304" pitchFamily="18" charset="0"/>
              </a:rPr>
              <a:t>O</a:t>
            </a:r>
            <a:r>
              <a:rPr lang="pt-BR" sz="2200" b="1" kern="0" dirty="0">
                <a:effectLst/>
                <a:ea typeface="Times New Roman" panose="02020603050405020304" pitchFamily="18" charset="0"/>
              </a:rPr>
              <a:t> homem precisou vender tudo o que tinha, pois a </a:t>
            </a:r>
            <a:r>
              <a:rPr lang="pt-BR" sz="2200" b="1" kern="0" dirty="0">
                <a:solidFill>
                  <a:srgbClr val="C00000"/>
                </a:solidFill>
                <a:effectLst/>
                <a:ea typeface="Times New Roman" panose="02020603050405020304" pitchFamily="18" charset="0"/>
              </a:rPr>
              <a:t>alegria</a:t>
            </a:r>
            <a:r>
              <a:rPr lang="pt-BR" sz="2200" b="1" kern="0" dirty="0">
                <a:effectLst/>
                <a:ea typeface="Times New Roman" panose="02020603050405020304" pitchFamily="18" charset="0"/>
              </a:rPr>
              <a:t> em possuir o</a:t>
            </a:r>
            <a:r>
              <a:rPr lang="pt-BR" sz="2200" b="1" kern="0" dirty="0">
                <a:solidFill>
                  <a:srgbClr val="C00000"/>
                </a:solidFill>
                <a:effectLst/>
                <a:ea typeface="Times New Roman" panose="02020603050405020304" pitchFamily="18" charset="0"/>
              </a:rPr>
              <a:t> tesouro </a:t>
            </a:r>
            <a:r>
              <a:rPr lang="pt-BR" sz="2200" b="1" kern="0" dirty="0">
                <a:effectLst/>
                <a:ea typeface="Times New Roman" panose="02020603050405020304" pitchFamily="18" charset="0"/>
              </a:rPr>
              <a:t>era muito maior. </a:t>
            </a:r>
          </a:p>
          <a:p>
            <a:pPr marL="285750" indent="-285750"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pt-BR" sz="2200" b="1" kern="0" dirty="0">
                <a:ea typeface="Times New Roman" panose="02020603050405020304" pitchFamily="18" charset="0"/>
              </a:rPr>
              <a:t>A parábola pressupõe que o reino de Deus está oculto, mas </a:t>
            </a:r>
            <a:r>
              <a:rPr lang="pt-BR" sz="2200" b="1" kern="0" dirty="0">
                <a:solidFill>
                  <a:srgbClr val="C00000"/>
                </a:solidFill>
                <a:ea typeface="Times New Roman" panose="02020603050405020304" pitchFamily="18" charset="0"/>
              </a:rPr>
              <a:t>pronto a ser achado.</a:t>
            </a:r>
            <a:endParaRPr lang="pt-BR" sz="2200" b="1" kern="0" dirty="0">
              <a:solidFill>
                <a:srgbClr val="C00000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8266B9F6-8D12-D3A3-DC22-BDF9FAD2D50E}"/>
              </a:ext>
            </a:extLst>
          </p:cNvPr>
          <p:cNvSpPr txBox="1"/>
          <p:nvPr/>
        </p:nvSpPr>
        <p:spPr>
          <a:xfrm>
            <a:off x="1055040" y="527428"/>
            <a:ext cx="10105029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b="1" kern="0" dirty="0">
                <a:solidFill>
                  <a:schemeClr val="bg1">
                    <a:lumMod val="95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Explicação da Parábola do Tesouro Escondido</a:t>
            </a:r>
            <a:endParaRPr lang="pt-BR" sz="2400" kern="100" dirty="0">
              <a:solidFill>
                <a:schemeClr val="bg1">
                  <a:lumMod val="95000"/>
                </a:schemeClr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974025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3F999549-8A09-9F10-D552-74D575EA25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81248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7182339F-6681-C89F-805A-37BDE13A095F}"/>
              </a:ext>
            </a:extLst>
          </p:cNvPr>
          <p:cNvSpPr txBox="1"/>
          <p:nvPr/>
        </p:nvSpPr>
        <p:spPr>
          <a:xfrm>
            <a:off x="1797802" y="723900"/>
            <a:ext cx="8152110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bg1">
                    <a:lumMod val="95000"/>
                  </a:schemeClr>
                </a:solidFill>
              </a:rPr>
              <a:t>O objetivo principal da parábola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07B0D22-22DF-5B10-3305-8D3CCD334597}"/>
              </a:ext>
            </a:extLst>
          </p:cNvPr>
          <p:cNvSpPr txBox="1"/>
          <p:nvPr/>
        </p:nvSpPr>
        <p:spPr>
          <a:xfrm>
            <a:off x="1797803" y="1618278"/>
            <a:ext cx="8152110" cy="276998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342900" indent="-342900" algn="just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pt-BR" sz="2400" b="1" kern="0" dirty="0">
                <a:ea typeface="Times New Roman" panose="02020603050405020304" pitchFamily="18" charset="0"/>
              </a:rPr>
              <a:t>O</a:t>
            </a:r>
            <a:r>
              <a:rPr lang="pt-BR" sz="2400" b="1" kern="0" dirty="0">
                <a:effectLst/>
                <a:ea typeface="Times New Roman" panose="02020603050405020304" pitchFamily="18" charset="0"/>
              </a:rPr>
              <a:t> ensino principal da parábola consiste em que o tesouro escondido é </a:t>
            </a:r>
            <a:r>
              <a:rPr lang="pt-BR" sz="2400" b="1" kern="0" dirty="0">
                <a:solidFill>
                  <a:srgbClr val="C00000"/>
                </a:solidFill>
                <a:effectLst/>
                <a:ea typeface="Times New Roman" panose="02020603050405020304" pitchFamily="18" charset="0"/>
              </a:rPr>
              <a:t>o próprio Cristo</a:t>
            </a:r>
            <a:r>
              <a:rPr lang="pt-BR" sz="2400" b="1" kern="0" dirty="0">
                <a:effectLst/>
                <a:ea typeface="Times New Roman" panose="02020603050405020304" pitchFamily="18" charset="0"/>
              </a:rPr>
              <a:t> </a:t>
            </a:r>
            <a:r>
              <a:rPr lang="pt-BR" sz="2400" b="1" kern="0" dirty="0">
                <a:solidFill>
                  <a:srgbClr val="C00000"/>
                </a:solidFill>
                <a:effectLst/>
                <a:ea typeface="Times New Roman" panose="02020603050405020304" pitchFamily="18" charset="0"/>
              </a:rPr>
              <a:t>e</a:t>
            </a:r>
            <a:r>
              <a:rPr lang="pt-BR" sz="2400" b="1" kern="0" dirty="0">
                <a:effectLst/>
                <a:ea typeface="Times New Roman" panose="02020603050405020304" pitchFamily="18" charset="0"/>
              </a:rPr>
              <a:t> </a:t>
            </a:r>
            <a:r>
              <a:rPr lang="pt-BR" sz="2400" b="1" kern="0" dirty="0">
                <a:solidFill>
                  <a:srgbClr val="C00000"/>
                </a:solidFill>
                <a:effectLst/>
                <a:ea typeface="Times New Roman" panose="02020603050405020304" pitchFamily="18" charset="0"/>
              </a:rPr>
              <a:t>seu reino.</a:t>
            </a:r>
          </a:p>
          <a:p>
            <a:pPr marL="342900" indent="-342900" algn="just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pt-BR" sz="2400" b="1" kern="0" dirty="0">
                <a:effectLst/>
                <a:ea typeface="Times New Roman" panose="02020603050405020304" pitchFamily="18" charset="0"/>
              </a:rPr>
              <a:t>Tem o objetivo de mostrar a tamanha preciosidade e </a:t>
            </a:r>
            <a:r>
              <a:rPr lang="pt-BR" sz="2400" b="1" kern="0" dirty="0">
                <a:ea typeface="Times New Roman" panose="02020603050405020304" pitchFamily="18" charset="0"/>
              </a:rPr>
              <a:t>o</a:t>
            </a:r>
            <a:r>
              <a:rPr lang="pt-BR" sz="2400" b="1" kern="0" dirty="0">
                <a:effectLst/>
                <a:ea typeface="Times New Roman" panose="02020603050405020304" pitchFamily="18" charset="0"/>
              </a:rPr>
              <a:t> valor incalculável </a:t>
            </a:r>
            <a:r>
              <a:rPr lang="pt-BR" sz="2400" b="1" kern="0" dirty="0">
                <a:solidFill>
                  <a:srgbClr val="C00000"/>
                </a:solidFill>
                <a:effectLst/>
                <a:ea typeface="Times New Roman" panose="02020603050405020304" pitchFamily="18" charset="0"/>
              </a:rPr>
              <a:t>na vida daquele que o encontra. </a:t>
            </a:r>
          </a:p>
          <a:p>
            <a:pPr marL="342900" indent="-342900" algn="just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pt-BR" sz="2400" b="1" kern="0" dirty="0"/>
              <a:t>Que o </a:t>
            </a:r>
            <a:r>
              <a:rPr lang="pt-BR" sz="2400" b="1" kern="0" dirty="0">
                <a:solidFill>
                  <a:srgbClr val="C00000"/>
                </a:solidFill>
              </a:rPr>
              <a:t>reino de Deus </a:t>
            </a:r>
            <a:r>
              <a:rPr lang="pt-BR" sz="2400" b="1" kern="0" dirty="0"/>
              <a:t>é tão precioso que </a:t>
            </a:r>
            <a:r>
              <a:rPr lang="pt-BR" sz="2400" b="1" kern="0" dirty="0">
                <a:solidFill>
                  <a:srgbClr val="C00000"/>
                </a:solidFill>
              </a:rPr>
              <a:t>vale a pena </a:t>
            </a:r>
            <a:r>
              <a:rPr lang="pt-BR" sz="2400" b="1" kern="0" dirty="0"/>
              <a:t>abrir mão de qualquer coisa para ganhá-lo.</a:t>
            </a:r>
          </a:p>
        </p:txBody>
      </p:sp>
    </p:spTree>
    <p:extLst>
      <p:ext uri="{BB962C8B-B14F-4D97-AF65-F5344CB8AC3E}">
        <p14:creationId xmlns:p14="http://schemas.microsoft.com/office/powerpoint/2010/main" val="9286981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D8A81E-9184-1894-89F2-5D06CE3B08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83AFFA55-F3F7-8BDB-099E-B3C6799632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0CAD2F29-0607-3F6B-4A15-A6FC01FC8476}"/>
              </a:ext>
            </a:extLst>
          </p:cNvPr>
          <p:cNvSpPr txBox="1"/>
          <p:nvPr/>
        </p:nvSpPr>
        <p:spPr>
          <a:xfrm>
            <a:off x="1797802" y="723900"/>
            <a:ext cx="8152110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bg1">
                    <a:lumMod val="95000"/>
                  </a:schemeClr>
                </a:solidFill>
              </a:rPr>
              <a:t>Alertas</a:t>
            </a: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35E20683-D26F-5719-7D93-C435EAEE39AD}"/>
              </a:ext>
            </a:extLst>
          </p:cNvPr>
          <p:cNvGrpSpPr/>
          <p:nvPr/>
        </p:nvGrpSpPr>
        <p:grpSpPr>
          <a:xfrm>
            <a:off x="1797802" y="1419520"/>
            <a:ext cx="8095769" cy="1754326"/>
            <a:chOff x="1797802" y="1419520"/>
            <a:chExt cx="8095769" cy="1754326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4" name="CaixaDeTexto 3">
              <a:extLst>
                <a:ext uri="{FF2B5EF4-FFF2-40B4-BE49-F238E27FC236}">
                  <a16:creationId xmlns:a16="http://schemas.microsoft.com/office/drawing/2014/main" id="{391A1795-F57E-670C-6711-71733C666FC4}"/>
                </a:ext>
              </a:extLst>
            </p:cNvPr>
            <p:cNvSpPr txBox="1"/>
            <p:nvPr/>
          </p:nvSpPr>
          <p:spPr>
            <a:xfrm>
              <a:off x="1797802" y="1419520"/>
              <a:ext cx="5753590" cy="1754326"/>
            </a:xfrm>
            <a:prstGeom prst="rect">
              <a:avLst/>
            </a:prstGeom>
            <a:grpFill/>
            <a:ln w="19050">
              <a:solidFill>
                <a:srgbClr val="0070C0"/>
              </a:solidFill>
            </a:ln>
          </p:spPr>
          <p:txBody>
            <a:bodyPr wrap="square">
              <a:spAutoFit/>
            </a:bodyPr>
            <a:lstStyle/>
            <a:p>
              <a:pPr algn="just"/>
              <a:r>
                <a:rPr lang="pt-BR" b="0" i="0" dirty="0">
                  <a:solidFill>
                    <a:srgbClr val="292929"/>
                  </a:solidFill>
                  <a:effectLst/>
                  <a:latin typeface="Lato" panose="020F0502020204030203" pitchFamily="34" charset="0"/>
                </a:rPr>
                <a:t>Como disse o Senhor Jesus: </a:t>
              </a:r>
              <a:endParaRPr lang="pt-BR" dirty="0">
                <a:solidFill>
                  <a:srgbClr val="292929"/>
                </a:solidFill>
                <a:latin typeface="Lato" panose="020F0502020204030203" pitchFamily="34" charset="0"/>
              </a:endParaRPr>
            </a:p>
            <a:p>
              <a:pPr algn="just"/>
              <a:endParaRPr lang="pt-BR" dirty="0">
                <a:solidFill>
                  <a:srgbClr val="292929"/>
                </a:solidFill>
                <a:latin typeface="Lato" panose="020F0502020204030203" pitchFamily="34" charset="0"/>
              </a:endParaRPr>
            </a:p>
            <a:p>
              <a:pPr algn="just"/>
              <a:r>
                <a:rPr lang="pt-BR" b="0" i="1" dirty="0">
                  <a:solidFill>
                    <a:srgbClr val="292929"/>
                  </a:solidFill>
                  <a:effectLst/>
                  <a:latin typeface="Lato" panose="020F0502020204030203" pitchFamily="34" charset="0"/>
                </a:rPr>
                <a:t>“</a:t>
              </a:r>
              <a:r>
                <a:rPr lang="pt-BR" b="1" i="1" dirty="0">
                  <a:solidFill>
                    <a:srgbClr val="292929"/>
                  </a:solidFill>
                  <a:effectLst/>
                  <a:latin typeface="Lato" panose="020F0502020204030203" pitchFamily="34" charset="0"/>
                </a:rPr>
                <a:t>Pois que aproveita ao homem ganhar o mundo inteiro e perder a sua alma?</a:t>
              </a:r>
              <a:r>
                <a:rPr lang="pt-BR" b="0" i="1" dirty="0">
                  <a:solidFill>
                    <a:srgbClr val="292929"/>
                  </a:solidFill>
                  <a:effectLst/>
                  <a:latin typeface="Lato" panose="020F0502020204030203" pitchFamily="34" charset="0"/>
                </a:rPr>
                <a:t>” (Marcos 8:36). </a:t>
              </a:r>
            </a:p>
            <a:p>
              <a:pPr algn="just"/>
              <a:endParaRPr lang="pt-BR" dirty="0">
                <a:solidFill>
                  <a:srgbClr val="292929"/>
                </a:solidFill>
                <a:latin typeface="Lato" panose="020F0502020204030203" pitchFamily="34" charset="0"/>
              </a:endParaRPr>
            </a:p>
            <a:p>
              <a:pPr algn="just"/>
              <a:r>
                <a:rPr lang="pt-BR" b="0" i="0" dirty="0">
                  <a:solidFill>
                    <a:srgbClr val="292929"/>
                  </a:solidFill>
                  <a:effectLst/>
                  <a:latin typeface="Lato" panose="020F0502020204030203" pitchFamily="34" charset="0"/>
                </a:rPr>
                <a:t>Devemos </a:t>
              </a:r>
              <a:r>
                <a:rPr lang="pt-BR" b="1" i="0" dirty="0">
                  <a:solidFill>
                    <a:srgbClr val="C00000"/>
                  </a:solidFill>
                  <a:effectLst/>
                  <a:latin typeface="Lato" panose="020F0502020204030203" pitchFamily="34" charset="0"/>
                </a:rPr>
                <a:t>priorizar Deus </a:t>
              </a:r>
              <a:r>
                <a:rPr lang="pt-BR" b="0" i="0" dirty="0">
                  <a:solidFill>
                    <a:srgbClr val="292929"/>
                  </a:solidFill>
                  <a:effectLst/>
                  <a:latin typeface="Lato" panose="020F0502020204030203" pitchFamily="34" charset="0"/>
                </a:rPr>
                <a:t>em nossas vidas. </a:t>
              </a:r>
              <a:endParaRPr lang="pt-BR" dirty="0"/>
            </a:p>
          </p:txBody>
        </p:sp>
        <p:pic>
          <p:nvPicPr>
            <p:cNvPr id="1028" name="Picture 4" descr="Fotos Mundo, 1.391.000+ fotos de arquivo grátis de alta ...">
              <a:extLst>
                <a:ext uri="{FF2B5EF4-FFF2-40B4-BE49-F238E27FC236}">
                  <a16:creationId xmlns:a16="http://schemas.microsoft.com/office/drawing/2014/main" id="{6BD4C4C1-E3F9-9A32-C98C-A63F21EE08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83821" y="1591833"/>
              <a:ext cx="1809750" cy="1409700"/>
            </a:xfrm>
            <a:prstGeom prst="rect">
              <a:avLst/>
            </a:prstGeom>
            <a:grpFill/>
          </p:spPr>
        </p:pic>
      </p:grpSp>
      <p:grpSp>
        <p:nvGrpSpPr>
          <p:cNvPr id="7" name="Agrupar 6">
            <a:extLst>
              <a:ext uri="{FF2B5EF4-FFF2-40B4-BE49-F238E27FC236}">
                <a16:creationId xmlns:a16="http://schemas.microsoft.com/office/drawing/2014/main" id="{C341BD07-78BB-F685-BAC9-70934884D51A}"/>
              </a:ext>
            </a:extLst>
          </p:cNvPr>
          <p:cNvGrpSpPr/>
          <p:nvPr/>
        </p:nvGrpSpPr>
        <p:grpSpPr>
          <a:xfrm>
            <a:off x="1797802" y="3684155"/>
            <a:ext cx="8089638" cy="1754326"/>
            <a:chOff x="1797802" y="3684155"/>
            <a:chExt cx="8089638" cy="1754326"/>
          </a:xfrm>
        </p:grpSpPr>
        <p:sp>
          <p:nvSpPr>
            <p:cNvPr id="8" name="CaixaDeTexto 7">
              <a:extLst>
                <a:ext uri="{FF2B5EF4-FFF2-40B4-BE49-F238E27FC236}">
                  <a16:creationId xmlns:a16="http://schemas.microsoft.com/office/drawing/2014/main" id="{1946C217-680A-F78E-241E-8E9FFB751C31}"/>
                </a:ext>
              </a:extLst>
            </p:cNvPr>
            <p:cNvSpPr txBox="1"/>
            <p:nvPr/>
          </p:nvSpPr>
          <p:spPr>
            <a:xfrm>
              <a:off x="4133850" y="3684155"/>
              <a:ext cx="5753590" cy="1754326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9050">
              <a:solidFill>
                <a:srgbClr val="0070C0"/>
              </a:solidFill>
            </a:ln>
          </p:spPr>
          <p:txBody>
            <a:bodyPr wrap="square">
              <a:spAutoFit/>
            </a:bodyPr>
            <a:lstStyle/>
            <a:p>
              <a:pPr algn="just"/>
              <a:r>
                <a:rPr lang="pt-BR" b="0" i="0" dirty="0">
                  <a:solidFill>
                    <a:srgbClr val="292929"/>
                  </a:solidFill>
                  <a:effectLst/>
                  <a:latin typeface="Lato" panose="020F0502020204030203" pitchFamily="34" charset="0"/>
                </a:rPr>
                <a:t>O Senhor Jesus disse: </a:t>
              </a:r>
            </a:p>
            <a:p>
              <a:pPr algn="just"/>
              <a:endParaRPr lang="pt-BR" b="0" i="0" dirty="0">
                <a:solidFill>
                  <a:srgbClr val="292929"/>
                </a:solidFill>
                <a:effectLst/>
                <a:latin typeface="Lato" panose="020F0502020204030203" pitchFamily="34" charset="0"/>
              </a:endParaRPr>
            </a:p>
            <a:p>
              <a:pPr algn="just"/>
              <a:r>
                <a:rPr lang="pt-BR" b="0" i="1" dirty="0">
                  <a:solidFill>
                    <a:srgbClr val="292929"/>
                  </a:solidFill>
                  <a:effectLst/>
                  <a:latin typeface="Lato" panose="020F0502020204030203" pitchFamily="34" charset="0"/>
                </a:rPr>
                <a:t>“</a:t>
              </a:r>
              <a:r>
                <a:rPr lang="pt-BR" b="1" i="1" dirty="0">
                  <a:solidFill>
                    <a:srgbClr val="292929"/>
                  </a:solidFill>
                  <a:effectLst/>
                  <a:latin typeface="Lato" panose="020F0502020204030203" pitchFamily="34" charset="0"/>
                </a:rPr>
                <a:t>Mas buscai primeiro o Seu reino e a Sua justiça, e todas estas coisas vos serão acrescentadas</a:t>
              </a:r>
              <a:r>
                <a:rPr lang="pt-BR" b="0" i="1" dirty="0">
                  <a:solidFill>
                    <a:srgbClr val="292929"/>
                  </a:solidFill>
                  <a:effectLst/>
                  <a:latin typeface="Lato" panose="020F0502020204030203" pitchFamily="34" charset="0"/>
                </a:rPr>
                <a:t>”  (Mateus 6:33). </a:t>
              </a:r>
            </a:p>
            <a:p>
              <a:pPr algn="just"/>
              <a:endParaRPr lang="pt-BR" dirty="0">
                <a:solidFill>
                  <a:srgbClr val="292929"/>
                </a:solidFill>
                <a:latin typeface="Lato" panose="020F0502020204030203" pitchFamily="34" charset="0"/>
              </a:endParaRPr>
            </a:p>
            <a:p>
              <a:pPr algn="just"/>
              <a:r>
                <a:rPr lang="pt-BR" b="0" i="0" dirty="0">
                  <a:solidFill>
                    <a:srgbClr val="292929"/>
                  </a:solidFill>
                  <a:effectLst/>
                  <a:latin typeface="Lato" panose="020F0502020204030203" pitchFamily="34" charset="0"/>
                </a:rPr>
                <a:t>Ensino de Jesus para </a:t>
              </a:r>
              <a:r>
                <a:rPr lang="pt-BR" b="1" i="0" dirty="0">
                  <a:solidFill>
                    <a:srgbClr val="C00000"/>
                  </a:solidFill>
                  <a:effectLst/>
                  <a:latin typeface="Lato" panose="020F0502020204030203" pitchFamily="34" charset="0"/>
                </a:rPr>
                <a:t>aqueles que nele creem. </a:t>
              </a:r>
              <a:endParaRPr lang="pt-BR" b="1" dirty="0">
                <a:solidFill>
                  <a:srgbClr val="C00000"/>
                </a:solidFill>
              </a:endParaRPr>
            </a:p>
          </p:txBody>
        </p:sp>
        <p:pic>
          <p:nvPicPr>
            <p:cNvPr id="3" name="Picture 2" descr="O REINO DE DEUS – Missão Sertão">
              <a:hlinkClick r:id="rId5"/>
              <a:extLst>
                <a:ext uri="{FF2B5EF4-FFF2-40B4-BE49-F238E27FC236}">
                  <a16:creationId xmlns:a16="http://schemas.microsoft.com/office/drawing/2014/main" id="{068B3620-7DE3-A784-C895-D6C7576C478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303" t="20699" r="41919" b="34545"/>
            <a:stretch/>
          </p:blipFill>
          <p:spPr bwMode="auto">
            <a:xfrm>
              <a:off x="1797802" y="4028780"/>
              <a:ext cx="1759680" cy="14097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83289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6D6C52-7993-34FD-B85C-FE8D8494B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7369E9AC-02D4-6EA8-E0A9-4B434C195B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8" y="0"/>
            <a:ext cx="12192000" cy="68580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9A492540-6861-75DD-0062-59071EFC4D60}"/>
              </a:ext>
            </a:extLst>
          </p:cNvPr>
          <p:cNvSpPr txBox="1"/>
          <p:nvPr/>
        </p:nvSpPr>
        <p:spPr>
          <a:xfrm>
            <a:off x="1569787" y="410000"/>
            <a:ext cx="9098213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bg1">
                    <a:lumMod val="95000"/>
                  </a:schemeClr>
                </a:solidFill>
              </a:rPr>
              <a:t>Alertas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769D3DD-1317-322E-4299-B5F400255429}"/>
              </a:ext>
            </a:extLst>
          </p:cNvPr>
          <p:cNvSpPr txBox="1"/>
          <p:nvPr/>
        </p:nvSpPr>
        <p:spPr>
          <a:xfrm>
            <a:off x="5238750" y="1053230"/>
            <a:ext cx="5429250" cy="230832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pt-BR" b="0" i="0" dirty="0">
                <a:effectLst/>
                <a:latin typeface="Lato" panose="020F0502020204030203" pitchFamily="34" charset="0"/>
              </a:rPr>
              <a:t>O Senhor Jesus disse: </a:t>
            </a:r>
          </a:p>
          <a:p>
            <a:pPr algn="just"/>
            <a:endParaRPr lang="pt-BR" b="0" i="0" dirty="0">
              <a:solidFill>
                <a:srgbClr val="292929"/>
              </a:solidFill>
              <a:effectLst/>
              <a:latin typeface="Lato" panose="020F0502020204030203" pitchFamily="34" charset="0"/>
            </a:endParaRPr>
          </a:p>
          <a:p>
            <a:pPr algn="just"/>
            <a:r>
              <a:rPr lang="pt-BR" b="0" i="1" dirty="0">
                <a:solidFill>
                  <a:srgbClr val="292929"/>
                </a:solidFill>
                <a:effectLst/>
                <a:latin typeface="Lato" panose="020F0502020204030203" pitchFamily="34" charset="0"/>
              </a:rPr>
              <a:t>“</a:t>
            </a:r>
            <a:r>
              <a:rPr lang="pt-BR" b="1" i="1" dirty="0">
                <a:effectLst/>
                <a:latin typeface="Lato" panose="020F0502020204030203" pitchFamily="34" charset="0"/>
              </a:rPr>
              <a:t>Não acumuleis para vós outros tesouros na terra; mas ajuntai para vós outros tesouros no céu; porque, onde está o teu tesouro, aí estará também o teu coração</a:t>
            </a:r>
            <a:r>
              <a:rPr lang="pt-BR" i="1" dirty="0">
                <a:effectLst/>
                <a:latin typeface="Lato" panose="020F0502020204030203" pitchFamily="34" charset="0"/>
              </a:rPr>
              <a:t>” </a:t>
            </a:r>
            <a:r>
              <a:rPr lang="pt-BR" i="1" dirty="0">
                <a:solidFill>
                  <a:srgbClr val="C00000"/>
                </a:solidFill>
                <a:effectLst/>
                <a:latin typeface="Lato" panose="020F0502020204030203" pitchFamily="34" charset="0"/>
              </a:rPr>
              <a:t>                       </a:t>
            </a:r>
            <a:r>
              <a:rPr lang="pt-BR" i="1" dirty="0">
                <a:solidFill>
                  <a:srgbClr val="292929"/>
                </a:solidFill>
                <a:effectLst/>
                <a:latin typeface="Lato" panose="020F0502020204030203" pitchFamily="34" charset="0"/>
              </a:rPr>
              <a:t>(Mateus 6:19-21)</a:t>
            </a:r>
            <a:endParaRPr lang="pt-BR" i="1" dirty="0">
              <a:effectLst/>
              <a:latin typeface="Lato" panose="020F0502020204030203" pitchFamily="34" charset="0"/>
            </a:endParaRPr>
          </a:p>
          <a:p>
            <a:pPr algn="just"/>
            <a:endParaRPr lang="pt-BR" b="0" i="1" dirty="0">
              <a:solidFill>
                <a:srgbClr val="292929"/>
              </a:solidFill>
              <a:effectLst/>
              <a:latin typeface="Lato" panose="020F0502020204030203" pitchFamily="34" charset="0"/>
            </a:endParaRPr>
          </a:p>
          <a:p>
            <a:pPr algn="just"/>
            <a:r>
              <a:rPr lang="pt-BR" b="0" i="1" dirty="0">
                <a:solidFill>
                  <a:srgbClr val="292929"/>
                </a:solidFill>
                <a:effectLst/>
                <a:latin typeface="Lato" panose="020F0502020204030203" pitchFamily="34" charset="0"/>
              </a:rPr>
              <a:t>Onde está o </a:t>
            </a:r>
            <a:r>
              <a:rPr lang="pt-BR" b="1" i="1" dirty="0">
                <a:solidFill>
                  <a:srgbClr val="C00000"/>
                </a:solidFill>
                <a:effectLst/>
                <a:latin typeface="Lato" panose="020F0502020204030203" pitchFamily="34" charset="0"/>
              </a:rPr>
              <a:t>teu coração?</a:t>
            </a:r>
            <a:endParaRPr lang="pt-BR" b="0" i="1" dirty="0">
              <a:solidFill>
                <a:srgbClr val="292929"/>
              </a:solidFill>
              <a:effectLst/>
              <a:latin typeface="Lato" panose="020F0502020204030203" pitchFamily="34" charset="0"/>
            </a:endParaRPr>
          </a:p>
        </p:txBody>
      </p:sp>
      <p:pic>
        <p:nvPicPr>
          <p:cNvPr id="9" name="Picture 4" descr="A parábola do tesouro escondido no campo">
            <a:extLst>
              <a:ext uri="{FF2B5EF4-FFF2-40B4-BE49-F238E27FC236}">
                <a16:creationId xmlns:a16="http://schemas.microsoft.com/office/drawing/2014/main" id="{5DBE432C-D8F4-D988-B40F-3FBEEFF2B1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94" t="29234" r="26295"/>
          <a:stretch/>
        </p:blipFill>
        <p:spPr bwMode="auto">
          <a:xfrm>
            <a:off x="1569786" y="1149161"/>
            <a:ext cx="3402635" cy="2212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294844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6D6C52-7993-34FD-B85C-FE8D8494B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7369E9AC-02D4-6EA8-E0A9-4B434C195B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8" y="0"/>
            <a:ext cx="12192000" cy="6858000"/>
          </a:xfrm>
          <a:prstGeom prst="rect">
            <a:avLst/>
          </a:prstGeom>
        </p:spPr>
      </p:pic>
      <p:grpSp>
        <p:nvGrpSpPr>
          <p:cNvPr id="5" name="Agrupar 4">
            <a:extLst>
              <a:ext uri="{FF2B5EF4-FFF2-40B4-BE49-F238E27FC236}">
                <a16:creationId xmlns:a16="http://schemas.microsoft.com/office/drawing/2014/main" id="{99914105-8B69-09A6-63CF-AB2BD01AE8ED}"/>
              </a:ext>
            </a:extLst>
          </p:cNvPr>
          <p:cNvGrpSpPr/>
          <p:nvPr/>
        </p:nvGrpSpPr>
        <p:grpSpPr>
          <a:xfrm>
            <a:off x="1798387" y="547904"/>
            <a:ext cx="8664823" cy="2366853"/>
            <a:chOff x="1569787" y="3767354"/>
            <a:chExt cx="8664823" cy="2366853"/>
          </a:xfrm>
        </p:grpSpPr>
        <p:sp>
          <p:nvSpPr>
            <p:cNvPr id="3" name="CaixaDeTexto 2">
              <a:extLst>
                <a:ext uri="{FF2B5EF4-FFF2-40B4-BE49-F238E27FC236}">
                  <a16:creationId xmlns:a16="http://schemas.microsoft.com/office/drawing/2014/main" id="{F361C4DC-1DA5-263A-95BD-C6AA01A5BA07}"/>
                </a:ext>
              </a:extLst>
            </p:cNvPr>
            <p:cNvSpPr txBox="1"/>
            <p:nvPr/>
          </p:nvSpPr>
          <p:spPr>
            <a:xfrm>
              <a:off x="1569787" y="3767354"/>
              <a:ext cx="8664823" cy="461665"/>
            </a:xfrm>
            <a:prstGeom prst="rect">
              <a:avLst/>
            </a:prstGeom>
            <a:solidFill>
              <a:srgbClr val="002060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Conclusão</a:t>
              </a:r>
            </a:p>
          </p:txBody>
        </p:sp>
        <p:sp>
          <p:nvSpPr>
            <p:cNvPr id="4" name="CaixaDeTexto 3">
              <a:extLst>
                <a:ext uri="{FF2B5EF4-FFF2-40B4-BE49-F238E27FC236}">
                  <a16:creationId xmlns:a16="http://schemas.microsoft.com/office/drawing/2014/main" id="{9A94CD51-97A4-04A2-DF40-8A03229EFE25}"/>
                </a:ext>
              </a:extLst>
            </p:cNvPr>
            <p:cNvSpPr txBox="1"/>
            <p:nvPr/>
          </p:nvSpPr>
          <p:spPr>
            <a:xfrm>
              <a:off x="2824566" y="4579935"/>
              <a:ext cx="6098582" cy="155427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Jesus Cristo,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4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 nosso tesouro!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3856582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61D381CD-EBE2-A0D9-D31E-409FE68BCA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46496"/>
            <a:ext cx="12192001" cy="6869624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88F791D5-96D1-6887-8D9F-965CFB65FA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9498" y="-11624"/>
            <a:ext cx="9113003" cy="6834752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4488E1CE-4A29-8A18-E18A-DC405BEDE89D}"/>
              </a:ext>
            </a:extLst>
          </p:cNvPr>
          <p:cNvPicPr/>
          <p:nvPr/>
        </p:nvPicPr>
        <p:blipFill rotWithShape="1">
          <a:blip r:embed="rId4"/>
          <a:srcRect l="72331" t="33845" r="16123" b="44957"/>
          <a:stretch/>
        </p:blipFill>
        <p:spPr bwMode="auto">
          <a:xfrm>
            <a:off x="9356782" y="4002343"/>
            <a:ext cx="1483015" cy="153092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6294608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3860</TotalTime>
  <Words>8556</Words>
  <Application>Microsoft Office PowerPoint</Application>
  <PresentationFormat>Widescreen</PresentationFormat>
  <Paragraphs>829</Paragraphs>
  <Slides>54</Slides>
  <Notes>49</Notes>
  <HiddenSlides>0</HiddenSlides>
  <MMClips>0</MMClips>
  <ScaleCrop>false</ScaleCrop>
  <HeadingPairs>
    <vt:vector size="6" baseType="variant">
      <vt:variant>
        <vt:lpstr>Fontes usadas</vt:lpstr>
      </vt:variant>
      <vt:variant>
        <vt:i4>15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54</vt:i4>
      </vt:variant>
    </vt:vector>
  </HeadingPairs>
  <TitlesOfParts>
    <vt:vector size="70" baseType="lpstr">
      <vt:lpstr>Aharoni</vt:lpstr>
      <vt:lpstr>-apple-system</vt:lpstr>
      <vt:lpstr>arial</vt:lpstr>
      <vt:lpstr>arial</vt:lpstr>
      <vt:lpstr>Calibri</vt:lpstr>
      <vt:lpstr>Calibri Light</vt:lpstr>
      <vt:lpstr>Georgia</vt:lpstr>
      <vt:lpstr>Google Sans</vt:lpstr>
      <vt:lpstr>Lato</vt:lpstr>
      <vt:lpstr>Montserrat</vt:lpstr>
      <vt:lpstr>Roboto</vt:lpstr>
      <vt:lpstr>Roman 10cpi</vt:lpstr>
      <vt:lpstr>Segoe UI</vt:lpstr>
      <vt:lpstr>Times New Roman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As Parábolas do Reino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André Buarque</dc:creator>
  <cp:lastModifiedBy>André Buarque</cp:lastModifiedBy>
  <cp:revision>87</cp:revision>
  <dcterms:created xsi:type="dcterms:W3CDTF">2023-12-22T21:16:45Z</dcterms:created>
  <dcterms:modified xsi:type="dcterms:W3CDTF">2024-08-23T14:50:32Z</dcterms:modified>
</cp:coreProperties>
</file>