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2"/>
  </p:notesMasterIdLst>
  <p:handoutMasterIdLst>
    <p:handoutMasterId r:id="rId13"/>
  </p:handoutMasterIdLst>
  <p:sldIdLst>
    <p:sldId id="315" r:id="rId2"/>
    <p:sldId id="322" r:id="rId3"/>
    <p:sldId id="290" r:id="rId4"/>
    <p:sldId id="316" r:id="rId5"/>
    <p:sldId id="317" r:id="rId6"/>
    <p:sldId id="318" r:id="rId7"/>
    <p:sldId id="319" r:id="rId8"/>
    <p:sldId id="320" r:id="rId9"/>
    <p:sldId id="321" r:id="rId10"/>
    <p:sldId id="310" r:id="rId11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29"/>
    <p:restoredTop sz="94988" autoAdjust="0"/>
  </p:normalViewPr>
  <p:slideViewPr>
    <p:cSldViewPr snapToGrid="0" snapToObjects="1" showGuides="1">
      <p:cViewPr varScale="1">
        <p:scale>
          <a:sx n="42" d="100"/>
          <a:sy n="42" d="100"/>
        </p:scale>
        <p:origin x="-688" y="-104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27/08/18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27/08/18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6" r:id="rId12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8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755" y="4306206"/>
            <a:ext cx="9972489" cy="51035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B79C3E2-16F9-445F-AF58-93425B800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3498"/>
            <a:ext cx="18288000" cy="28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1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71" y="2231649"/>
            <a:ext cx="7273518" cy="109211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679" r="15757"/>
          <a:stretch/>
        </p:blipFill>
        <p:spPr>
          <a:xfrm>
            <a:off x="9676990" y="2231649"/>
            <a:ext cx="7378705" cy="10921198"/>
          </a:xfrm>
          <a:prstGeom prst="rect">
            <a:avLst/>
          </a:prstGeom>
        </p:spPr>
      </p:pic>
      <p:sp>
        <p:nvSpPr>
          <p:cNvPr id="5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5460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649068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400" b="1" dirty="0" smtClean="0">
                <a:latin typeface="Arial"/>
                <a:cs typeface="Arial"/>
              </a:rPr>
              <a:t>Perguntas para reflexão</a:t>
            </a:r>
            <a:endParaRPr lang="pt-BR" sz="4400" b="1" dirty="0">
              <a:latin typeface="Arial"/>
              <a:cs typeface="Arial"/>
            </a:endParaRPr>
          </a:p>
          <a:p>
            <a:endParaRPr lang="pt-BR" sz="4400" b="1" dirty="0" smtClean="0">
              <a:latin typeface="Arial"/>
              <a:cs typeface="Arial"/>
            </a:endParaRPr>
          </a:p>
          <a:p>
            <a:r>
              <a:rPr lang="en-US" sz="4400" dirty="0" smtClean="0">
                <a:latin typeface="Arial"/>
                <a:cs typeface="Arial"/>
              </a:rPr>
              <a:t>O </a:t>
            </a:r>
            <a:r>
              <a:rPr lang="en-US" sz="4400" dirty="0" err="1" smtClean="0">
                <a:latin typeface="Arial"/>
                <a:cs typeface="Arial"/>
              </a:rPr>
              <a:t>que</a:t>
            </a:r>
            <a:r>
              <a:rPr lang="en-US" sz="4400" dirty="0" smtClean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pensamos</a:t>
            </a:r>
            <a:r>
              <a:rPr lang="en-US" sz="4400" dirty="0">
                <a:latin typeface="Arial"/>
                <a:cs typeface="Arial"/>
              </a:rPr>
              <a:t> do </a:t>
            </a:r>
            <a:r>
              <a:rPr lang="en-US" sz="4400" dirty="0" err="1">
                <a:latin typeface="Arial"/>
                <a:cs typeface="Arial"/>
              </a:rPr>
              <a:t>papel</a:t>
            </a:r>
            <a:r>
              <a:rPr lang="en-US" sz="4400" dirty="0">
                <a:latin typeface="Arial"/>
                <a:cs typeface="Arial"/>
              </a:rPr>
              <a:t> da </a:t>
            </a:r>
            <a:r>
              <a:rPr lang="en-US" sz="4400" dirty="0" err="1">
                <a:latin typeface="Arial"/>
                <a:cs typeface="Arial"/>
              </a:rPr>
              <a:t>mulher</a:t>
            </a:r>
            <a:r>
              <a:rPr lang="en-US" sz="4400" dirty="0">
                <a:latin typeface="Arial"/>
                <a:cs typeface="Arial"/>
              </a:rPr>
              <a:t> no </a:t>
            </a:r>
            <a:r>
              <a:rPr lang="en-US" sz="4400" dirty="0" err="1">
                <a:latin typeface="Arial"/>
                <a:cs typeface="Arial"/>
              </a:rPr>
              <a:t>lar</a:t>
            </a:r>
            <a:r>
              <a:rPr lang="en-US" sz="4400" dirty="0" smtClean="0">
                <a:latin typeface="Arial"/>
                <a:cs typeface="Arial"/>
              </a:rPr>
              <a:t>?</a:t>
            </a:r>
          </a:p>
          <a:p>
            <a:pPr marL="571500" indent="-571500">
              <a:buFontTx/>
              <a:buChar char="•"/>
            </a:pPr>
            <a:endParaRPr lang="pt-BR" sz="4400" dirty="0">
              <a:latin typeface="Arial"/>
              <a:cs typeface="Arial"/>
            </a:endParaRPr>
          </a:p>
          <a:p>
            <a:r>
              <a:rPr lang="en-US" sz="4400" dirty="0" smtClean="0">
                <a:latin typeface="Arial"/>
                <a:cs typeface="Arial"/>
              </a:rPr>
              <a:t>Como </a:t>
            </a:r>
            <a:r>
              <a:rPr lang="en-US" sz="4400" dirty="0" err="1">
                <a:latin typeface="Arial"/>
                <a:cs typeface="Arial"/>
              </a:rPr>
              <a:t>avaliamos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aquilo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que</a:t>
            </a:r>
            <a:r>
              <a:rPr lang="en-US" sz="4400" dirty="0">
                <a:latin typeface="Arial"/>
                <a:cs typeface="Arial"/>
              </a:rPr>
              <a:t> a </a:t>
            </a:r>
            <a:r>
              <a:rPr lang="en-US" sz="4400" dirty="0" err="1">
                <a:latin typeface="Arial"/>
                <a:cs typeface="Arial"/>
              </a:rPr>
              <a:t>Bíblia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requer</a:t>
            </a:r>
            <a:r>
              <a:rPr lang="en-US" sz="4400" dirty="0">
                <a:latin typeface="Arial"/>
                <a:cs typeface="Arial"/>
              </a:rPr>
              <a:t> de </a:t>
            </a:r>
            <a:r>
              <a:rPr lang="en-US" sz="4400" dirty="0" err="1">
                <a:latin typeface="Arial"/>
                <a:cs typeface="Arial"/>
              </a:rPr>
              <a:t>nós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como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pais</a:t>
            </a:r>
            <a:r>
              <a:rPr lang="en-US" sz="4400" dirty="0" smtClean="0">
                <a:latin typeface="Arial"/>
                <a:cs typeface="Arial"/>
              </a:rPr>
              <a:t>?</a:t>
            </a:r>
          </a:p>
          <a:p>
            <a:r>
              <a:rPr lang="en-US" sz="4400" dirty="0" smtClean="0">
                <a:latin typeface="Arial"/>
                <a:cs typeface="Arial"/>
              </a:rPr>
              <a:t> </a:t>
            </a:r>
            <a:endParaRPr lang="pt-BR" sz="4400" dirty="0">
              <a:latin typeface="Arial"/>
              <a:cs typeface="Arial"/>
            </a:endParaRPr>
          </a:p>
          <a:p>
            <a:r>
              <a:rPr lang="en-US" sz="4400" dirty="0" err="1">
                <a:latin typeface="Arial"/>
                <a:cs typeface="Arial"/>
              </a:rPr>
              <a:t>Temos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nos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submetido</a:t>
            </a:r>
            <a:r>
              <a:rPr lang="en-US" sz="4400" dirty="0">
                <a:latin typeface="Arial"/>
                <a:cs typeface="Arial"/>
              </a:rPr>
              <a:t> com </a:t>
            </a:r>
            <a:r>
              <a:rPr lang="en-US" sz="4400" dirty="0" err="1">
                <a:latin typeface="Arial"/>
                <a:cs typeface="Arial"/>
              </a:rPr>
              <a:t>alegria</a:t>
            </a:r>
            <a:r>
              <a:rPr lang="en-US" sz="4400" dirty="0">
                <a:latin typeface="Arial"/>
                <a:cs typeface="Arial"/>
              </a:rPr>
              <a:t> a </a:t>
            </a:r>
            <a:r>
              <a:rPr lang="en-US" sz="4400" dirty="0" err="1">
                <a:latin typeface="Arial"/>
                <a:cs typeface="Arial"/>
              </a:rPr>
              <a:t>essas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ordenanças</a:t>
            </a:r>
            <a:r>
              <a:rPr lang="en-US" sz="4400" dirty="0">
                <a:latin typeface="Arial"/>
                <a:cs typeface="Arial"/>
              </a:rPr>
              <a:t>? </a:t>
            </a:r>
            <a:endParaRPr lang="en-US" sz="4400" dirty="0" smtClean="0">
              <a:latin typeface="Arial"/>
              <a:cs typeface="Arial"/>
            </a:endParaRPr>
          </a:p>
          <a:p>
            <a:endParaRPr lang="pt-BR" sz="4400" dirty="0">
              <a:latin typeface="Arial"/>
              <a:cs typeface="Arial"/>
            </a:endParaRPr>
          </a:p>
          <a:p>
            <a:r>
              <a:rPr lang="en-US" sz="4400" dirty="0" err="1">
                <a:latin typeface="Arial"/>
                <a:cs typeface="Arial"/>
              </a:rPr>
              <a:t>Somos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fruto</a:t>
            </a:r>
            <a:r>
              <a:rPr lang="en-US" sz="4400" dirty="0">
                <a:latin typeface="Arial"/>
                <a:cs typeface="Arial"/>
              </a:rPr>
              <a:t> da </a:t>
            </a:r>
            <a:r>
              <a:rPr lang="en-US" sz="4400" dirty="0" err="1">
                <a:latin typeface="Arial"/>
                <a:cs typeface="Arial"/>
              </a:rPr>
              <a:t>nossa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época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ou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temos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remado</a:t>
            </a:r>
            <a:r>
              <a:rPr lang="en-US" sz="4400" dirty="0">
                <a:latin typeface="Arial"/>
                <a:cs typeface="Arial"/>
              </a:rPr>
              <a:t> contra a </a:t>
            </a:r>
            <a:r>
              <a:rPr lang="en-US" sz="4400" dirty="0" err="1">
                <a:latin typeface="Arial"/>
                <a:cs typeface="Arial"/>
              </a:rPr>
              <a:t>maré</a:t>
            </a:r>
            <a:r>
              <a:rPr lang="en-US" sz="4400" dirty="0">
                <a:latin typeface="Arial"/>
                <a:cs typeface="Arial"/>
              </a:rPr>
              <a:t>, </a:t>
            </a:r>
            <a:r>
              <a:rPr lang="en-US" sz="4400" dirty="0" err="1">
                <a:latin typeface="Arial"/>
                <a:cs typeface="Arial"/>
              </a:rPr>
              <a:t>reafirmando</a:t>
            </a:r>
            <a:r>
              <a:rPr lang="en-US" sz="4400" dirty="0">
                <a:latin typeface="Arial"/>
                <a:cs typeface="Arial"/>
              </a:rPr>
              <a:t> as </a:t>
            </a:r>
            <a:r>
              <a:rPr lang="en-US" sz="4400" dirty="0" err="1">
                <a:latin typeface="Arial"/>
                <a:cs typeface="Arial"/>
              </a:rPr>
              <a:t>verdades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bíblicas</a:t>
            </a:r>
            <a:r>
              <a:rPr lang="en-US" sz="4400" dirty="0" smtClean="0">
                <a:latin typeface="Arial"/>
                <a:cs typeface="Arial"/>
              </a:rPr>
              <a:t>?</a:t>
            </a:r>
          </a:p>
          <a:p>
            <a:endParaRPr lang="pt-BR" sz="4400" dirty="0">
              <a:latin typeface="Arial"/>
              <a:cs typeface="Arial"/>
            </a:endParaRPr>
          </a:p>
          <a:p>
            <a:r>
              <a:rPr lang="en-US" sz="4400" dirty="0" err="1" smtClean="0">
                <a:latin typeface="Arial"/>
                <a:cs typeface="Arial"/>
              </a:rPr>
              <a:t>Almejamos</a:t>
            </a:r>
            <a:r>
              <a:rPr lang="en-US" sz="4400" dirty="0" smtClean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para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nós</a:t>
            </a:r>
            <a:r>
              <a:rPr lang="en-US" sz="4400" dirty="0">
                <a:latin typeface="Arial"/>
                <a:cs typeface="Arial"/>
              </a:rPr>
              <a:t> e </a:t>
            </a:r>
            <a:r>
              <a:rPr lang="en-US" sz="4400" dirty="0" err="1">
                <a:latin typeface="Arial"/>
                <a:cs typeface="Arial"/>
              </a:rPr>
              <a:t>para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nossas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filhas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aquilo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que</a:t>
            </a:r>
            <a:r>
              <a:rPr lang="en-US" sz="4400" dirty="0">
                <a:latin typeface="Arial"/>
                <a:cs typeface="Arial"/>
              </a:rPr>
              <a:t> o </a:t>
            </a:r>
            <a:r>
              <a:rPr lang="en-US" sz="4400" dirty="0" err="1">
                <a:latin typeface="Arial"/>
                <a:cs typeface="Arial"/>
              </a:rPr>
              <a:t>presente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século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impõe</a:t>
            </a:r>
            <a:r>
              <a:rPr lang="en-US" sz="4400" dirty="0">
                <a:latin typeface="Arial"/>
                <a:cs typeface="Arial"/>
              </a:rPr>
              <a:t>, </a:t>
            </a:r>
            <a:r>
              <a:rPr lang="en-US" sz="4400" dirty="0" err="1">
                <a:latin typeface="Arial"/>
                <a:cs typeface="Arial"/>
              </a:rPr>
              <a:t>ou</a:t>
            </a:r>
            <a:r>
              <a:rPr lang="en-US" sz="4400" dirty="0">
                <a:latin typeface="Arial"/>
                <a:cs typeface="Arial"/>
              </a:rPr>
              <a:t> o </a:t>
            </a:r>
            <a:r>
              <a:rPr lang="en-US" sz="4400" dirty="0" err="1">
                <a:latin typeface="Arial"/>
                <a:cs typeface="Arial"/>
              </a:rPr>
              <a:t>que</a:t>
            </a:r>
            <a:r>
              <a:rPr lang="en-US" sz="4400" dirty="0">
                <a:latin typeface="Arial"/>
                <a:cs typeface="Arial"/>
              </a:rPr>
              <a:t> a </a:t>
            </a:r>
            <a:r>
              <a:rPr lang="en-US" sz="4400" dirty="0" err="1">
                <a:latin typeface="Arial"/>
                <a:cs typeface="Arial"/>
              </a:rPr>
              <a:t>vontade</a:t>
            </a:r>
            <a:r>
              <a:rPr lang="en-US" sz="4400" dirty="0">
                <a:latin typeface="Arial"/>
                <a:cs typeface="Arial"/>
              </a:rPr>
              <a:t> de Deus, </a:t>
            </a:r>
            <a:r>
              <a:rPr lang="en-US" sz="4400" dirty="0" err="1">
                <a:latin typeface="Arial"/>
                <a:cs typeface="Arial"/>
              </a:rPr>
              <a:t>expressada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nas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Escrituras</a:t>
            </a:r>
            <a:r>
              <a:rPr lang="en-US" sz="4400" dirty="0">
                <a:latin typeface="Arial"/>
                <a:cs typeface="Arial"/>
              </a:rPr>
              <a:t>, </a:t>
            </a:r>
            <a:r>
              <a:rPr lang="en-US" sz="4400" dirty="0" err="1">
                <a:latin typeface="Arial"/>
                <a:cs typeface="Arial"/>
              </a:rPr>
              <a:t>nos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aponta</a:t>
            </a:r>
            <a:r>
              <a:rPr lang="en-US" sz="4400" dirty="0">
                <a:latin typeface="Arial"/>
                <a:cs typeface="Arial"/>
              </a:rPr>
              <a:t>?</a:t>
            </a:r>
            <a:endParaRPr lang="pt-BR" sz="44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917687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2800" b="1" dirty="0" smtClean="0"/>
              <a:t> </a:t>
            </a:r>
            <a:r>
              <a:rPr lang="pt-BR" sz="4400" b="1" dirty="0">
                <a:latin typeface="Arial"/>
                <a:cs typeface="Arial"/>
              </a:rPr>
              <a:t>O </a:t>
            </a:r>
            <a:r>
              <a:rPr lang="pt-BR" sz="4400" b="1" dirty="0" smtClean="0">
                <a:latin typeface="Arial"/>
                <a:cs typeface="Arial"/>
              </a:rPr>
              <a:t>que/ou quem </a:t>
            </a:r>
            <a:r>
              <a:rPr lang="pt-BR" sz="4400" b="1" dirty="0">
                <a:latin typeface="Arial"/>
                <a:cs typeface="Arial"/>
              </a:rPr>
              <a:t>eu realmente amo</a:t>
            </a:r>
            <a:r>
              <a:rPr lang="pt-BR" sz="4400" b="1" dirty="0" smtClean="0">
                <a:latin typeface="Arial"/>
                <a:cs typeface="Arial"/>
              </a:rPr>
              <a:t>?</a:t>
            </a:r>
          </a:p>
          <a:p>
            <a:endParaRPr lang="pt-BR" sz="4400" b="1" dirty="0" smtClean="0">
              <a:latin typeface="Arial"/>
              <a:cs typeface="Arial"/>
            </a:endParaRPr>
          </a:p>
          <a:p>
            <a:r>
              <a:rPr lang="pt-BR" sz="4400" b="1" dirty="0" err="1" smtClean="0">
                <a:latin typeface="Arial"/>
                <a:cs typeface="Arial"/>
              </a:rPr>
              <a:t>Dt</a:t>
            </a:r>
            <a:r>
              <a:rPr lang="pt-BR" sz="4400" b="1" dirty="0" smtClean="0">
                <a:latin typeface="Arial"/>
                <a:cs typeface="Arial"/>
              </a:rPr>
              <a:t> 6.5-7</a:t>
            </a:r>
            <a:endParaRPr lang="pt-BR" sz="4400" dirty="0">
              <a:latin typeface="Arial"/>
              <a:cs typeface="Arial"/>
            </a:endParaRPr>
          </a:p>
          <a:p>
            <a:endParaRPr lang="pt-BR" sz="4400" dirty="0" smtClean="0">
              <a:latin typeface="Arial"/>
              <a:cs typeface="Arial"/>
            </a:endParaRPr>
          </a:p>
          <a:p>
            <a:r>
              <a:rPr lang="pt-BR" sz="4400" dirty="0" smtClean="0">
                <a:latin typeface="Arial"/>
                <a:cs typeface="Arial"/>
              </a:rPr>
              <a:t>‘’Amarás </a:t>
            </a:r>
            <a:r>
              <a:rPr lang="pt-BR" sz="4400" dirty="0">
                <a:latin typeface="Arial"/>
                <a:cs typeface="Arial"/>
              </a:rPr>
              <a:t>o Senhor teu Deus de todo o teu coração, com toda a tua alma e com todas as tuas </a:t>
            </a:r>
            <a:r>
              <a:rPr lang="pt-BR" sz="4400" dirty="0" smtClean="0">
                <a:latin typeface="Arial"/>
                <a:cs typeface="Arial"/>
              </a:rPr>
              <a:t>forças</a:t>
            </a:r>
            <a:r>
              <a:rPr lang="pt-BR" sz="4400" dirty="0" smtClean="0">
                <a:latin typeface="Arial"/>
                <a:cs typeface="Arial"/>
              </a:rPr>
              <a:t>.’’</a:t>
            </a:r>
            <a:endParaRPr lang="pt-BR" sz="4400" dirty="0">
              <a:latin typeface="Arial"/>
              <a:cs typeface="Arial"/>
            </a:endParaRPr>
          </a:p>
          <a:p>
            <a:r>
              <a:rPr lang="pt-BR" sz="4400" dirty="0">
                <a:latin typeface="Arial"/>
                <a:cs typeface="Arial"/>
              </a:rPr>
              <a:t> </a:t>
            </a:r>
          </a:p>
          <a:p>
            <a:r>
              <a:rPr lang="pt-BR" sz="4400" b="1" dirty="0" smtClean="0">
                <a:latin typeface="Arial"/>
                <a:cs typeface="Arial"/>
              </a:rPr>
              <a:t>O </a:t>
            </a:r>
            <a:r>
              <a:rPr lang="pt-BR" sz="4400" b="1" dirty="0">
                <a:latin typeface="Arial"/>
                <a:cs typeface="Arial"/>
              </a:rPr>
              <a:t>que está no seu coração?</a:t>
            </a:r>
            <a:endParaRPr lang="pt-BR" sz="4400" dirty="0">
              <a:latin typeface="Arial"/>
              <a:cs typeface="Arial"/>
            </a:endParaRPr>
          </a:p>
          <a:p>
            <a:r>
              <a:rPr lang="pt-BR" sz="4400" dirty="0">
                <a:latin typeface="Arial"/>
                <a:cs typeface="Arial"/>
              </a:rPr>
              <a:t> </a:t>
            </a:r>
          </a:p>
          <a:p>
            <a:r>
              <a:rPr lang="pt-BR" sz="4400" dirty="0" smtClean="0">
                <a:latin typeface="Arial"/>
                <a:cs typeface="Arial"/>
              </a:rPr>
              <a:t>‘’E </a:t>
            </a:r>
            <a:r>
              <a:rPr lang="pt-BR" sz="4400" dirty="0">
                <a:latin typeface="Arial"/>
                <a:cs typeface="Arial"/>
              </a:rPr>
              <a:t>estas </a:t>
            </a:r>
            <a:r>
              <a:rPr lang="pt-BR" sz="4400" dirty="0" smtClean="0">
                <a:latin typeface="Arial"/>
                <a:cs typeface="Arial"/>
              </a:rPr>
              <a:t>palavras que, hoje, </a:t>
            </a:r>
            <a:r>
              <a:rPr lang="pt-BR" sz="4400" dirty="0">
                <a:latin typeface="Arial"/>
                <a:cs typeface="Arial"/>
              </a:rPr>
              <a:t>te </a:t>
            </a:r>
            <a:r>
              <a:rPr lang="pt-BR" sz="4400" dirty="0" smtClean="0">
                <a:latin typeface="Arial"/>
                <a:cs typeface="Arial"/>
              </a:rPr>
              <a:t>ordeno</a:t>
            </a:r>
            <a:r>
              <a:rPr lang="pt-BR" sz="4400" dirty="0">
                <a:latin typeface="Arial"/>
                <a:cs typeface="Arial"/>
              </a:rPr>
              <a:t> </a:t>
            </a:r>
            <a:r>
              <a:rPr lang="pt-BR" sz="4400" dirty="0" smtClean="0">
                <a:latin typeface="Arial"/>
                <a:cs typeface="Arial"/>
              </a:rPr>
              <a:t>estarão </a:t>
            </a:r>
            <a:r>
              <a:rPr lang="pt-BR" sz="4400" dirty="0">
                <a:latin typeface="Arial"/>
                <a:cs typeface="Arial"/>
              </a:rPr>
              <a:t>no teu coração; </a:t>
            </a:r>
            <a:r>
              <a:rPr lang="pt-BR" sz="4400" dirty="0" smtClean="0">
                <a:latin typeface="Arial"/>
                <a:cs typeface="Arial"/>
              </a:rPr>
              <a:t>tu e </a:t>
            </a:r>
            <a:r>
              <a:rPr lang="pt-BR" sz="4400" dirty="0">
                <a:latin typeface="Arial"/>
                <a:cs typeface="Arial"/>
              </a:rPr>
              <a:t>as i</a:t>
            </a:r>
            <a:r>
              <a:rPr lang="pt-BR" sz="4400" dirty="0" smtClean="0">
                <a:latin typeface="Arial"/>
                <a:cs typeface="Arial"/>
              </a:rPr>
              <a:t>nculcarás </a:t>
            </a:r>
            <a:r>
              <a:rPr lang="pt-BR" sz="4400" dirty="0">
                <a:latin typeface="Arial"/>
                <a:cs typeface="Arial"/>
              </a:rPr>
              <a:t>a teus </a:t>
            </a:r>
            <a:r>
              <a:rPr lang="pt-BR" sz="4400" dirty="0" smtClean="0">
                <a:latin typeface="Arial"/>
                <a:cs typeface="Arial"/>
              </a:rPr>
              <a:t>filhos, </a:t>
            </a:r>
            <a:r>
              <a:rPr lang="pt-BR" sz="4400" dirty="0">
                <a:latin typeface="Arial"/>
                <a:cs typeface="Arial"/>
              </a:rPr>
              <a:t>e delas falarás, </a:t>
            </a:r>
            <a:r>
              <a:rPr lang="pt-BR" sz="4400" dirty="0" smtClean="0">
                <a:latin typeface="Arial"/>
                <a:cs typeface="Arial"/>
              </a:rPr>
              <a:t>assentado </a:t>
            </a:r>
            <a:r>
              <a:rPr lang="pt-BR" sz="4400" dirty="0">
                <a:latin typeface="Arial"/>
                <a:cs typeface="Arial"/>
              </a:rPr>
              <a:t>em </a:t>
            </a:r>
            <a:r>
              <a:rPr lang="pt-BR" sz="4400" dirty="0" smtClean="0">
                <a:latin typeface="Arial"/>
                <a:cs typeface="Arial"/>
              </a:rPr>
              <a:t>tua casa, </a:t>
            </a:r>
            <a:r>
              <a:rPr lang="pt-BR" sz="4400" dirty="0">
                <a:latin typeface="Arial"/>
                <a:cs typeface="Arial"/>
              </a:rPr>
              <a:t>e andando pelo caminho, </a:t>
            </a:r>
            <a:r>
              <a:rPr lang="pt-BR" sz="4400" dirty="0" smtClean="0">
                <a:latin typeface="Arial"/>
                <a:cs typeface="Arial"/>
              </a:rPr>
              <a:t>e ao </a:t>
            </a:r>
            <a:r>
              <a:rPr lang="pt-BR" sz="4400" dirty="0">
                <a:latin typeface="Arial"/>
                <a:cs typeface="Arial"/>
              </a:rPr>
              <a:t>deitar-</a:t>
            </a:r>
            <a:r>
              <a:rPr lang="pt-BR" sz="4400" dirty="0" smtClean="0">
                <a:latin typeface="Arial"/>
                <a:cs typeface="Arial"/>
              </a:rPr>
              <a:t>te, </a:t>
            </a:r>
            <a:r>
              <a:rPr lang="pt-BR" sz="4400" dirty="0">
                <a:latin typeface="Arial"/>
                <a:cs typeface="Arial"/>
              </a:rPr>
              <a:t>e ao levantar-</a:t>
            </a:r>
            <a:r>
              <a:rPr lang="pt-BR" sz="4400" dirty="0" smtClean="0">
                <a:latin typeface="Arial"/>
                <a:cs typeface="Arial"/>
              </a:rPr>
              <a:t>te’’.</a:t>
            </a:r>
            <a:endParaRPr lang="pt-BR" sz="44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4400" dirty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4" y="117263"/>
            <a:ext cx="17193883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</a:p>
        </p:txBody>
      </p:sp>
    </p:spTree>
    <p:extLst>
      <p:ext uri="{BB962C8B-B14F-4D97-AF65-F5344CB8AC3E}">
        <p14:creationId xmlns:p14="http://schemas.microsoft.com/office/powerpoint/2010/main" val="3889912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823661" y="2293658"/>
            <a:ext cx="11815696" cy="8402299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400" b="1" dirty="0" smtClean="0">
                <a:latin typeface="Arial"/>
                <a:cs typeface="Arial"/>
              </a:rPr>
              <a:t>Papel </a:t>
            </a:r>
            <a:r>
              <a:rPr lang="pt-BR" sz="4400" b="1" dirty="0">
                <a:latin typeface="Arial"/>
                <a:cs typeface="Arial"/>
              </a:rPr>
              <a:t>da mãe para as </a:t>
            </a:r>
            <a:r>
              <a:rPr lang="pt-BR" sz="4400" b="1" dirty="0" smtClean="0">
                <a:latin typeface="Arial"/>
                <a:cs typeface="Arial"/>
              </a:rPr>
              <a:t>meninas</a:t>
            </a:r>
          </a:p>
          <a:p>
            <a:pPr marL="685800" indent="-685800">
              <a:buFontTx/>
              <a:buChar char="•"/>
            </a:pPr>
            <a:endParaRPr lang="pt-BR" sz="4000" b="1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Guerreira de Oração - </a:t>
            </a:r>
            <a:r>
              <a:rPr lang="pt-BR" sz="4000" dirty="0">
                <a:latin typeface="Arial"/>
                <a:cs typeface="Arial"/>
              </a:rPr>
              <a:t>lembrando - se de orar</a:t>
            </a:r>
          </a:p>
          <a:p>
            <a:r>
              <a:rPr lang="pt-BR" sz="4000" dirty="0">
                <a:latin typeface="Arial"/>
                <a:cs typeface="Arial"/>
              </a:rPr>
              <a:t>Sua filha precisa de sua oração</a:t>
            </a:r>
            <a:r>
              <a:rPr lang="pt-BR" sz="4000" b="1" dirty="0">
                <a:latin typeface="Arial"/>
                <a:cs typeface="Arial"/>
              </a:rPr>
              <a:t>.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dirty="0" smtClean="0">
                <a:latin typeface="Arial"/>
                <a:cs typeface="Arial"/>
              </a:rPr>
              <a:t>‘Até </a:t>
            </a:r>
            <a:r>
              <a:rPr lang="pt-BR" sz="4000" dirty="0">
                <a:latin typeface="Arial"/>
                <a:cs typeface="Arial"/>
              </a:rPr>
              <a:t>agora nada pedistes em meu nome. Pedi, e recebereis, para que vossa alegria seja plena</a:t>
            </a:r>
            <a:r>
              <a:rPr lang="pt-BR" sz="4000" dirty="0" smtClean="0">
                <a:latin typeface="Arial"/>
                <a:cs typeface="Arial"/>
              </a:rPr>
              <a:t>.’</a:t>
            </a:r>
          </a:p>
          <a:p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 err="1">
                <a:latin typeface="Arial"/>
                <a:cs typeface="Arial"/>
              </a:rPr>
              <a:t>Jo</a:t>
            </a:r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16.24</a:t>
            </a:r>
          </a:p>
          <a:p>
            <a:endParaRPr lang="pt-BR" sz="4000" dirty="0"/>
          </a:p>
          <a:p>
            <a:endParaRPr lang="pt-BR" sz="4400" dirty="0"/>
          </a:p>
          <a:p>
            <a:endParaRPr lang="pt-BR" sz="4400" dirty="0"/>
          </a:p>
          <a:p>
            <a:endParaRPr lang="pt-BR" sz="4400" dirty="0"/>
          </a:p>
          <a:p>
            <a:pPr marL="685800" indent="-685800">
              <a:buFontTx/>
              <a:buChar char="•"/>
            </a:pPr>
            <a:endParaRPr lang="pt-BR" sz="5400" dirty="0"/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8620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</a:p>
        </p:txBody>
      </p:sp>
      <p:pic>
        <p:nvPicPr>
          <p:cNvPr id="2" name="Picture 1" descr="mae_e_filha_pensador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65" y="2293657"/>
            <a:ext cx="5272703" cy="47541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308" y="7047773"/>
            <a:ext cx="1647972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Arial"/>
                <a:cs typeface="Arial"/>
              </a:rPr>
              <a:t>“porque </a:t>
            </a:r>
            <a:r>
              <a:rPr lang="pt-BR" sz="4000" dirty="0">
                <a:latin typeface="Arial"/>
                <a:cs typeface="Arial"/>
              </a:rPr>
              <a:t>a nossa luta não é contra o sangue e a carne, e sim, contra os principados e potestades, contra os dominadores deste mundo tenebroso, contra as forças espirituais do mal, nas regiões </a:t>
            </a:r>
            <a:r>
              <a:rPr lang="pt-BR" sz="4000" dirty="0" smtClean="0">
                <a:latin typeface="Arial"/>
                <a:cs typeface="Arial"/>
              </a:rPr>
              <a:t>celestes’</a:t>
            </a:r>
            <a:r>
              <a:rPr lang="pt-BR" sz="4000" dirty="0">
                <a:latin typeface="Arial"/>
                <a:cs typeface="Arial"/>
              </a:rPr>
              <a:t>’.  </a:t>
            </a:r>
            <a:endParaRPr lang="pt-BR" sz="4000" dirty="0" smtClean="0">
              <a:latin typeface="Arial"/>
              <a:cs typeface="Arial"/>
            </a:endParaRPr>
          </a:p>
          <a:p>
            <a:r>
              <a:rPr lang="pt-BR" sz="4000" dirty="0" err="1" smtClean="0">
                <a:latin typeface="Arial"/>
                <a:cs typeface="Arial"/>
              </a:rPr>
              <a:t>Ef</a:t>
            </a:r>
            <a:r>
              <a:rPr lang="pt-BR" sz="4000" dirty="0" smtClean="0">
                <a:latin typeface="Arial"/>
                <a:cs typeface="Arial"/>
              </a:rPr>
              <a:t> 6.12</a:t>
            </a:r>
            <a:endParaRPr lang="pt-BR" sz="4000" dirty="0">
              <a:latin typeface="Arial"/>
              <a:cs typeface="Arial"/>
            </a:endParaRP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b="1" dirty="0" smtClean="0">
                <a:latin typeface="Arial"/>
                <a:cs typeface="Arial"/>
              </a:rPr>
              <a:t>“.</a:t>
            </a:r>
            <a:r>
              <a:rPr lang="pt-BR" sz="4000" b="1" dirty="0">
                <a:latin typeface="Arial"/>
                <a:cs typeface="Arial"/>
              </a:rPr>
              <a:t>..os olhos do Senhor repousam sobre os justos, e os seus ouvidos estão abertos às suas </a:t>
            </a:r>
            <a:r>
              <a:rPr lang="pt-BR" sz="4000" b="1" dirty="0" smtClean="0">
                <a:latin typeface="Arial"/>
                <a:cs typeface="Arial"/>
              </a:rPr>
              <a:t>súplicas.” </a:t>
            </a:r>
            <a:r>
              <a:rPr lang="pt-BR" sz="4000" b="1" dirty="0" err="1">
                <a:latin typeface="Arial"/>
                <a:cs typeface="Arial"/>
              </a:rPr>
              <a:t>I</a:t>
            </a:r>
            <a:r>
              <a:rPr lang="pt-BR" sz="4000" b="1" dirty="0">
                <a:latin typeface="Arial"/>
                <a:cs typeface="Arial"/>
              </a:rPr>
              <a:t> </a:t>
            </a:r>
            <a:r>
              <a:rPr lang="pt-BR" sz="4000" b="1" dirty="0" err="1">
                <a:latin typeface="Arial"/>
                <a:cs typeface="Arial"/>
              </a:rPr>
              <a:t>Pe</a:t>
            </a:r>
            <a:r>
              <a:rPr lang="pt-BR" sz="4000" b="1" dirty="0">
                <a:latin typeface="Arial"/>
                <a:cs typeface="Arial"/>
              </a:rPr>
              <a:t> 3.12</a:t>
            </a:r>
            <a:endParaRPr lang="pt-BR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1115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 smtClean="0"/>
          </a:p>
          <a:p>
            <a:pPr algn="ctr"/>
            <a:endParaRPr lang="pt-BR" sz="27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813217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000" b="1" dirty="0">
                <a:latin typeface="Arial"/>
                <a:cs typeface="Arial"/>
              </a:rPr>
              <a:t>Mãe semeadora </a:t>
            </a:r>
            <a:r>
              <a:rPr lang="pt-BR" sz="4000" dirty="0">
                <a:latin typeface="Arial"/>
                <a:cs typeface="Arial"/>
              </a:rPr>
              <a:t>– </a:t>
            </a:r>
            <a:r>
              <a:rPr lang="pt-BR" sz="4000" dirty="0" smtClean="0">
                <a:latin typeface="Arial"/>
                <a:cs typeface="Arial"/>
              </a:rPr>
              <a:t>o </a:t>
            </a:r>
            <a:r>
              <a:rPr lang="pt-BR" sz="4000" dirty="0">
                <a:latin typeface="Arial"/>
                <a:cs typeface="Arial"/>
              </a:rPr>
              <a:t>semeador semeia a </a:t>
            </a:r>
            <a:r>
              <a:rPr lang="pt-BR" sz="4000" dirty="0" smtClean="0">
                <a:latin typeface="Arial"/>
                <a:cs typeface="Arial"/>
              </a:rPr>
              <a:t>palavra.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dirty="0">
                <a:latin typeface="Arial"/>
                <a:cs typeface="Arial"/>
              </a:rPr>
              <a:t>Compartilhe a palavra de Deus com sua </a:t>
            </a:r>
            <a:r>
              <a:rPr lang="pt-BR" sz="4000" dirty="0" smtClean="0">
                <a:latin typeface="Arial"/>
                <a:cs typeface="Arial"/>
              </a:rPr>
              <a:t>filha.</a:t>
            </a: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dirty="0">
                <a:latin typeface="Arial"/>
                <a:cs typeface="Arial"/>
              </a:rPr>
              <a:t>II </a:t>
            </a:r>
            <a:r>
              <a:rPr lang="pt-BR" sz="4000" dirty="0" err="1">
                <a:latin typeface="Arial"/>
                <a:cs typeface="Arial"/>
              </a:rPr>
              <a:t>Tm</a:t>
            </a:r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4.2</a:t>
            </a:r>
          </a:p>
          <a:p>
            <a:r>
              <a:rPr lang="pt-BR" sz="4000" dirty="0" smtClean="0">
                <a:latin typeface="Arial"/>
                <a:cs typeface="Arial"/>
              </a:rPr>
              <a:t>“... prega a palavra, insta, quer seja oportuno, quer não, corrige, repreende, exorta com toda a longanimidade e doutrina.”</a:t>
            </a:r>
          </a:p>
          <a:p>
            <a:endParaRPr lang="pt-BR" sz="4000" b="1" dirty="0">
              <a:latin typeface="Arial"/>
              <a:cs typeface="Arial"/>
            </a:endParaRPr>
          </a:p>
          <a:p>
            <a:r>
              <a:rPr lang="pt-BR" sz="4000" dirty="0">
                <a:latin typeface="Arial"/>
                <a:cs typeface="Arial"/>
              </a:rPr>
              <a:t>Como está seu coração? </a:t>
            </a:r>
            <a:endParaRPr lang="pt-BR" sz="4000" dirty="0" smtClean="0">
              <a:latin typeface="Arial"/>
              <a:cs typeface="Arial"/>
            </a:endParaRPr>
          </a:p>
          <a:p>
            <a:r>
              <a:rPr lang="pt-BR" sz="4000" dirty="0" smtClean="0">
                <a:latin typeface="Arial"/>
                <a:cs typeface="Arial"/>
              </a:rPr>
              <a:t>Está </a:t>
            </a:r>
            <a:r>
              <a:rPr lang="pt-BR" sz="4000" dirty="0">
                <a:latin typeface="Arial"/>
                <a:cs typeface="Arial"/>
              </a:rPr>
              <a:t>semeando as sementes do amor e da verdade de Deus no coração de sua filha?</a:t>
            </a:r>
          </a:p>
          <a:p>
            <a:r>
              <a:rPr lang="pt-BR" sz="4000" dirty="0">
                <a:latin typeface="Arial"/>
                <a:cs typeface="Arial"/>
              </a:rPr>
              <a:t> </a:t>
            </a:r>
          </a:p>
          <a:p>
            <a:r>
              <a:rPr lang="pt-BR" sz="4000" b="1" dirty="0">
                <a:latin typeface="Arial"/>
                <a:cs typeface="Arial"/>
              </a:rPr>
              <a:t>Mãe </a:t>
            </a:r>
            <a:r>
              <a:rPr lang="pt-BR" sz="4000" b="1" dirty="0" smtClean="0">
                <a:latin typeface="Arial"/>
                <a:cs typeface="Arial"/>
              </a:rPr>
              <a:t>virtuosa </a:t>
            </a:r>
            <a:r>
              <a:rPr lang="pt-BR" sz="4000" b="1" dirty="0">
                <a:latin typeface="Arial"/>
                <a:cs typeface="Arial"/>
              </a:rPr>
              <a:t>–  </a:t>
            </a:r>
            <a:r>
              <a:rPr lang="pt-BR" sz="4000" dirty="0">
                <a:latin typeface="Arial"/>
                <a:cs typeface="Arial"/>
              </a:rPr>
              <a:t>ensina </a:t>
            </a:r>
            <a:r>
              <a:rPr lang="pt-BR" sz="4000" dirty="0" smtClean="0">
                <a:latin typeface="Arial"/>
                <a:cs typeface="Arial"/>
              </a:rPr>
              <a:t>o fruto </a:t>
            </a:r>
            <a:r>
              <a:rPr lang="pt-BR" sz="4000" dirty="0">
                <a:latin typeface="Arial"/>
                <a:cs typeface="Arial"/>
              </a:rPr>
              <a:t>do </a:t>
            </a:r>
            <a:r>
              <a:rPr lang="pt-BR" sz="4000" dirty="0" smtClean="0">
                <a:latin typeface="Arial"/>
                <a:cs typeface="Arial"/>
              </a:rPr>
              <a:t>Espirito </a:t>
            </a:r>
            <a:r>
              <a:rPr lang="pt-BR" sz="4000" dirty="0" err="1">
                <a:latin typeface="Arial"/>
                <a:cs typeface="Arial"/>
              </a:rPr>
              <a:t>Gl</a:t>
            </a:r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5.22,23</a:t>
            </a:r>
          </a:p>
          <a:p>
            <a:endParaRPr lang="pt-BR" sz="4000" dirty="0" smtClean="0">
              <a:latin typeface="Arial"/>
              <a:cs typeface="Arial"/>
            </a:endParaRPr>
          </a:p>
          <a:p>
            <a:r>
              <a:rPr lang="pt-BR" sz="4000" dirty="0" smtClean="0">
                <a:latin typeface="Arial"/>
                <a:cs typeface="Arial"/>
              </a:rPr>
              <a:t>“Mas o fruto do Espírito é: amor, alegria, paz, longanimidade, benignidade, bondade, fidelidade, mansidão, domínio próprio...”</a:t>
            </a:r>
            <a:endParaRPr lang="pt-BR" sz="4000" dirty="0">
              <a:latin typeface="Arial"/>
              <a:cs typeface="Arial"/>
            </a:endParaRPr>
          </a:p>
          <a:p>
            <a:endParaRPr lang="pt-BR" sz="4000" dirty="0"/>
          </a:p>
          <a:p>
            <a:pPr algn="just">
              <a:lnSpc>
                <a:spcPct val="150000"/>
              </a:lnSpc>
            </a:pP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6775" y="0"/>
            <a:ext cx="16992581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91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84823" y="1404937"/>
            <a:ext cx="16680942" cy="1354217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000" dirty="0">
                <a:latin typeface="Arial"/>
                <a:cs typeface="Arial"/>
              </a:rPr>
              <a:t> </a:t>
            </a:r>
          </a:p>
          <a:p>
            <a:r>
              <a:rPr lang="pt-BR" sz="4000" b="1" dirty="0">
                <a:latin typeface="Arial"/>
                <a:cs typeface="Arial"/>
              </a:rPr>
              <a:t>Mãe professora –</a:t>
            </a:r>
            <a:r>
              <a:rPr lang="pt-BR" sz="4000" dirty="0">
                <a:latin typeface="Arial"/>
                <a:cs typeface="Arial"/>
              </a:rPr>
              <a:t>tem prazer em </a:t>
            </a:r>
            <a:r>
              <a:rPr lang="pt-BR" sz="4000" dirty="0" smtClean="0">
                <a:latin typeface="Arial"/>
                <a:cs typeface="Arial"/>
              </a:rPr>
              <a:t>ensinar. 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dirty="0" err="1">
                <a:latin typeface="Arial"/>
                <a:cs typeface="Arial"/>
              </a:rPr>
              <a:t>Pv</a:t>
            </a:r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4.20</a:t>
            </a:r>
          </a:p>
          <a:p>
            <a:r>
              <a:rPr lang="pt-BR" sz="4000" dirty="0" smtClean="0">
                <a:latin typeface="Arial"/>
                <a:cs typeface="Arial"/>
              </a:rPr>
              <a:t>“Filho </a:t>
            </a:r>
            <a:r>
              <a:rPr lang="pt-BR" sz="4000" dirty="0">
                <a:latin typeface="Arial"/>
                <a:cs typeface="Arial"/>
              </a:rPr>
              <a:t>meu, atenta para as minhas palavras; aos meus ensinamentos inclina os </a:t>
            </a:r>
            <a:r>
              <a:rPr lang="pt-BR" sz="4000" dirty="0" smtClean="0">
                <a:latin typeface="Arial"/>
                <a:cs typeface="Arial"/>
              </a:rPr>
              <a:t>ouvidos”. </a:t>
            </a:r>
            <a:endParaRPr lang="pt-BR" sz="4000" dirty="0">
              <a:latin typeface="Arial"/>
              <a:cs typeface="Arial"/>
            </a:endParaRP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Mãe bondosa </a:t>
            </a:r>
            <a:r>
              <a:rPr lang="pt-BR" sz="4000" dirty="0">
                <a:latin typeface="Arial"/>
                <a:cs typeface="Arial"/>
              </a:rPr>
              <a:t>– ensina a filha a ter um bom </a:t>
            </a:r>
            <a:r>
              <a:rPr lang="pt-BR" sz="4000" dirty="0" smtClean="0">
                <a:latin typeface="Arial"/>
                <a:cs typeface="Arial"/>
              </a:rPr>
              <a:t>coração. </a:t>
            </a:r>
          </a:p>
          <a:p>
            <a:r>
              <a:rPr lang="pt-BR" sz="4000" dirty="0" err="1" smtClean="0">
                <a:latin typeface="Arial"/>
                <a:cs typeface="Arial"/>
              </a:rPr>
              <a:t>Pv</a:t>
            </a:r>
            <a:r>
              <a:rPr lang="pt-BR" sz="4000" dirty="0" smtClean="0">
                <a:latin typeface="Arial"/>
                <a:cs typeface="Arial"/>
              </a:rPr>
              <a:t> 19.22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dirty="0" smtClean="0">
                <a:latin typeface="Arial"/>
                <a:cs typeface="Arial"/>
              </a:rPr>
              <a:t>“O Que torna agradável o homem é a sua misericórdia”.</a:t>
            </a:r>
          </a:p>
          <a:p>
            <a:endParaRPr lang="pt-BR" sz="4000" b="1" dirty="0">
              <a:latin typeface="Arial"/>
              <a:cs typeface="Arial"/>
            </a:endParaRPr>
          </a:p>
          <a:p>
            <a:r>
              <a:rPr lang="pt-BR" sz="4000" b="1" dirty="0" smtClean="0">
                <a:latin typeface="Arial"/>
                <a:cs typeface="Arial"/>
              </a:rPr>
              <a:t>Mãe </a:t>
            </a:r>
            <a:r>
              <a:rPr lang="pt-BR" sz="4000" b="1" dirty="0">
                <a:latin typeface="Arial"/>
                <a:cs typeface="Arial"/>
              </a:rPr>
              <a:t>cuidadosa </a:t>
            </a:r>
            <a:r>
              <a:rPr lang="pt-BR" sz="4000" dirty="0">
                <a:latin typeface="Arial"/>
                <a:cs typeface="Arial"/>
              </a:rPr>
              <a:t>– tem zelo por sua </a:t>
            </a:r>
            <a:r>
              <a:rPr lang="pt-BR" sz="4000" dirty="0" smtClean="0">
                <a:latin typeface="Arial"/>
                <a:cs typeface="Arial"/>
              </a:rPr>
              <a:t>filha;</a:t>
            </a:r>
          </a:p>
          <a:p>
            <a:r>
              <a:rPr lang="pt-BR" sz="4000" b="1" dirty="0" smtClean="0">
                <a:latin typeface="Arial"/>
                <a:cs typeface="Arial"/>
              </a:rPr>
              <a:t> </a:t>
            </a:r>
            <a:r>
              <a:rPr lang="pt-BR" sz="4000" dirty="0" err="1">
                <a:latin typeface="Arial"/>
                <a:cs typeface="Arial"/>
              </a:rPr>
              <a:t>Pv</a:t>
            </a:r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4.11</a:t>
            </a:r>
          </a:p>
          <a:p>
            <a:r>
              <a:rPr lang="pt-BR" sz="4000" dirty="0" smtClean="0">
                <a:latin typeface="Arial"/>
                <a:cs typeface="Arial"/>
              </a:rPr>
              <a:t>“No caminho da sabedoria, te ensinei e pelas veredas da retidão te fiz andar”. </a:t>
            </a:r>
            <a:endParaRPr lang="pt-BR" sz="4000" dirty="0">
              <a:latin typeface="Arial"/>
              <a:cs typeface="Arial"/>
            </a:endParaRPr>
          </a:p>
          <a:p>
            <a:endParaRPr lang="pt-BR" sz="4000" dirty="0" smtClean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Mãe </a:t>
            </a:r>
            <a:r>
              <a:rPr lang="pt-BR" sz="4000" b="1" dirty="0" smtClean="0">
                <a:latin typeface="Arial"/>
                <a:cs typeface="Arial"/>
              </a:rPr>
              <a:t>sábia – </a:t>
            </a:r>
            <a:r>
              <a:rPr lang="pt-BR" sz="4000" dirty="0">
                <a:latin typeface="Arial"/>
                <a:cs typeface="Arial"/>
              </a:rPr>
              <a:t>a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mãe sabia edifica, disciplina e corrige sua </a:t>
            </a:r>
          </a:p>
          <a:p>
            <a:r>
              <a:rPr lang="pt-BR" sz="4000" dirty="0">
                <a:latin typeface="Arial"/>
                <a:cs typeface="Arial"/>
              </a:rPr>
              <a:t>filha de acordo com a </a:t>
            </a:r>
            <a:r>
              <a:rPr lang="pt-BR" sz="4000" dirty="0" smtClean="0">
                <a:latin typeface="Arial"/>
                <a:cs typeface="Arial"/>
              </a:rPr>
              <a:t>palavra. </a:t>
            </a:r>
          </a:p>
          <a:p>
            <a:r>
              <a:rPr lang="pt-BR" sz="4000" dirty="0">
                <a:latin typeface="Arial"/>
                <a:cs typeface="Arial"/>
              </a:rPr>
              <a:t> </a:t>
            </a:r>
            <a:r>
              <a:rPr lang="pt-BR" sz="4000" dirty="0" err="1" smtClean="0">
                <a:latin typeface="Arial"/>
                <a:cs typeface="Arial"/>
              </a:rPr>
              <a:t>Pv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14.1</a:t>
            </a:r>
          </a:p>
          <a:p>
            <a:pPr algn="just">
              <a:lnSpc>
                <a:spcPct val="150000"/>
              </a:lnSpc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“A mulher sábia edifica sua casa..”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4000" dirty="0" smtClean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402700" y="117263"/>
            <a:ext cx="17439828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575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513891" y="2293658"/>
            <a:ext cx="12125465" cy="7478970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en-US" sz="4000" b="1" dirty="0" smtClean="0">
                <a:latin typeface="Arial"/>
                <a:cs typeface="Arial"/>
              </a:rPr>
              <a:t>        </a:t>
            </a:r>
            <a:r>
              <a:rPr lang="en-US" sz="4000" b="1" dirty="0" err="1" smtClean="0">
                <a:latin typeface="Arial"/>
                <a:cs typeface="Arial"/>
              </a:rPr>
              <a:t>Papel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>
                <a:latin typeface="Arial"/>
                <a:cs typeface="Arial"/>
              </a:rPr>
              <a:t>dos </a:t>
            </a:r>
            <a:r>
              <a:rPr lang="en-US" sz="4000" b="1" dirty="0" err="1">
                <a:latin typeface="Arial"/>
                <a:cs typeface="Arial"/>
              </a:rPr>
              <a:t>pais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para</a:t>
            </a:r>
            <a:r>
              <a:rPr lang="en-US" sz="4000" b="1" dirty="0">
                <a:latin typeface="Arial"/>
                <a:cs typeface="Arial"/>
              </a:rPr>
              <a:t> as </a:t>
            </a:r>
            <a:r>
              <a:rPr lang="en-US" sz="4000" b="1" dirty="0" err="1" smtClean="0">
                <a:latin typeface="Arial"/>
                <a:cs typeface="Arial"/>
              </a:rPr>
              <a:t>meninas</a:t>
            </a:r>
            <a:endParaRPr lang="en-US" sz="4000" b="1" dirty="0" smtClean="0">
              <a:latin typeface="Arial"/>
              <a:cs typeface="Arial"/>
            </a:endParaRPr>
          </a:p>
          <a:p>
            <a:pPr marL="571500" indent="-571500">
              <a:buFontTx/>
              <a:buChar char="•"/>
            </a:pPr>
            <a:endParaRPr lang="pt-BR" sz="4000" dirty="0">
              <a:latin typeface="Arial"/>
              <a:cs typeface="Arial"/>
            </a:endParaRPr>
          </a:p>
          <a:p>
            <a:r>
              <a:rPr lang="en-US" sz="4000" b="1" dirty="0" err="1">
                <a:latin typeface="Arial"/>
                <a:cs typeface="Arial"/>
              </a:rPr>
              <a:t>Prover</a:t>
            </a:r>
            <a:r>
              <a:rPr lang="en-US" sz="4000" b="1" dirty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segurança</a:t>
            </a:r>
            <a:r>
              <a:rPr lang="en-US" sz="4000" b="1" dirty="0">
                <a:latin typeface="Arial"/>
                <a:cs typeface="Arial"/>
              </a:rPr>
              <a:t>  </a:t>
            </a:r>
            <a:r>
              <a:rPr lang="en-US" sz="4000" dirty="0">
                <a:latin typeface="Arial"/>
                <a:cs typeface="Arial"/>
              </a:rPr>
              <a:t>–  </a:t>
            </a:r>
            <a:r>
              <a:rPr lang="en-US" sz="4000" dirty="0" err="1" smtClean="0">
                <a:latin typeface="Arial"/>
                <a:cs typeface="Arial"/>
              </a:rPr>
              <a:t>porto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seguro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no processo de desenvolvimento emocional e social das filhas. </a:t>
            </a:r>
          </a:p>
          <a:p>
            <a:r>
              <a:rPr lang="pt-BR" sz="4000" dirty="0" smtClean="0">
                <a:latin typeface="Arial"/>
                <a:cs typeface="Arial"/>
              </a:rPr>
              <a:t>Pv.14.26</a:t>
            </a:r>
          </a:p>
          <a:p>
            <a:r>
              <a:rPr lang="pt-BR" sz="4000" dirty="0" smtClean="0">
                <a:latin typeface="Arial"/>
                <a:cs typeface="Arial"/>
              </a:rPr>
              <a:t>‘’No temor do Senhor, tem o homem forte amparo, e isso é refúgio para os seus filhos.’’</a:t>
            </a:r>
          </a:p>
          <a:p>
            <a:endParaRPr lang="pt-BR" sz="4000" dirty="0">
              <a:latin typeface="Arial"/>
              <a:cs typeface="Arial"/>
            </a:endParaRPr>
          </a:p>
          <a:p>
            <a:endParaRPr lang="pt-BR" sz="4000" dirty="0" smtClean="0">
              <a:latin typeface="Arial"/>
              <a:cs typeface="Arial"/>
            </a:endParaRPr>
          </a:p>
          <a:p>
            <a:pPr marL="571500" indent="-571500">
              <a:buFontTx/>
              <a:buChar char="•"/>
            </a:pPr>
            <a:endParaRPr lang="pt-BR" sz="4000" dirty="0" smtClean="0">
              <a:latin typeface="Arial"/>
              <a:cs typeface="Arial"/>
            </a:endParaRPr>
          </a:p>
          <a:p>
            <a:pPr marL="571500" indent="-571500">
              <a:buFontTx/>
              <a:buChar char="•"/>
            </a:pPr>
            <a:endParaRPr lang="pt-BR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 </a:t>
            </a:r>
            <a:endParaRPr lang="pt-BR" sz="4000" dirty="0">
              <a:latin typeface="Arial"/>
              <a:cs typeface="Arial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4" y="117263"/>
            <a:ext cx="13136085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28" y="2293658"/>
            <a:ext cx="4749041" cy="43281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48644" y="6079310"/>
            <a:ext cx="1699071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 smtClean="0">
              <a:latin typeface="Arial"/>
              <a:cs typeface="Arial"/>
            </a:endParaRPr>
          </a:p>
          <a:p>
            <a:r>
              <a:rPr lang="en-US" sz="4000" b="1" dirty="0" err="1" smtClean="0">
                <a:latin typeface="Arial"/>
                <a:cs typeface="Arial"/>
              </a:rPr>
              <a:t>Pai</a:t>
            </a:r>
            <a:r>
              <a:rPr lang="en-US" sz="4000" b="1" dirty="0" smtClean="0">
                <a:latin typeface="Arial"/>
                <a:cs typeface="Arial"/>
              </a:rPr>
              <a:t> </a:t>
            </a:r>
            <a:r>
              <a:rPr lang="en-US" sz="4000" b="1" dirty="0" err="1">
                <a:latin typeface="Arial"/>
                <a:cs typeface="Arial"/>
              </a:rPr>
              <a:t>lider</a:t>
            </a:r>
            <a:r>
              <a:rPr lang="en-US" sz="4000" b="1" dirty="0">
                <a:latin typeface="Arial"/>
                <a:cs typeface="Arial"/>
              </a:rPr>
              <a:t> - servo- </a:t>
            </a:r>
            <a:r>
              <a:rPr lang="en-US" sz="4000" dirty="0" err="1" smtClean="0">
                <a:latin typeface="Arial"/>
                <a:cs typeface="Arial"/>
              </a:rPr>
              <a:t>tenha</a:t>
            </a:r>
            <a:r>
              <a:rPr lang="en-US" sz="4000" dirty="0" smtClean="0">
                <a:latin typeface="Arial"/>
                <a:cs typeface="Arial"/>
              </a:rPr>
              <a:t> um </a:t>
            </a:r>
            <a:r>
              <a:rPr lang="en-US" sz="4000" dirty="0" err="1" smtClean="0">
                <a:latin typeface="Arial"/>
                <a:cs typeface="Arial"/>
              </a:rPr>
              <a:t>comportamento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que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 smtClean="0">
                <a:latin typeface="Arial"/>
                <a:cs typeface="Arial"/>
              </a:rPr>
              <a:t>edifique</a:t>
            </a:r>
            <a:r>
              <a:rPr lang="en-US" sz="4000" dirty="0" smtClean="0">
                <a:latin typeface="Arial"/>
                <a:cs typeface="Arial"/>
              </a:rPr>
              <a:t>.</a:t>
            </a:r>
            <a:endParaRPr lang="pt-BR" sz="4000" dirty="0">
              <a:latin typeface="Arial"/>
              <a:cs typeface="Arial"/>
            </a:endParaRP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“</a:t>
            </a:r>
            <a:r>
              <a:rPr lang="en-US" sz="4000" dirty="0" err="1">
                <a:latin typeface="Arial"/>
                <a:cs typeface="Arial"/>
              </a:rPr>
              <a:t>Não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saia</a:t>
            </a:r>
            <a:r>
              <a:rPr lang="en-US" sz="4000" dirty="0">
                <a:latin typeface="Arial"/>
                <a:cs typeface="Arial"/>
              </a:rPr>
              <a:t> da </a:t>
            </a:r>
            <a:r>
              <a:rPr lang="en-US" sz="4000" dirty="0" err="1">
                <a:latin typeface="Arial"/>
                <a:cs typeface="Arial"/>
              </a:rPr>
              <a:t>vossa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boca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nenhuma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palavra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torpe</a:t>
            </a:r>
            <a:r>
              <a:rPr lang="en-US" sz="4000" dirty="0">
                <a:latin typeface="Arial"/>
                <a:cs typeface="Arial"/>
              </a:rPr>
              <a:t>, e </a:t>
            </a:r>
            <a:r>
              <a:rPr lang="en-US" sz="4000" dirty="0" err="1">
                <a:latin typeface="Arial"/>
                <a:cs typeface="Arial"/>
              </a:rPr>
              <a:t>sim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unicamente</a:t>
            </a:r>
            <a:r>
              <a:rPr lang="en-US" sz="4000" dirty="0">
                <a:latin typeface="Arial"/>
                <a:cs typeface="Arial"/>
              </a:rPr>
              <a:t> a </a:t>
            </a:r>
            <a:r>
              <a:rPr lang="en-US" sz="4000" dirty="0" err="1">
                <a:latin typeface="Arial"/>
                <a:cs typeface="Arial"/>
              </a:rPr>
              <a:t>que</a:t>
            </a:r>
            <a:r>
              <a:rPr lang="en-US" sz="4000" dirty="0">
                <a:latin typeface="Arial"/>
                <a:cs typeface="Arial"/>
              </a:rPr>
              <a:t> for boa </a:t>
            </a:r>
            <a:r>
              <a:rPr lang="en-US" sz="4000" dirty="0" err="1">
                <a:latin typeface="Arial"/>
                <a:cs typeface="Arial"/>
              </a:rPr>
              <a:t>para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edificação</a:t>
            </a:r>
            <a:r>
              <a:rPr lang="en-US" sz="4000" dirty="0">
                <a:latin typeface="Arial"/>
                <a:cs typeface="Arial"/>
              </a:rPr>
              <a:t>, </a:t>
            </a:r>
            <a:r>
              <a:rPr lang="en-US" sz="4000" dirty="0" err="1">
                <a:latin typeface="Arial"/>
                <a:cs typeface="Arial"/>
              </a:rPr>
              <a:t>conforme</a:t>
            </a:r>
            <a:r>
              <a:rPr lang="en-US" sz="4000" dirty="0">
                <a:latin typeface="Arial"/>
                <a:cs typeface="Arial"/>
              </a:rPr>
              <a:t> a </a:t>
            </a:r>
            <a:r>
              <a:rPr lang="en-US" sz="4000" dirty="0" err="1">
                <a:latin typeface="Arial"/>
                <a:cs typeface="Arial"/>
              </a:rPr>
              <a:t>necessidade</a:t>
            </a:r>
            <a:r>
              <a:rPr lang="en-US" sz="4000" dirty="0">
                <a:latin typeface="Arial"/>
                <a:cs typeface="Arial"/>
              </a:rPr>
              <a:t>, e </a:t>
            </a:r>
            <a:r>
              <a:rPr lang="en-US" sz="4000" dirty="0" err="1">
                <a:latin typeface="Arial"/>
                <a:cs typeface="Arial"/>
              </a:rPr>
              <a:t>assim</a:t>
            </a:r>
            <a:r>
              <a:rPr lang="en-US" sz="4000" dirty="0">
                <a:latin typeface="Arial"/>
                <a:cs typeface="Arial"/>
              </a:rPr>
              <a:t>, </a:t>
            </a:r>
            <a:r>
              <a:rPr lang="en-US" sz="4000" dirty="0" err="1">
                <a:latin typeface="Arial"/>
                <a:cs typeface="Arial"/>
              </a:rPr>
              <a:t>transmita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graça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aos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que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ouvem</a:t>
            </a:r>
            <a:r>
              <a:rPr lang="en-US" sz="4000" dirty="0">
                <a:latin typeface="Arial"/>
                <a:cs typeface="Arial"/>
              </a:rPr>
              <a:t>.” </a:t>
            </a:r>
            <a:r>
              <a:rPr lang="en-US" sz="4000" dirty="0" err="1">
                <a:latin typeface="Arial"/>
                <a:cs typeface="Arial"/>
              </a:rPr>
              <a:t>Ef</a:t>
            </a:r>
            <a:r>
              <a:rPr lang="en-US" sz="4000" dirty="0">
                <a:latin typeface="Arial"/>
                <a:cs typeface="Arial"/>
              </a:rPr>
              <a:t>. 4.29</a:t>
            </a:r>
            <a:endParaRPr lang="pt-BR" sz="4000" dirty="0">
              <a:latin typeface="Arial"/>
              <a:cs typeface="Arial"/>
            </a:endParaRPr>
          </a:p>
          <a:p>
            <a:r>
              <a:rPr lang="en-US" sz="4000" b="1" dirty="0">
                <a:latin typeface="Arial"/>
                <a:cs typeface="Arial"/>
              </a:rPr>
              <a:t> 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b="1" dirty="0">
                <a:latin typeface="Arial"/>
                <a:cs typeface="Arial"/>
              </a:rPr>
              <a:t>Exercer autoridade – </a:t>
            </a:r>
            <a:r>
              <a:rPr lang="pt-BR" sz="4000" dirty="0">
                <a:latin typeface="Arial"/>
                <a:cs typeface="Arial"/>
              </a:rPr>
              <a:t>autoridade com </a:t>
            </a:r>
            <a:r>
              <a:rPr lang="pt-BR" sz="4000" dirty="0" smtClean="0">
                <a:latin typeface="Arial"/>
                <a:cs typeface="Arial"/>
              </a:rPr>
              <a:t>sabedoria.</a:t>
            </a:r>
            <a:endParaRPr lang="pt-BR" sz="4000" dirty="0">
              <a:latin typeface="Arial"/>
              <a:cs typeface="Arial"/>
            </a:endParaRPr>
          </a:p>
          <a:p>
            <a:r>
              <a:rPr lang="pt-BR" sz="4000" dirty="0">
                <a:latin typeface="Arial"/>
                <a:cs typeface="Arial"/>
              </a:rPr>
              <a:t>“Todo homem, pois, seja pronto para ouvir, tardio para falar, tardio para se irar.” Tiago 1:19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43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338877" y="1536728"/>
            <a:ext cx="16680942" cy="10808087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000" dirty="0">
                <a:latin typeface="Arial"/>
                <a:cs typeface="Arial"/>
              </a:rPr>
              <a:t> </a:t>
            </a:r>
          </a:p>
          <a:p>
            <a:r>
              <a:rPr lang="en-US" sz="4400" b="1" dirty="0" err="1">
                <a:latin typeface="Arial"/>
                <a:cs typeface="Arial"/>
              </a:rPr>
              <a:t>Prover</a:t>
            </a:r>
            <a:r>
              <a:rPr lang="en-US" sz="4400" b="1" dirty="0">
                <a:latin typeface="Arial"/>
                <a:cs typeface="Arial"/>
              </a:rPr>
              <a:t> </a:t>
            </a:r>
            <a:r>
              <a:rPr lang="en-US" sz="4400" b="1" dirty="0" err="1">
                <a:latin typeface="Arial"/>
                <a:cs typeface="Arial"/>
              </a:rPr>
              <a:t>afirmação</a:t>
            </a:r>
            <a:r>
              <a:rPr lang="en-US" sz="4400" b="1" dirty="0">
                <a:latin typeface="Arial"/>
                <a:cs typeface="Arial"/>
              </a:rPr>
              <a:t> </a:t>
            </a:r>
            <a:r>
              <a:rPr lang="en-US" sz="4400" dirty="0">
                <a:latin typeface="Arial"/>
                <a:cs typeface="Arial"/>
              </a:rPr>
              <a:t>– </a:t>
            </a:r>
            <a:r>
              <a:rPr lang="pt-BR" sz="4400" dirty="0" smtClean="0">
                <a:latin typeface="Arial"/>
                <a:cs typeface="Arial"/>
              </a:rPr>
              <a:t>referência masculina, modelo de homem</a:t>
            </a:r>
            <a:endParaRPr lang="pt-BR" sz="44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pt-BR" sz="4400" dirty="0" err="1" smtClean="0">
                <a:solidFill>
                  <a:srgbClr val="000000"/>
                </a:solidFill>
                <a:latin typeface="Arial"/>
                <a:cs typeface="Arial"/>
              </a:rPr>
              <a:t>Gn</a:t>
            </a:r>
            <a:r>
              <a:rPr lang="pt-BR" sz="4400" dirty="0" smtClean="0">
                <a:solidFill>
                  <a:srgbClr val="000000"/>
                </a:solidFill>
                <a:latin typeface="Arial"/>
                <a:cs typeface="Arial"/>
              </a:rPr>
              <a:t> 1.27</a:t>
            </a:r>
          </a:p>
          <a:p>
            <a:pPr algn="just"/>
            <a:r>
              <a:rPr lang="pt-BR" sz="4400" dirty="0" smtClean="0">
                <a:solidFill>
                  <a:srgbClr val="000000"/>
                </a:solidFill>
                <a:latin typeface="Arial"/>
                <a:cs typeface="Arial"/>
              </a:rPr>
              <a:t>“Criou Deus, pois, o homem à sua imagem, à imagem de Deus o criou; homem e mulher os criou.”</a:t>
            </a:r>
          </a:p>
          <a:p>
            <a:pPr algn="just"/>
            <a:endParaRPr lang="pt-BR" sz="44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4400" b="1" dirty="0" err="1">
                <a:latin typeface="Arial"/>
                <a:cs typeface="Arial"/>
              </a:rPr>
              <a:t>Pai</a:t>
            </a:r>
            <a:r>
              <a:rPr lang="en-US" sz="4400" b="1" dirty="0">
                <a:latin typeface="Arial"/>
                <a:cs typeface="Arial"/>
              </a:rPr>
              <a:t> </a:t>
            </a:r>
            <a:r>
              <a:rPr lang="en-US" sz="4400" b="1" dirty="0" err="1">
                <a:latin typeface="Arial"/>
                <a:cs typeface="Arial"/>
              </a:rPr>
              <a:t>que</a:t>
            </a:r>
            <a:r>
              <a:rPr lang="en-US" sz="4400" b="1" dirty="0">
                <a:latin typeface="Arial"/>
                <a:cs typeface="Arial"/>
              </a:rPr>
              <a:t> </a:t>
            </a:r>
            <a:r>
              <a:rPr lang="en-US" sz="4400" b="1" dirty="0" err="1" smtClean="0">
                <a:latin typeface="Arial"/>
                <a:cs typeface="Arial"/>
              </a:rPr>
              <a:t>Dialoga</a:t>
            </a:r>
            <a:r>
              <a:rPr lang="en-US" sz="4400" b="1" dirty="0" smtClean="0">
                <a:latin typeface="Arial"/>
                <a:cs typeface="Arial"/>
              </a:rPr>
              <a:t> – </a:t>
            </a:r>
            <a:r>
              <a:rPr lang="en-US" sz="4400" b="1" dirty="0" err="1" smtClean="0">
                <a:latin typeface="Arial"/>
                <a:cs typeface="Arial"/>
              </a:rPr>
              <a:t>comunicação</a:t>
            </a:r>
            <a:r>
              <a:rPr lang="en-US" sz="4400" b="1" dirty="0" smtClean="0">
                <a:latin typeface="Arial"/>
                <a:cs typeface="Arial"/>
              </a:rPr>
              <a:t> - </a:t>
            </a:r>
            <a:r>
              <a:rPr lang="en-US" sz="4400" dirty="0" smtClean="0">
                <a:latin typeface="Arial"/>
                <a:cs typeface="Arial"/>
              </a:rPr>
              <a:t>as </a:t>
            </a:r>
            <a:r>
              <a:rPr lang="en-US" sz="4400" dirty="0" err="1">
                <a:latin typeface="Arial"/>
                <a:cs typeface="Arial"/>
              </a:rPr>
              <a:t>mulheres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costumam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enxergar</a:t>
            </a:r>
            <a:r>
              <a:rPr lang="en-US" sz="4400" dirty="0">
                <a:latin typeface="Arial"/>
                <a:cs typeface="Arial"/>
              </a:rPr>
              <a:t> o </a:t>
            </a:r>
            <a:r>
              <a:rPr lang="en-US" sz="4400" dirty="0" err="1" smtClean="0">
                <a:latin typeface="Arial"/>
                <a:cs typeface="Arial"/>
              </a:rPr>
              <a:t>silêncio</a:t>
            </a:r>
            <a:r>
              <a:rPr lang="en-US" sz="4400" dirty="0" smtClean="0">
                <a:latin typeface="Arial"/>
                <a:cs typeface="Arial"/>
              </a:rPr>
              <a:t> </a:t>
            </a:r>
            <a:r>
              <a:rPr lang="en-US" sz="4400" dirty="0" err="1">
                <a:latin typeface="Arial"/>
                <a:cs typeface="Arial"/>
              </a:rPr>
              <a:t>como</a:t>
            </a:r>
            <a:r>
              <a:rPr lang="en-US" sz="4400" dirty="0">
                <a:latin typeface="Arial"/>
                <a:cs typeface="Arial"/>
              </a:rPr>
              <a:t> </a:t>
            </a:r>
            <a:r>
              <a:rPr lang="en-US" sz="4400" dirty="0" err="1" smtClean="0">
                <a:latin typeface="Arial"/>
                <a:cs typeface="Arial"/>
              </a:rPr>
              <a:t>rejeição</a:t>
            </a:r>
            <a:r>
              <a:rPr lang="en-US" sz="4400" dirty="0" smtClean="0">
                <a:latin typeface="Arial"/>
                <a:cs typeface="Arial"/>
              </a:rPr>
              <a:t>.</a:t>
            </a:r>
          </a:p>
          <a:p>
            <a:endParaRPr lang="pt-BR" sz="4400" dirty="0">
              <a:latin typeface="Arial"/>
              <a:cs typeface="Arial"/>
            </a:endParaRPr>
          </a:p>
          <a:p>
            <a:r>
              <a:rPr lang="pt-BR" sz="4400" dirty="0">
                <a:latin typeface="Arial"/>
                <a:cs typeface="Arial"/>
              </a:rPr>
              <a:t>“Como maçãs de ouro em salvas de prata, assim é a palavra dita a seu tempo</a:t>
            </a:r>
            <a:r>
              <a:rPr lang="pt-BR" sz="4400" b="1" dirty="0">
                <a:latin typeface="Arial"/>
                <a:cs typeface="Arial"/>
              </a:rPr>
              <a:t>.” </a:t>
            </a:r>
            <a:r>
              <a:rPr lang="pt-BR" sz="4400" u="sng" dirty="0" err="1">
                <a:latin typeface="Arial"/>
                <a:cs typeface="Arial"/>
              </a:rPr>
              <a:t>Pv</a:t>
            </a:r>
            <a:r>
              <a:rPr lang="pt-BR" sz="4400" u="sng" dirty="0">
                <a:latin typeface="Arial"/>
                <a:cs typeface="Arial"/>
              </a:rPr>
              <a:t>. 25:</a:t>
            </a:r>
            <a:r>
              <a:rPr lang="pt-BR" sz="4400" u="sng" dirty="0" smtClean="0">
                <a:latin typeface="Arial"/>
                <a:cs typeface="Arial"/>
              </a:rPr>
              <a:t>11</a:t>
            </a:r>
            <a:endParaRPr lang="pt-BR" sz="4400" dirty="0" smtClean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r>
              <a:rPr lang="pt-BR" sz="4400" b="1" dirty="0">
                <a:latin typeface="Arial"/>
                <a:cs typeface="Arial"/>
              </a:rPr>
              <a:t>Ame e respeite sua esposa – </a:t>
            </a:r>
            <a:r>
              <a:rPr lang="pt-BR" sz="4400" dirty="0">
                <a:latin typeface="Arial"/>
                <a:cs typeface="Arial"/>
              </a:rPr>
              <a:t>demonstre </a:t>
            </a:r>
            <a:r>
              <a:rPr lang="pt-BR" sz="4400" dirty="0" smtClean="0">
                <a:latin typeface="Arial"/>
                <a:cs typeface="Arial"/>
              </a:rPr>
              <a:t>amor.</a:t>
            </a:r>
          </a:p>
          <a:p>
            <a:pPr algn="just">
              <a:lnSpc>
                <a:spcPct val="150000"/>
              </a:lnSpc>
            </a:pPr>
            <a:r>
              <a:rPr lang="pt-BR" sz="4400" dirty="0" smtClean="0">
                <a:latin typeface="Arial"/>
                <a:cs typeface="Arial"/>
              </a:rPr>
              <a:t>“</a:t>
            </a:r>
            <a:r>
              <a:rPr lang="pt-BR" sz="4400" dirty="0">
                <a:latin typeface="Arial"/>
                <a:cs typeface="Arial"/>
              </a:rPr>
              <a:t>Maridos, amai vossa esposa e não a trateis com amargura.</a:t>
            </a:r>
            <a:r>
              <a:rPr lang="pt-BR" sz="4400" dirty="0" smtClean="0">
                <a:latin typeface="Arial"/>
                <a:cs typeface="Arial"/>
              </a:rPr>
              <a:t>”</a:t>
            </a:r>
          </a:p>
          <a:p>
            <a:pPr algn="just">
              <a:lnSpc>
                <a:spcPct val="150000"/>
              </a:lnSpc>
            </a:pPr>
            <a:r>
              <a:rPr lang="pt-BR" sz="4400" dirty="0" smtClean="0">
                <a:latin typeface="Arial"/>
                <a:cs typeface="Arial"/>
              </a:rPr>
              <a:t> </a:t>
            </a:r>
            <a:r>
              <a:rPr lang="pt-BR" sz="4400" dirty="0">
                <a:latin typeface="Arial"/>
                <a:cs typeface="Arial"/>
              </a:rPr>
              <a:t>Cl. </a:t>
            </a:r>
            <a:r>
              <a:rPr lang="pt-BR" sz="4400" dirty="0" smtClean="0">
                <a:latin typeface="Arial"/>
                <a:cs typeface="Arial"/>
              </a:rPr>
              <a:t>3.19 </a:t>
            </a:r>
            <a:endParaRPr lang="pt-BR" sz="4400" dirty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402700" y="117263"/>
            <a:ext cx="17439828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EDUCANDO MENINAS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49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C1E8E734-9CA4-42F4-9260-6ACBE04869F4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 smtClean="0"/>
              <a:t>p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1517228" y="424153"/>
            <a:ext cx="14993471" cy="12834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dirty="0" smtClean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pt-BR" sz="6000" dirty="0">
                <a:solidFill>
                  <a:srgbClr val="FFFFFF"/>
                </a:solidFill>
                <a:latin typeface="Arial"/>
                <a:cs typeface="Arial"/>
              </a:rPr>
              <a:t>Que nossos filhos sejam, na sua mocidade, como plantas viçosas, e nossas </a:t>
            </a:r>
            <a:r>
              <a:rPr lang="pt-BR" sz="6000" dirty="0" err="1">
                <a:solidFill>
                  <a:srgbClr val="FFFFFF"/>
                </a:solidFill>
                <a:latin typeface="Arial"/>
                <a:cs typeface="Arial"/>
              </a:rPr>
              <a:t>filhas</a:t>
            </a:r>
            <a:r>
              <a:rPr lang="pt-BR" sz="6000" dirty="0" err="1" smtClean="0">
                <a:solidFill>
                  <a:srgbClr val="FFFFFF"/>
                </a:solidFill>
                <a:latin typeface="Arial"/>
                <a:cs typeface="Arial"/>
              </a:rPr>
              <a:t>,como</a:t>
            </a:r>
            <a:r>
              <a:rPr lang="pt-BR" sz="60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pt-BR" sz="6000" dirty="0">
                <a:solidFill>
                  <a:srgbClr val="FFFFFF"/>
                </a:solidFill>
                <a:latin typeface="Arial"/>
                <a:cs typeface="Arial"/>
              </a:rPr>
              <a:t>pedras angulares, lavradas como colunas de palácio;” </a:t>
            </a:r>
            <a:r>
              <a:rPr lang="pt-BR" sz="6000" dirty="0" err="1">
                <a:solidFill>
                  <a:srgbClr val="FFFFFF"/>
                </a:solidFill>
                <a:latin typeface="Arial"/>
                <a:cs typeface="Arial"/>
              </a:rPr>
              <a:t>Sl</a:t>
            </a:r>
            <a:r>
              <a:rPr lang="pt-BR" sz="6000" dirty="0">
                <a:solidFill>
                  <a:srgbClr val="FFFFFF"/>
                </a:solidFill>
                <a:latin typeface="Arial"/>
                <a:cs typeface="Arial"/>
              </a:rPr>
              <a:t>. 144.12</a:t>
            </a:r>
          </a:p>
          <a:p>
            <a:pPr algn="ctr"/>
            <a:endParaRPr lang="pt-BR" sz="4400" b="1" spc="-112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/>
                <a:cs typeface="Arial"/>
              </a:rPr>
              <a:t>Que o SENHOR</a:t>
            </a:r>
          </a:p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/>
                <a:cs typeface="Arial"/>
              </a:rPr>
              <a:t>te abençoe e te guarde!</a:t>
            </a:r>
          </a:p>
          <a:p>
            <a:pPr algn="ctr">
              <a:lnSpc>
                <a:spcPct val="200000"/>
              </a:lnSpc>
            </a:pPr>
            <a:r>
              <a:rPr lang="pt-BR" sz="4800" spc="-112" dirty="0" smtClean="0">
                <a:solidFill>
                  <a:schemeClr val="bg1"/>
                </a:solidFill>
                <a:latin typeface="Arial"/>
                <a:cs typeface="Arial"/>
              </a:rPr>
              <a:t>Tenha um ótimo domingo!</a:t>
            </a:r>
          </a:p>
          <a:p>
            <a:pPr algn="ctr">
              <a:lnSpc>
                <a:spcPct val="200000"/>
              </a:lnSpc>
            </a:pPr>
            <a:endParaRPr lang="pt-BR" sz="4400" spc="-112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200000"/>
              </a:lnSpc>
            </a:pPr>
            <a:endParaRPr lang="pt-BR" sz="4400" spc="-112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200000"/>
              </a:lnSpc>
            </a:pPr>
            <a:endParaRPr lang="pt-BR" sz="4400" spc="-112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200000"/>
              </a:lnSpc>
            </a:pPr>
            <a:r>
              <a:rPr lang="pt-BR" sz="4800" spc="-112" dirty="0" smtClean="0">
                <a:solidFill>
                  <a:schemeClr val="bg1"/>
                </a:solidFill>
                <a:latin typeface="Arial"/>
                <a:cs typeface="Arial"/>
              </a:rPr>
              <a:t>Próxima aula: Protegendo os filhos do abuso sexual</a:t>
            </a:r>
            <a:endParaRPr lang="pt-BR" sz="4800" spc="-112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email@professor.com.br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FDE8945-69D0-44E1-B866-6E5CAF61C6A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13C88B2A-51AA-4767-8BFA-8223C3632BB0}"/>
              </a:ext>
            </a:extLst>
          </p:cNvPr>
          <p:cNvGrpSpPr/>
          <p:nvPr/>
        </p:nvGrpSpPr>
        <p:grpSpPr>
          <a:xfrm>
            <a:off x="3724253" y="8171171"/>
            <a:ext cx="10622832" cy="2305939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FACA9BDD-28C6-4867-B0DA-56345BFE39D5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6" name="Imagem 15">
                <a:extLst>
                  <a:ext uri="{FF2B5EF4-FFF2-40B4-BE49-F238E27FC236}">
                    <a16:creationId xmlns:a16="http://schemas.microsoft.com/office/drawing/2014/main" xmlns="" id="{FAFE56E4-A3E8-44F4-9735-387718670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91BE059B-F093-4CA3-BD34-5BCE871A58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62044BD-2F75-4F57-ACD6-9529AAD8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9149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5446</TotalTime>
  <Words>1296</Words>
  <Application>Microsoft Macintosh PowerPoint</Application>
  <PresentationFormat>Custom</PresentationFormat>
  <Paragraphs>179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Douglas Brasileiro</cp:lastModifiedBy>
  <cp:revision>114</cp:revision>
  <dcterms:created xsi:type="dcterms:W3CDTF">2016-03-02T16:16:57Z</dcterms:created>
  <dcterms:modified xsi:type="dcterms:W3CDTF">2018-08-27T20:11:26Z</dcterms:modified>
</cp:coreProperties>
</file>