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3"/>
  </p:notesMasterIdLst>
  <p:handoutMasterIdLst>
    <p:handoutMasterId r:id="rId14"/>
  </p:handoutMasterIdLst>
  <p:sldIdLst>
    <p:sldId id="287" r:id="rId2"/>
    <p:sldId id="315" r:id="rId3"/>
    <p:sldId id="305" r:id="rId4"/>
    <p:sldId id="331" r:id="rId5"/>
    <p:sldId id="321" r:id="rId6"/>
    <p:sldId id="327" r:id="rId7"/>
    <p:sldId id="328" r:id="rId8"/>
    <p:sldId id="329" r:id="rId9"/>
    <p:sldId id="330" r:id="rId10"/>
    <p:sldId id="319" r:id="rId11"/>
    <p:sldId id="278" r:id="rId12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86080" autoAdjust="0"/>
  </p:normalViewPr>
  <p:slideViewPr>
    <p:cSldViewPr snapToGrid="0" snapToObjects="1" showGuides="1">
      <p:cViewPr varScale="1">
        <p:scale>
          <a:sx n="41" d="100"/>
          <a:sy n="41" d="100"/>
        </p:scale>
        <p:origin x="1188" y="78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4/15/2017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58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47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459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1340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8403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3306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899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1487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450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9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8288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9586" y="10460080"/>
            <a:ext cx="3827207" cy="188837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66917" y="803977"/>
            <a:ext cx="1693114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spc="-112" smtClean="0">
                <a:latin typeface="Candara" panose="020E0502030303020204" pitchFamily="34" charset="0"/>
              </a:rPr>
              <a:t>Curso </a:t>
            </a:r>
            <a:endParaRPr lang="pt-BR" sz="8000" b="1" spc="-112" dirty="0" smtClean="0">
              <a:latin typeface="Candara" panose="020E0502030303020204" pitchFamily="34" charset="0"/>
            </a:endParaRPr>
          </a:p>
          <a:p>
            <a:pPr algn="ctr"/>
            <a:r>
              <a:rPr lang="pt-BR" sz="13800" b="1" spc="-112" dirty="0" smtClean="0">
                <a:latin typeface="Candara" panose="020E0502030303020204" pitchFamily="34" charset="0"/>
              </a:rPr>
              <a:t>Batalha Espiritual</a:t>
            </a:r>
            <a:endParaRPr lang="pt-BR" sz="13800" b="1" spc="-112" dirty="0">
              <a:latin typeface="Candara" panose="020E0502030303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67314" y="11932952"/>
            <a:ext cx="383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Candara" panose="020E0502030303020204" pitchFamily="34" charset="0"/>
              </a:rPr>
              <a:t>QR para página do curso no </a:t>
            </a:r>
            <a:r>
              <a:rPr lang="pt-BR" sz="2400" dirty="0" err="1" smtClean="0">
                <a:latin typeface="Candara" panose="020E0502030303020204" pitchFamily="34" charset="0"/>
              </a:rPr>
              <a:t>Moodle</a:t>
            </a:r>
            <a:r>
              <a:rPr lang="pt-BR" sz="2400" dirty="0" smtClean="0">
                <a:latin typeface="Candara" panose="020E0502030303020204" pitchFamily="34" charset="0"/>
              </a:rPr>
              <a:t> da EBD 2017 </a:t>
            </a:r>
            <a:endParaRPr lang="pt-BR" sz="2400" dirty="0">
              <a:latin typeface="Candara" panose="020E050203030302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14" y="8859213"/>
            <a:ext cx="3002177" cy="3193032"/>
          </a:xfrm>
          <a:prstGeom prst="rect">
            <a:avLst/>
          </a:prstGeom>
        </p:spPr>
      </p:pic>
      <p:pic>
        <p:nvPicPr>
          <p:cNvPr id="14" name="Picture 4" descr="Resultado de imagem para lego knig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33" y="6189461"/>
            <a:ext cx="6222427" cy="612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702792" y="4343105"/>
            <a:ext cx="50593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 err="1">
                <a:latin typeface="Candara" panose="020E0502030303020204" pitchFamily="34" charset="0"/>
              </a:rPr>
              <a:t>Preb</a:t>
            </a:r>
            <a:r>
              <a:rPr lang="pt-BR" sz="3600" dirty="0">
                <a:latin typeface="Candara" panose="020E0502030303020204" pitchFamily="34" charset="0"/>
              </a:rPr>
              <a:t>. E</a:t>
            </a:r>
            <a:r>
              <a:rPr lang="pt-BR" sz="3600" dirty="0" smtClean="0">
                <a:latin typeface="Candara" panose="020E0502030303020204" pitchFamily="34" charset="0"/>
              </a:rPr>
              <a:t>ber Hávila Rose</a:t>
            </a:r>
            <a:endParaRPr lang="pt-BR" sz="3600" dirty="0">
              <a:latin typeface="Candara" panose="020E0502030303020204" pitchFamily="34" charset="0"/>
            </a:endParaRPr>
          </a:p>
          <a:p>
            <a:pPr algn="ctr"/>
            <a:r>
              <a:rPr lang="pt-BR" sz="3600" dirty="0" err="1" smtClean="0">
                <a:latin typeface="Candara" panose="020E0502030303020204" pitchFamily="34" charset="0"/>
              </a:rPr>
              <a:t>Mission</a:t>
            </a:r>
            <a:r>
              <a:rPr lang="pt-BR" sz="3600" dirty="0" smtClean="0">
                <a:latin typeface="Candara" panose="020E0502030303020204" pitchFamily="34" charset="0"/>
              </a:rPr>
              <a:t>. </a:t>
            </a:r>
            <a:r>
              <a:rPr lang="pt-BR" sz="3600" dirty="0">
                <a:latin typeface="Candara" panose="020E0502030303020204" pitchFamily="34" charset="0"/>
              </a:rPr>
              <a:t>Ana Maria Costa</a:t>
            </a:r>
          </a:p>
          <a:p>
            <a:pPr algn="ctr"/>
            <a:endParaRPr lang="pt-BR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2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/>
              <a:t>LIÇÃO </a:t>
            </a:r>
            <a:r>
              <a:rPr lang="pt-BR" sz="9600" b="1" spc="-112" dirty="0" smtClean="0"/>
              <a:t>9</a:t>
            </a:r>
            <a:endParaRPr lang="pt-BR" sz="9600" b="1" spc="-112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6797619"/>
            <a:ext cx="10359792" cy="7216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fazer missões e evangelismo no contexto da Batalha Espiritual</a:t>
            </a:r>
            <a:endParaRPr lang="pt-BR" sz="4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At 1.8; Mc 16.15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Presb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Eber Hávila Rose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Ana Maria Costa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ytimg.com/vi/XWnD8fJ-qso/maxres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713192"/>
            <a:ext cx="18288000" cy="1200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09606" y="9176065"/>
            <a:ext cx="565051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Os desafios enfrentados pelos missionários e evangelistas em regiões de grande idolatria e paganismo</a:t>
            </a:r>
            <a:endParaRPr lang="pt-BR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685800">
              <a:buFont typeface="Arial" panose="020B0604020202020204" pitchFamily="34" charset="0"/>
              <a:buChar char="•"/>
            </a:pPr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75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2" y="144874"/>
            <a:ext cx="18287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BATALHA ESPIRITUAL COMO PROCLAMAÇÃO</a:t>
            </a:r>
            <a:endParaRPr lang="pt-BR" sz="6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844062" y="2130490"/>
            <a:ext cx="1744395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igreja deve avançar. Como?</a:t>
            </a:r>
          </a:p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 cidade de Corinto</a:t>
            </a:r>
          </a:p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 estratégia de Paulo</a:t>
            </a:r>
          </a:p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2.1-2</a:t>
            </a:r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s://upload.wikimedia.org/wikipedia/commons/thumb/8/8c/Ludwig_Thiersch_-_Alaric_%C3%A0_Ath%C3%A8nes.jpg/1280px-Ludwig_Thiersch_-_Alaric_%C3%A0_Ath%C3%A8n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51" y="4405311"/>
            <a:ext cx="18123881" cy="934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84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2" y="144874"/>
            <a:ext cx="18287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BATALHA ESPIRITUAL COMO PROCLAMAÇÃO</a:t>
            </a:r>
            <a:endParaRPr lang="pt-BR" sz="6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27538" y="2130490"/>
            <a:ext cx="85109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Duas estratégias atuais, mas estranhas na Bíblia</a:t>
            </a:r>
          </a:p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Determinar: 2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12.7-10</a:t>
            </a:r>
          </a:p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Repreender: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Jd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9</a:t>
            </a:r>
          </a:p>
        </p:txBody>
      </p:sp>
    </p:spTree>
    <p:extLst>
      <p:ext uri="{BB962C8B-B14F-4D97-AF65-F5344CB8AC3E}">
        <p14:creationId xmlns:p14="http://schemas.microsoft.com/office/powerpoint/2010/main" val="314896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2" y="144874"/>
            <a:ext cx="182879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GRANDE PERIGO DOS EXTREMOS</a:t>
            </a:r>
            <a:endParaRPr lang="pt-BR" sz="66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27538" y="2130490"/>
            <a:ext cx="136808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Caminhamos em uma pequena estrada com abismos dos dois lados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O lado do ceticismo</a:t>
            </a:r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45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2" y="144874"/>
            <a:ext cx="182879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GRANDE PERIGO DOS EXTREMOS</a:t>
            </a:r>
            <a:endParaRPr lang="pt-BR" sz="66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27538" y="2130490"/>
            <a:ext cx="15926377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O outro lado: Extrema centralização no diabo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Diabo x Cristo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Exorcismo x Arrependimento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Espetáculo x Culto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Distorções: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Todo o mal (moral e calamidades) vem do diabo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Ministério “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ekbalístico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Aconselhamento “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ekbalístico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Espíritos territoriais, mapeamento</a:t>
            </a:r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Quebra de maldições e maldições hereditárias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Crentes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endemoniados</a:t>
            </a:r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“Confissão Positiva”</a:t>
            </a:r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34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2" y="144874"/>
            <a:ext cx="182879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GRANDE PERIGO DOS EXTREMOS</a:t>
            </a:r>
            <a:endParaRPr lang="pt-BR" sz="66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27538" y="2130490"/>
            <a:ext cx="1419664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Centralidade Bíblica em Missões e Evangelismo</a:t>
            </a:r>
          </a:p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Não subestimar o inimigo</a:t>
            </a:r>
          </a:p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Pregar o evangelho, a tempo e fora de tempo</a:t>
            </a:r>
          </a:p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O que fazer quando surgem </a:t>
            </a: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oposições 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extremas?</a:t>
            </a:r>
          </a:p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 experiência de Jesus e dos apóstolos</a:t>
            </a:r>
          </a:p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O missionário Ronaldo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Lidório</a:t>
            </a:r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89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2068777"/>
            <a:ext cx="16974310" cy="10895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5400" dirty="0"/>
              <a:t>A igreja não pode se eximir da responsabilidade recebida de Jesus, de proclamar este evangelho em todas condições e em todos os recantos da terra, a despeito das grandes adversidades provocadas pelo inimigo de nossas almas, que não pode ser desprezado, mas também não pode ser supervalorizado, a ponto de se tornar a mensagem central do ministério. A igreja precisa estar atenta a uma compreensão bíblica dos métodos e artimanhas do diabo, mas preocupando-se primeiramente em pregar a Jesus Cristo e este crucificado. Se formos confrontados com casos de genuína possessão demoníaca devemos expulsá-los em nome e no poder de Jesus, e continuar o ministério de pregação da Palavra sem alarde, mas em súplica e oração.</a:t>
            </a:r>
            <a:endParaRPr lang="pt-BR" sz="5400" dirty="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181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54730" y="0"/>
            <a:ext cx="5952354" cy="13716000"/>
          </a:xfrm>
          <a:prstGeom prst="rect">
            <a:avLst/>
          </a:prstGeom>
          <a:solidFill>
            <a:srgbClr val="6A1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8E1538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54730" cy="13716000"/>
          </a:xfrm>
          <a:solidFill>
            <a:schemeClr val="bg1">
              <a:lumMod val="95000"/>
            </a:schemeClr>
          </a:solidFill>
        </p:spPr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07082" y="0"/>
            <a:ext cx="6154730" cy="13716000"/>
          </a:xfrm>
          <a:solidFill>
            <a:schemeClr val="bg1">
              <a:lumMod val="95000"/>
            </a:schemeClr>
          </a:solidFill>
        </p:spPr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/>
          <a:srcRect l="31248"/>
          <a:stretch/>
        </p:blipFill>
        <p:spPr>
          <a:xfrm>
            <a:off x="7810579" y="12151360"/>
            <a:ext cx="2640654" cy="973298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6959575" y="4557161"/>
            <a:ext cx="434266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  <a:endParaRPr lang="en-US" sz="19000" b="1" spc="-112" dirty="0">
              <a:solidFill>
                <a:schemeClr val="bg1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4571</TotalTime>
  <Words>377</Words>
  <Application>Microsoft Office PowerPoint</Application>
  <PresentationFormat>Personalizar</PresentationFormat>
  <Paragraphs>65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Candara</vt:lpstr>
      <vt:lpstr>Montserrat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272</cp:revision>
  <cp:lastPrinted>2017-02-05T03:53:32Z</cp:lastPrinted>
  <dcterms:created xsi:type="dcterms:W3CDTF">2016-03-02T16:16:57Z</dcterms:created>
  <dcterms:modified xsi:type="dcterms:W3CDTF">2017-04-15T21:02:48Z</dcterms:modified>
</cp:coreProperties>
</file>