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60" r:id="rId3"/>
    <p:sldId id="415" r:id="rId4"/>
    <p:sldId id="414" r:id="rId5"/>
    <p:sldId id="417" r:id="rId6"/>
    <p:sldId id="418" r:id="rId7"/>
    <p:sldId id="420" r:id="rId8"/>
    <p:sldId id="393" r:id="rId9"/>
    <p:sldId id="390" r:id="rId10"/>
    <p:sldId id="422" r:id="rId11"/>
    <p:sldId id="375" r:id="rId12"/>
    <p:sldId id="398" r:id="rId13"/>
    <p:sldId id="383" r:id="rId14"/>
    <p:sldId id="381" r:id="rId15"/>
    <p:sldId id="424" r:id="rId16"/>
    <p:sldId id="426" r:id="rId17"/>
    <p:sldId id="425" r:id="rId1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8480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1577" autoAdjust="0"/>
  </p:normalViewPr>
  <p:slideViewPr>
    <p:cSldViewPr>
      <p:cViewPr varScale="1">
        <p:scale>
          <a:sx n="73" d="100"/>
          <a:sy n="73" d="100"/>
        </p:scale>
        <p:origin x="-738"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BE0AE0-7FBF-4941-AF52-FFA1F3249802}" type="datetimeFigureOut">
              <a:rPr lang="pt-BR" smtClean="0"/>
              <a:pPr/>
              <a:t>03/05/2014</a:t>
            </a:fld>
            <a:endParaRPr lang="pt-BR"/>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372E39-9DF7-43EA-B0CC-2A70E6A63F20}" type="slidenum">
              <a:rPr lang="pt-BR" smtClean="0"/>
              <a:pPr/>
              <a:t>‹nº›</a:t>
            </a:fld>
            <a:endParaRPr lang="pt-B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C4CB19-BC7E-41AC-8353-225A4B994D18}" type="datetimeFigureOut">
              <a:rPr lang="pt-BR" smtClean="0"/>
              <a:pPr/>
              <a:t>03/05/2014</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0E6E98-C13A-4B00-B817-13A06EAE9682}"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2</a:t>
            </a:fld>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a:buFontTx/>
              <a:buNone/>
            </a:pPr>
            <a:r>
              <a:rPr lang="pt-BR" b="1" dirty="0" smtClean="0"/>
              <a:t>Algumas</a:t>
            </a:r>
            <a:r>
              <a:rPr lang="pt-BR" b="1" baseline="0" dirty="0" smtClean="0"/>
              <a:t> respostas obtidas na internet (</a:t>
            </a:r>
            <a:r>
              <a:rPr lang="pt-BR" b="1" baseline="0" dirty="0" err="1" smtClean="0"/>
              <a:t>br.answer.yahoo</a:t>
            </a:r>
            <a:r>
              <a:rPr lang="pt-BR" b="1" baseline="0" dirty="0" smtClean="0"/>
              <a:t>)</a:t>
            </a:r>
            <a:endParaRPr lang="pt-BR" b="1" dirty="0" smtClean="0"/>
          </a:p>
          <a:p>
            <a:pPr>
              <a:buFontTx/>
              <a:buChar char="-"/>
            </a:pPr>
            <a:r>
              <a:rPr lang="pt-BR" dirty="0" smtClean="0"/>
              <a:t>A vida não tem sentido algum, essa é a verdade.</a:t>
            </a:r>
          </a:p>
          <a:p>
            <a:pPr>
              <a:buFontTx/>
              <a:buChar char="-"/>
            </a:pPr>
            <a:r>
              <a:rPr lang="pt-BR" dirty="0" smtClean="0"/>
              <a:t> O sentido está em realizarmos nossos objetivos.</a:t>
            </a:r>
          </a:p>
          <a:p>
            <a:pPr>
              <a:buFontTx/>
              <a:buChar char="-"/>
            </a:pPr>
            <a:r>
              <a:rPr lang="pt-BR" dirty="0" smtClean="0"/>
              <a:t> O sentido da vida depende dos olhos de quem responde essa pergunta.</a:t>
            </a:r>
          </a:p>
          <a:p>
            <a:pPr>
              <a:buFontTx/>
              <a:buChar char="-"/>
            </a:pPr>
            <a:r>
              <a:rPr lang="pt-BR" dirty="0" smtClean="0"/>
              <a:t> Não há sentido para a vida + todos somos covarde o bastante para não ver isso.</a:t>
            </a:r>
          </a:p>
          <a:p>
            <a:pPr>
              <a:buFontTx/>
              <a:buChar char="-"/>
            </a:pPr>
            <a:r>
              <a:rPr lang="pt-BR" dirty="0" smtClean="0"/>
              <a:t> Realizar os seus sonhos, “curtir” a vida.</a:t>
            </a:r>
          </a:p>
          <a:p>
            <a:pPr>
              <a:buFontTx/>
              <a:buChar char="-"/>
            </a:pPr>
            <a:r>
              <a:rPr lang="pt-BR" dirty="0" smtClean="0"/>
              <a:t> Não vejo sentido, nascer crescer casar ter filhos e morrer!</a:t>
            </a:r>
          </a:p>
          <a:p>
            <a:pPr>
              <a:buFontTx/>
              <a:buChar char="-"/>
            </a:pPr>
            <a:r>
              <a:rPr lang="pt-BR" dirty="0" smtClean="0"/>
              <a:t> Eu vivo por viver.</a:t>
            </a:r>
          </a:p>
          <a:p>
            <a:pPr>
              <a:buFontTx/>
              <a:buNone/>
            </a:pPr>
            <a:r>
              <a:rPr lang="pt-BR" dirty="0" smtClean="0"/>
              <a:t>- Evitar a morte o máximo possível.</a:t>
            </a:r>
          </a:p>
          <a:p>
            <a:pPr>
              <a:buFontTx/>
              <a:buChar char="-"/>
            </a:pPr>
            <a:r>
              <a:rPr lang="pt-BR" dirty="0" smtClean="0"/>
              <a:t> Evoluir...</a:t>
            </a:r>
          </a:p>
          <a:p>
            <a:pPr>
              <a:buFontTx/>
              <a:buNone/>
            </a:pPr>
            <a:r>
              <a:rPr lang="pt-BR" dirty="0" smtClean="0"/>
              <a:t>- É a busca pelo saber,a busca da felicidade...</a:t>
            </a:r>
          </a:p>
          <a:p>
            <a:pPr>
              <a:buFontTx/>
              <a:buChar char="-"/>
            </a:pPr>
            <a:r>
              <a:rPr lang="pt-BR" dirty="0" smtClean="0"/>
              <a:t> A vida não tem sentido, as pessoas dão o sentido que querem pra ela (ou não).</a:t>
            </a:r>
          </a:p>
          <a:p>
            <a:pPr>
              <a:buFontTx/>
              <a:buChar char="-"/>
            </a:pPr>
            <a:r>
              <a:rPr lang="pt-BR" dirty="0" smtClean="0"/>
              <a:t> Cada pessoa da o seu próprio sentido para a sua vida.</a:t>
            </a:r>
          </a:p>
          <a:p>
            <a:pPr lvl="0"/>
            <a:r>
              <a:rPr lang="pt-BR" dirty="0" smtClean="0">
                <a:solidFill>
                  <a:prstClr val="black"/>
                </a:solidFill>
              </a:rPr>
              <a:t>- Nascer, reproduzir, escrever um livro, plantar uma árvore, morrer e virar adubo para a árvore.</a:t>
            </a:r>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7</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Essa seria uma receita para uma personalidade</a:t>
            </a:r>
            <a:r>
              <a:rPr lang="pt-BR" baseline="0" dirty="0" smtClean="0"/>
              <a:t> sem rosto? Pelo contrário, como ressaltou C. S. Lewis: “quanto mais nós tirarmos o que nos chamamos de nós mesmos do caminho e permitirmos que ele tome conta, mais verdadeiramente nos tornamos nós mesmos”.</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8</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É a vontade de Deus para com todo o seu povo em geral, em todas as épocas (não só nesta vida como também na eternidade): </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9</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É a vontade de Deus para com todo o seu povo em geral, em todas as épocas (não só nesta vida como também na eternidade): </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10</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pt-BR" b="1" baseline="0" dirty="0" smtClean="0"/>
              <a:t>Lutero</a:t>
            </a:r>
            <a:r>
              <a:rPr lang="pt-BR" baseline="0" dirty="0" smtClean="0"/>
              <a:t>: os trabalhos de monges e sacerdotes, por mais santos e ardorosos que sejam, não diferem um til à vista de Deus das obras do rústico lavrador no campo, ou da mulher nos seus afazeres diários da casa, mas todas as obras são medidas perante Deus somente pela fé.. Na verdade, o trabalho serviçal de um doméstico muitas vezes é mais aceitável para Deus do que todos os jejuns e demais obras de um monge ou sacerdote, quando o monge ou sacerdote não tem fé.</a:t>
            </a:r>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11</a:t>
            </a:fld>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a:buFont typeface="Georgia" pitchFamily="18" charset="0"/>
              <a:buNone/>
            </a:pPr>
            <a:r>
              <a:rPr lang="pt-BR" sz="1200" i="1" dirty="0" smtClean="0"/>
              <a:t>“Pela fé, Abraão, quando chamado, obedeceu, a fim de ir para um lugar que devia receber por herança; e partiu sem saber aonde ia.” (</a:t>
            </a:r>
            <a:r>
              <a:rPr lang="pt-BR" sz="1200" i="1" dirty="0" err="1" smtClean="0"/>
              <a:t>Hb</a:t>
            </a:r>
            <a:r>
              <a:rPr lang="pt-BR" sz="1200" i="1" dirty="0" smtClean="0"/>
              <a:t> 11:8)</a:t>
            </a:r>
          </a:p>
          <a:p>
            <a:pPr>
              <a:buFont typeface="Georgia" pitchFamily="18" charset="0"/>
              <a:buNone/>
            </a:pPr>
            <a:endParaRPr lang="pt-BR" sz="1200" i="1" dirty="0" smtClean="0"/>
          </a:p>
          <a:p>
            <a:pPr>
              <a:buFont typeface="Georgia" pitchFamily="18" charset="0"/>
              <a:buNone/>
            </a:pPr>
            <a:r>
              <a:rPr lang="pt-BR" sz="1200" i="1" dirty="0" smtClean="0"/>
              <a:t>“Veio a palavra do Senhor a Jonas, filho de </a:t>
            </a:r>
            <a:r>
              <a:rPr lang="pt-BR" sz="1200" i="1" dirty="0" err="1" smtClean="0"/>
              <a:t>Amitai</a:t>
            </a:r>
            <a:r>
              <a:rPr lang="pt-BR" sz="1200" i="1" dirty="0" smtClean="0"/>
              <a:t>, dizendo: Dispõe-te, vai à grande cidade de Nínive e clama contra ela, porque a sua malícia subiu até mim.” (</a:t>
            </a:r>
            <a:r>
              <a:rPr lang="pt-BR" sz="1200" i="1" dirty="0" err="1" smtClean="0"/>
              <a:t>Jn</a:t>
            </a:r>
            <a:r>
              <a:rPr lang="pt-BR" sz="1200" i="1" dirty="0" smtClean="0"/>
              <a:t> 1:1)</a:t>
            </a:r>
          </a:p>
          <a:p>
            <a:pPr>
              <a:buFont typeface="Georgia" pitchFamily="18" charset="0"/>
              <a:buNone/>
            </a:pPr>
            <a:endParaRPr lang="pt-BR" sz="1200" i="1" dirty="0" smtClean="0"/>
          </a:p>
          <a:p>
            <a:pPr>
              <a:buFont typeface="Georgia" pitchFamily="18" charset="0"/>
              <a:buNone/>
            </a:pPr>
            <a:r>
              <a:rPr lang="pt-BR" sz="1200" i="1" dirty="0" smtClean="0"/>
              <a:t>“Tendo chamado os seus doze discípulos, deu-lhes Jesus autoridade sobre espíritos imundos para os expelir e para curar toda sorte de doenças e enfermidades.” (</a:t>
            </a:r>
            <a:r>
              <a:rPr lang="pt-BR" sz="1200" i="1" dirty="0" err="1" smtClean="0"/>
              <a:t>Mt</a:t>
            </a:r>
            <a:r>
              <a:rPr lang="pt-BR" sz="1200" i="1" dirty="0" smtClean="0"/>
              <a:t> 10:1)</a:t>
            </a:r>
          </a:p>
          <a:p>
            <a:pPr>
              <a:buFont typeface="Georgia" pitchFamily="18" charset="0"/>
              <a:buNone/>
            </a:pPr>
            <a:endParaRPr lang="pt-BR" sz="1200" i="1" dirty="0" smtClean="0"/>
          </a:p>
          <a:p>
            <a:pPr>
              <a:buFont typeface="Georgia" pitchFamily="18" charset="0"/>
              <a:buNone/>
            </a:pPr>
            <a:r>
              <a:rPr lang="pt-BR" sz="1200" i="1" dirty="0" smtClean="0"/>
              <a:t>“Paulo, servo de Jesus Cristo, chamado para ser apóstolo...” (</a:t>
            </a:r>
            <a:r>
              <a:rPr lang="pt-BR" sz="1200" i="1" dirty="0" err="1" smtClean="0"/>
              <a:t>Rm</a:t>
            </a:r>
            <a:r>
              <a:rPr lang="pt-BR" sz="1200" i="1" dirty="0" smtClean="0"/>
              <a:t> 1:1)</a:t>
            </a:r>
          </a:p>
          <a:p>
            <a:pPr>
              <a:buFont typeface="Georgia" pitchFamily="18" charset="0"/>
              <a:buNone/>
            </a:pPr>
            <a:endParaRPr lang="pt-BR" sz="1200" i="1" dirty="0" smtClean="0"/>
          </a:p>
          <a:p>
            <a:pPr>
              <a:buFont typeface="Georgia" pitchFamily="18" charset="0"/>
              <a:buNone/>
            </a:pPr>
            <a:r>
              <a:rPr lang="pt-BR" sz="1200" i="1" dirty="0" smtClean="0"/>
              <a:t>“para o qual eu fui designado pregador, apóstolo e mestre” (2 </a:t>
            </a:r>
            <a:r>
              <a:rPr lang="pt-BR" sz="1200" i="1" dirty="0" err="1" smtClean="0"/>
              <a:t>Tm</a:t>
            </a:r>
            <a:r>
              <a:rPr lang="pt-BR" sz="1200" i="1" dirty="0" smtClean="0"/>
              <a:t> 1:11)</a:t>
            </a:r>
          </a:p>
          <a:p>
            <a:pPr>
              <a:buFont typeface="Georgia" pitchFamily="18" charset="0"/>
              <a:buNone/>
            </a:pPr>
            <a:endParaRPr lang="pt-BR" sz="1200" i="1" dirty="0" smtClean="0"/>
          </a:p>
          <a:p>
            <a:pPr>
              <a:buFont typeface="Georgia" pitchFamily="18" charset="0"/>
              <a:buNone/>
            </a:pPr>
            <a:r>
              <a:rPr lang="pt-BR" sz="1200" i="1" dirty="0" smtClean="0"/>
              <a:t>“Porque não me enviou Cristo para batizar, mas para pregar o evangelho” (1 Co 1:17)</a:t>
            </a:r>
          </a:p>
          <a:p>
            <a:pPr>
              <a:buFont typeface="Georgia" pitchFamily="18" charset="0"/>
              <a:buNone/>
            </a:pPr>
            <a:endParaRPr lang="pt-BR" sz="1200" i="1" dirty="0" smtClean="0"/>
          </a:p>
          <a:p>
            <a:pPr>
              <a:buFont typeface="Georgia" pitchFamily="18" charset="0"/>
              <a:buNone/>
            </a:pPr>
            <a:r>
              <a:rPr lang="pt-BR" sz="1200" i="1" dirty="0" smtClean="0"/>
              <a:t>“Tu, porém, (...) faze o trabalho de um evangelista, cumpre cabalmente o teu ministério” (2 </a:t>
            </a:r>
            <a:r>
              <a:rPr lang="pt-BR" sz="1200" i="1" dirty="0" err="1" smtClean="0"/>
              <a:t>Tm</a:t>
            </a:r>
            <a:r>
              <a:rPr lang="pt-BR" sz="1200" i="1" dirty="0" smtClean="0"/>
              <a:t> 4:5)</a:t>
            </a:r>
          </a:p>
          <a:p>
            <a:pPr>
              <a:buFont typeface="Georgia" pitchFamily="18" charset="0"/>
              <a:buNone/>
            </a:pPr>
            <a:endParaRPr lang="pt-BR" sz="1200" i="1" dirty="0" smtClean="0"/>
          </a:p>
          <a:p>
            <a:pPr>
              <a:buFont typeface="Georgia" pitchFamily="18" charset="0"/>
              <a:buNone/>
            </a:pPr>
            <a:r>
              <a:rPr lang="pt-BR" sz="1200" i="1" dirty="0" smtClean="0"/>
              <a:t>“A uns estabeleceu Deus na igreja, primeiramente, apóstolos; em segundo lugar, profetas; em terceiro lugar, mestres; depois, operadores de milagres, depois dons de curar, socorros, governos, variedade de línguas.” (1 Co 12:28)</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12</a:t>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Viver a inteireza de vida como resposta ao chamado de Deus. Caráter holístico.</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13</a:t>
            </a:fld>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lvl="1">
              <a:buFontTx/>
              <a:buChar char="-"/>
            </a:pPr>
            <a:r>
              <a:rPr lang="pt-BR" baseline="0" dirty="0" smtClean="0"/>
              <a:t> Surgiu na época do catolicismo e é a posição majoritária da tradição católica.</a:t>
            </a:r>
          </a:p>
          <a:p>
            <a:pPr lvl="1">
              <a:buFontTx/>
              <a:buChar char="-"/>
            </a:pPr>
            <a:r>
              <a:rPr lang="pt-BR" baseline="0" dirty="0" smtClean="0"/>
              <a:t> versão protestante: como se os que não trabalham para igrejas ou organizações cristãs estivessem a serviço de Cristo apenas em tempo parcial.</a:t>
            </a:r>
          </a:p>
          <a:p>
            <a:pPr lvl="1">
              <a:buFontTx/>
              <a:buChar char="-"/>
            </a:pPr>
            <a:r>
              <a:rPr lang="pt-BR" baseline="0" dirty="0" smtClean="0"/>
              <a:t>O chamado significa que todos, em todo lugar e em todas as coisas cumprem seus chamados (específicos) em resposta ao chamado (primário) de Deus.</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14</a:t>
            </a:fld>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lvl="1">
              <a:buFontTx/>
              <a:buChar char="-"/>
            </a:pPr>
            <a:r>
              <a:rPr lang="pt-BR" baseline="0" dirty="0" smtClean="0"/>
              <a:t> Surgiu na época do catolicismo e é a posição majoritária da tradição católica.</a:t>
            </a:r>
          </a:p>
          <a:p>
            <a:pPr lvl="1">
              <a:buFontTx/>
              <a:buChar char="-"/>
            </a:pPr>
            <a:r>
              <a:rPr lang="pt-BR" baseline="0" dirty="0" smtClean="0"/>
              <a:t> versão protestante: como se os que não trabalham para igrejas ou organizações cristãs estivessem a serviço de Cristo apenas em tempo parcial.</a:t>
            </a:r>
          </a:p>
          <a:p>
            <a:pPr lvl="1">
              <a:buFontTx/>
              <a:buChar char="-"/>
            </a:pPr>
            <a:r>
              <a:rPr lang="pt-BR" baseline="0" dirty="0" smtClean="0"/>
              <a:t>O chamado significa que todos, em todo lugar e em todas as coisas cumprem seus chamados (específicos) em resposta ao chamado (primário) de Deus.</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15</a:t>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lvl="1">
              <a:buFontTx/>
              <a:buChar char="-"/>
            </a:pPr>
            <a:r>
              <a:rPr lang="pt-BR" baseline="0" dirty="0" smtClean="0"/>
              <a:t> Surgiu na época do catolicismo e é a posição majoritária da tradição católica.</a:t>
            </a:r>
          </a:p>
          <a:p>
            <a:pPr lvl="1">
              <a:buFontTx/>
              <a:buChar char="-"/>
            </a:pPr>
            <a:r>
              <a:rPr lang="pt-BR" baseline="0" dirty="0" smtClean="0"/>
              <a:t> versão protestante: como se os que não trabalham para igrejas ou organizações cristãs estivessem a serviço de Cristo apenas em tempo parcial.</a:t>
            </a:r>
          </a:p>
          <a:p>
            <a:pPr lvl="1">
              <a:buFontTx/>
              <a:buChar char="-"/>
            </a:pPr>
            <a:r>
              <a:rPr lang="pt-BR" baseline="0" dirty="0" smtClean="0"/>
              <a:t>O chamado significa que todos, em todo lugar e em todas as coisas cumprem seus chamados (específicos) em resposta ao chamado (primário) de Deus.</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16</a:t>
            </a:fld>
            <a:endParaRPr 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lvl="1">
              <a:buFontTx/>
              <a:buChar char="-"/>
            </a:pPr>
            <a:r>
              <a:rPr lang="pt-BR" baseline="0" dirty="0" smtClean="0"/>
              <a:t> Surgiu na época do catolicismo e é a posição majoritária da tradição católica.</a:t>
            </a:r>
          </a:p>
          <a:p>
            <a:pPr lvl="1">
              <a:buFontTx/>
              <a:buChar char="-"/>
            </a:pPr>
            <a:r>
              <a:rPr lang="pt-BR" baseline="0" dirty="0" smtClean="0"/>
              <a:t> versão protestante: como se os que não trabalham para igrejas ou organizações cristãs estivessem a serviço de Cristo apenas em tempo parcial.</a:t>
            </a:r>
          </a:p>
          <a:p>
            <a:pPr lvl="1">
              <a:buFontTx/>
              <a:buChar char="-"/>
            </a:pPr>
            <a:r>
              <a:rPr lang="pt-BR" baseline="0" dirty="0" smtClean="0"/>
              <a:t>O chamado significa que todos, em todo lugar e em todas as coisas cumprem seus chamados (específicos) em resposta ao chamado (primário) de Deus.</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17</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ctrTitle"/>
          </p:nvPr>
        </p:nvSpPr>
        <p:spPr>
          <a:xfrm>
            <a:off x="251520" y="548680"/>
            <a:ext cx="8496944" cy="1470025"/>
          </a:xfrm>
        </p:spPr>
        <p:txBody>
          <a:bodyPr>
            <a:normAutofit/>
          </a:bodyPr>
          <a:lstStyle>
            <a:lvl1pPr>
              <a:defRPr sz="3600" b="1">
                <a:solidFill>
                  <a:schemeClr val="bg1"/>
                </a:solidFill>
                <a:latin typeface="Arial" pitchFamily="34" charset="0"/>
                <a:cs typeface="Arial" pitchFamily="34" charset="0"/>
              </a:defRPr>
            </a:lvl1pPr>
          </a:lstStyle>
          <a:p>
            <a:r>
              <a:rPr lang="pt-BR" dirty="0" smtClean="0"/>
              <a:t>Clique para editar o título mestre</a:t>
            </a:r>
            <a:endParaRPr lang="pt-BR" dirty="0"/>
          </a:p>
        </p:txBody>
      </p:sp>
      <p:sp>
        <p:nvSpPr>
          <p:cNvPr id="3" name="Subtítulo 2"/>
          <p:cNvSpPr>
            <a:spLocks noGrp="1"/>
          </p:cNvSpPr>
          <p:nvPr>
            <p:ph type="subTitle" idx="1"/>
          </p:nvPr>
        </p:nvSpPr>
        <p:spPr>
          <a:xfrm>
            <a:off x="251520" y="3068960"/>
            <a:ext cx="4176464" cy="1872208"/>
          </a:xfrm>
        </p:spPr>
        <p:txBody>
          <a:bodyPr/>
          <a:lstStyle>
            <a:lvl1pPr marL="0" indent="0" algn="ctr">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pt-BR" dirty="0"/>
          </a:p>
        </p:txBody>
      </p:sp>
    </p:spTree>
    <p:extLst>
      <p:ext uri="{BB962C8B-B14F-4D97-AF65-F5344CB8AC3E}">
        <p14:creationId xmlns="" xmlns:p14="http://schemas.microsoft.com/office/powerpoint/2010/main" val="329583467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8" name="Título 1"/>
          <p:cNvSpPr>
            <a:spLocks noGrp="1"/>
          </p:cNvSpPr>
          <p:nvPr>
            <p:ph type="ctrTitle"/>
          </p:nvPr>
        </p:nvSpPr>
        <p:spPr>
          <a:xfrm>
            <a:off x="251520" y="548680"/>
            <a:ext cx="8496944" cy="1470025"/>
          </a:xfrm>
        </p:spPr>
        <p:txBody>
          <a:bodyPr>
            <a:normAutofit/>
          </a:bodyPr>
          <a:lstStyle>
            <a:lvl1pPr>
              <a:defRPr sz="3600" b="1">
                <a:solidFill>
                  <a:srgbClr val="984807"/>
                </a:solidFill>
                <a:latin typeface="Arial" pitchFamily="34" charset="0"/>
                <a:cs typeface="Arial" pitchFamily="34" charset="0"/>
              </a:defRPr>
            </a:lvl1pPr>
          </a:lstStyle>
          <a:p>
            <a:r>
              <a:rPr lang="pt-BR" dirty="0" smtClean="0"/>
              <a:t>Clique para editar o título mestre</a:t>
            </a:r>
            <a:endParaRPr lang="pt-BR" dirty="0"/>
          </a:p>
        </p:txBody>
      </p:sp>
      <p:sp>
        <p:nvSpPr>
          <p:cNvPr id="9" name="Subtítulo 2"/>
          <p:cNvSpPr>
            <a:spLocks noGrp="1"/>
          </p:cNvSpPr>
          <p:nvPr>
            <p:ph type="subTitle" idx="1"/>
          </p:nvPr>
        </p:nvSpPr>
        <p:spPr>
          <a:xfrm>
            <a:off x="251520" y="3068960"/>
            <a:ext cx="4176464" cy="1872208"/>
          </a:xfrm>
        </p:spPr>
        <p:txBody>
          <a:bodyPr/>
          <a:lstStyle>
            <a:lvl1pPr marL="0" indent="0" algn="ctr">
              <a:buNone/>
              <a:defRPr b="1">
                <a:solidFill>
                  <a:srgbClr val="98480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pt-BR" dirty="0"/>
          </a:p>
        </p:txBody>
      </p:sp>
    </p:spTree>
    <p:extLst>
      <p:ext uri="{BB962C8B-B14F-4D97-AF65-F5344CB8AC3E}">
        <p14:creationId xmlns="" xmlns:p14="http://schemas.microsoft.com/office/powerpoint/2010/main" val="397612883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ítulo e conteúdo">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p:txBody>
          <a:bodyPr/>
          <a:lstStyle>
            <a:lvl1pPr>
              <a:defRPr>
                <a:solidFill>
                  <a:srgbClr val="984807"/>
                </a:solidFill>
              </a:defRPr>
            </a:lvl1pPr>
            <a:lvl2pPr>
              <a:defRPr>
                <a:solidFill>
                  <a:srgbClr val="984807"/>
                </a:solidFill>
              </a:defRPr>
            </a:lvl2pPr>
            <a:lvl3pPr>
              <a:defRPr>
                <a:solidFill>
                  <a:srgbClr val="984807"/>
                </a:solidFill>
              </a:defRPr>
            </a:lvl3pPr>
            <a:lvl4pPr>
              <a:defRPr>
                <a:solidFill>
                  <a:srgbClr val="984807"/>
                </a:solidFill>
              </a:defRPr>
            </a:lvl4pPr>
            <a:lvl5pPr>
              <a:defRPr>
                <a:solidFill>
                  <a:srgbClr val="984807"/>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 xmlns:p14="http://schemas.microsoft.com/office/powerpoint/2010/main" val="36030819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ítulo e conteúd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806896" y="133832"/>
            <a:ext cx="8229600" cy="1143000"/>
          </a:xfrm>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p:txBody>
          <a:bodyPr/>
          <a:lstStyle>
            <a:lvl1pPr>
              <a:defRPr>
                <a:solidFill>
                  <a:srgbClr val="984807"/>
                </a:solidFill>
              </a:defRPr>
            </a:lvl1pPr>
            <a:lvl2pPr>
              <a:defRPr>
                <a:solidFill>
                  <a:srgbClr val="984807"/>
                </a:solidFill>
              </a:defRPr>
            </a:lvl2pPr>
            <a:lvl3pPr>
              <a:defRPr>
                <a:solidFill>
                  <a:srgbClr val="984807"/>
                </a:solidFill>
              </a:defRPr>
            </a:lvl3pPr>
            <a:lvl4pPr>
              <a:defRPr>
                <a:solidFill>
                  <a:srgbClr val="984807"/>
                </a:solidFill>
              </a:defRPr>
            </a:lvl4pPr>
            <a:lvl5pPr>
              <a:defRPr>
                <a:solidFill>
                  <a:srgbClr val="984807"/>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 xmlns:p14="http://schemas.microsoft.com/office/powerpoint/2010/main" val="146713645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79512" y="2852935"/>
            <a:ext cx="5688632" cy="1362075"/>
          </a:xfrm>
        </p:spPr>
        <p:txBody>
          <a:bodyPr anchor="t"/>
          <a:lstStyle>
            <a:lvl1pPr algn="l">
              <a:defRPr sz="4000" b="1" cap="all">
                <a:solidFill>
                  <a:srgbClr val="984807"/>
                </a:solidFill>
              </a:defRPr>
            </a:lvl1p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179512" y="4245050"/>
            <a:ext cx="5688632" cy="552102"/>
          </a:xfrm>
        </p:spPr>
        <p:txBody>
          <a:bodyPr anchor="t"/>
          <a:lstStyle>
            <a:lvl1pPr marL="0" indent="0">
              <a:buNone/>
              <a:defRPr sz="2000">
                <a:solidFill>
                  <a:srgbClr val="98480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dirty="0" smtClean="0"/>
              <a:t>Clique para editar o texto mestre</a:t>
            </a:r>
          </a:p>
        </p:txBody>
      </p:sp>
    </p:spTree>
    <p:extLst>
      <p:ext uri="{BB962C8B-B14F-4D97-AF65-F5344CB8AC3E}">
        <p14:creationId xmlns="" xmlns:p14="http://schemas.microsoft.com/office/powerpoint/2010/main" val="353000540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Cabeçalho da Seçã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79512" y="2852935"/>
            <a:ext cx="5688632" cy="1362075"/>
          </a:xfrm>
        </p:spPr>
        <p:txBody>
          <a:bodyPr anchor="t"/>
          <a:lstStyle>
            <a:lvl1pPr algn="l">
              <a:defRPr sz="4000" b="1" cap="all">
                <a:solidFill>
                  <a:srgbClr val="984807"/>
                </a:solidFill>
              </a:defRPr>
            </a:lvl1p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179512" y="4245050"/>
            <a:ext cx="5688632" cy="552102"/>
          </a:xfrm>
        </p:spPr>
        <p:txBody>
          <a:bodyPr anchor="t"/>
          <a:lstStyle>
            <a:lvl1pPr marL="0" indent="0">
              <a:buNone/>
              <a:defRPr sz="2000">
                <a:solidFill>
                  <a:srgbClr val="98480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dirty="0" smtClean="0"/>
              <a:t>Clique para editar o texto mestre</a:t>
            </a:r>
          </a:p>
        </p:txBody>
      </p:sp>
    </p:spTree>
    <p:extLst>
      <p:ext uri="{BB962C8B-B14F-4D97-AF65-F5344CB8AC3E}">
        <p14:creationId xmlns="" xmlns:p14="http://schemas.microsoft.com/office/powerpoint/2010/main" val="270147539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Conteúdo 3"/>
          <p:cNvSpPr>
            <a:spLocks noGrp="1"/>
          </p:cNvSpPr>
          <p:nvPr>
            <p:ph sz="half" idx="2"/>
          </p:nvPr>
        </p:nvSpPr>
        <p:spPr>
          <a:xfrm>
            <a:off x="4648200"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 xmlns:p14="http://schemas.microsoft.com/office/powerpoint/2010/main" val="298370787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Duas Partes de Conteúdo">
    <p:spTree>
      <p:nvGrpSpPr>
        <p:cNvPr id="1" name=""/>
        <p:cNvGrpSpPr/>
        <p:nvPr/>
      </p:nvGrpSpPr>
      <p:grpSpPr>
        <a:xfrm>
          <a:off x="0" y="0"/>
          <a:ext cx="0" cy="0"/>
          <a:chOff x="0" y="0"/>
          <a:chExt cx="0" cy="0"/>
        </a:xfrm>
      </p:grpSpPr>
      <p:pic>
        <p:nvPicPr>
          <p:cNvPr id="6" name="Imagem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755576" y="116632"/>
            <a:ext cx="8229600" cy="1143000"/>
          </a:xfrm>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sz="half" idx="1"/>
          </p:nvPr>
        </p:nvSpPr>
        <p:spPr>
          <a:xfrm>
            <a:off x="755576"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Conteúdo 3"/>
          <p:cNvSpPr>
            <a:spLocks noGrp="1"/>
          </p:cNvSpPr>
          <p:nvPr>
            <p:ph sz="half" idx="2"/>
          </p:nvPr>
        </p:nvSpPr>
        <p:spPr>
          <a:xfrm>
            <a:off x="4946576"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 xmlns:p14="http://schemas.microsoft.com/office/powerpoint/2010/main" val="71940586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Tree>
    <p:extLst>
      <p:ext uri="{BB962C8B-B14F-4D97-AF65-F5344CB8AC3E}">
        <p14:creationId xmlns="" xmlns:p14="http://schemas.microsoft.com/office/powerpoint/2010/main" val="331241281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Somente título">
    <p:spTree>
      <p:nvGrpSpPr>
        <p:cNvPr id="1" name=""/>
        <p:cNvGrpSpPr/>
        <p:nvPr/>
      </p:nvGrpSpPr>
      <p:grpSpPr>
        <a:xfrm>
          <a:off x="0" y="0"/>
          <a:ext cx="0" cy="0"/>
          <a:chOff x="0" y="0"/>
          <a:chExt cx="0" cy="0"/>
        </a:xfrm>
      </p:grpSpPr>
      <p:pic>
        <p:nvPicPr>
          <p:cNvPr id="6" name="Imagem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Tree>
    <p:extLst>
      <p:ext uri="{BB962C8B-B14F-4D97-AF65-F5344CB8AC3E}">
        <p14:creationId xmlns="" xmlns:p14="http://schemas.microsoft.com/office/powerpoint/2010/main" val="71695084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89045348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2024138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457200" y="273050"/>
            <a:ext cx="3008313" cy="1162050"/>
          </a:xfrm>
        </p:spPr>
        <p:txBody>
          <a:bodyPr anchor="b"/>
          <a:lstStyle>
            <a:lvl1pPr algn="l">
              <a:defRPr sz="2000"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a:xfrm>
            <a:off x="3575050" y="273051"/>
            <a:ext cx="5111750" cy="6252294"/>
          </a:xfrm>
        </p:spPr>
        <p:txBody>
          <a:bodyPr/>
          <a:lstStyle>
            <a:lvl1pPr>
              <a:defRPr sz="3200">
                <a:solidFill>
                  <a:srgbClr val="984807"/>
                </a:solidFill>
              </a:defRPr>
            </a:lvl1pPr>
            <a:lvl2pPr>
              <a:defRPr sz="2800">
                <a:solidFill>
                  <a:srgbClr val="984807"/>
                </a:solidFill>
              </a:defRPr>
            </a:lvl2pPr>
            <a:lvl3pPr>
              <a:defRPr sz="2400">
                <a:solidFill>
                  <a:srgbClr val="984807"/>
                </a:solidFill>
              </a:defRPr>
            </a:lvl3pPr>
            <a:lvl4pPr>
              <a:defRPr sz="2000">
                <a:solidFill>
                  <a:srgbClr val="984807"/>
                </a:solidFill>
              </a:defRPr>
            </a:lvl4pPr>
            <a:lvl5pPr>
              <a:defRPr sz="2000">
                <a:solidFill>
                  <a:srgbClr val="984807"/>
                </a:solidFill>
              </a:defRPr>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5090244"/>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 texto mestre</a:t>
            </a:r>
          </a:p>
        </p:txBody>
      </p:sp>
    </p:spTree>
    <p:extLst>
      <p:ext uri="{BB962C8B-B14F-4D97-AF65-F5344CB8AC3E}">
        <p14:creationId xmlns="" xmlns:p14="http://schemas.microsoft.com/office/powerpoint/2010/main" val="177994958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1_Conteúdo com Legenda">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961256" y="-27384"/>
            <a:ext cx="6707088" cy="1018034"/>
          </a:xfrm>
        </p:spPr>
        <p:txBody>
          <a:bodyPr anchor="b"/>
          <a:lstStyle>
            <a:lvl1pPr algn="l">
              <a:defRPr sz="2000"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a:xfrm>
            <a:off x="3575050" y="1124743"/>
            <a:ext cx="5111750" cy="5400601"/>
          </a:xfrm>
        </p:spPr>
        <p:txBody>
          <a:bodyPr/>
          <a:lstStyle>
            <a:lvl1pPr>
              <a:defRPr sz="3200">
                <a:solidFill>
                  <a:srgbClr val="984807"/>
                </a:solidFill>
              </a:defRPr>
            </a:lvl1pPr>
            <a:lvl2pPr>
              <a:defRPr sz="2800">
                <a:solidFill>
                  <a:srgbClr val="984807"/>
                </a:solidFill>
              </a:defRPr>
            </a:lvl2pPr>
            <a:lvl3pPr>
              <a:defRPr sz="2400">
                <a:solidFill>
                  <a:srgbClr val="984807"/>
                </a:solidFill>
              </a:defRPr>
            </a:lvl3pPr>
            <a:lvl4pPr>
              <a:defRPr sz="2000">
                <a:solidFill>
                  <a:srgbClr val="984807"/>
                </a:solidFill>
              </a:defRPr>
            </a:lvl4pPr>
            <a:lvl5pPr>
              <a:defRPr sz="2000">
                <a:solidFill>
                  <a:srgbClr val="984807"/>
                </a:solidFill>
              </a:defRPr>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971600" y="1124744"/>
            <a:ext cx="2493913" cy="5400600"/>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 texto mestre</a:t>
            </a:r>
          </a:p>
        </p:txBody>
      </p:sp>
    </p:spTree>
    <p:extLst>
      <p:ext uri="{BB962C8B-B14F-4D97-AF65-F5344CB8AC3E}">
        <p14:creationId xmlns="" xmlns:p14="http://schemas.microsoft.com/office/powerpoint/2010/main" val="258479829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187624" y="4800600"/>
            <a:ext cx="7056784" cy="566738"/>
          </a:xfrm>
        </p:spPr>
        <p:txBody>
          <a:bodyPr anchor="b"/>
          <a:lstStyle>
            <a:lvl1pPr algn="l">
              <a:defRPr sz="2000" b="1">
                <a:solidFill>
                  <a:srgbClr val="984807"/>
                </a:solidFill>
              </a:defRPr>
            </a:lvl1pPr>
          </a:lstStyle>
          <a:p>
            <a:r>
              <a:rPr lang="pt-BR" smtClean="0"/>
              <a:t>Clique para editar o título mestre</a:t>
            </a:r>
            <a:endParaRPr lang="pt-BR"/>
          </a:p>
        </p:txBody>
      </p:sp>
      <p:sp>
        <p:nvSpPr>
          <p:cNvPr id="3" name="Espaço Reservado para Imagem 2"/>
          <p:cNvSpPr>
            <a:spLocks noGrp="1"/>
          </p:cNvSpPr>
          <p:nvPr>
            <p:ph type="pic" idx="1"/>
          </p:nvPr>
        </p:nvSpPr>
        <p:spPr>
          <a:xfrm>
            <a:off x="1187624" y="612775"/>
            <a:ext cx="7056784" cy="4114800"/>
          </a:xfrm>
        </p:spPr>
        <p:txBody>
          <a:bodyPr/>
          <a:lstStyle>
            <a:lvl1pPr marL="0" indent="0">
              <a:buNone/>
              <a:defRPr sz="3200">
                <a:solidFill>
                  <a:srgbClr val="98480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1187624" y="5367338"/>
            <a:ext cx="7056784" cy="804862"/>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Tree>
    <p:extLst>
      <p:ext uri="{BB962C8B-B14F-4D97-AF65-F5344CB8AC3E}">
        <p14:creationId xmlns="" xmlns:p14="http://schemas.microsoft.com/office/powerpoint/2010/main" val="51541990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Imagem com Legenda">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043608" y="404664"/>
            <a:ext cx="7056784" cy="566738"/>
          </a:xfrm>
        </p:spPr>
        <p:txBody>
          <a:bodyPr anchor="b"/>
          <a:lstStyle>
            <a:lvl1pPr algn="l">
              <a:defRPr sz="2000" b="1">
                <a:solidFill>
                  <a:srgbClr val="984807"/>
                </a:solidFill>
              </a:defRPr>
            </a:lvl1pPr>
          </a:lstStyle>
          <a:p>
            <a:r>
              <a:rPr lang="pt-BR" dirty="0" smtClean="0"/>
              <a:t>Clique para editar o título mestre</a:t>
            </a:r>
            <a:endParaRPr lang="pt-BR" dirty="0"/>
          </a:p>
        </p:txBody>
      </p:sp>
      <p:sp>
        <p:nvSpPr>
          <p:cNvPr id="3" name="Espaço Reservado para Imagem 2"/>
          <p:cNvSpPr>
            <a:spLocks noGrp="1"/>
          </p:cNvSpPr>
          <p:nvPr>
            <p:ph type="pic" idx="1"/>
          </p:nvPr>
        </p:nvSpPr>
        <p:spPr>
          <a:xfrm>
            <a:off x="1043608" y="2338536"/>
            <a:ext cx="7056784" cy="4114800"/>
          </a:xfrm>
        </p:spPr>
        <p:txBody>
          <a:bodyPr/>
          <a:lstStyle>
            <a:lvl1pPr marL="0" indent="0">
              <a:buNone/>
              <a:defRPr sz="3200">
                <a:solidFill>
                  <a:srgbClr val="98480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1043608" y="971402"/>
            <a:ext cx="7056784" cy="804862"/>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 texto mestre</a:t>
            </a:r>
          </a:p>
        </p:txBody>
      </p:sp>
    </p:spTree>
    <p:extLst>
      <p:ext uri="{BB962C8B-B14F-4D97-AF65-F5344CB8AC3E}">
        <p14:creationId xmlns="" xmlns:p14="http://schemas.microsoft.com/office/powerpoint/2010/main" val="190437082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 xmlns:p14="http://schemas.microsoft.com/office/powerpoint/2010/main" val="1996233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65" r:id="rId6"/>
    <p:sldLayoutId id="2147483652" r:id="rId7"/>
    <p:sldLayoutId id="2147483666" r:id="rId8"/>
    <p:sldLayoutId id="2147483654" r:id="rId9"/>
    <p:sldLayoutId id="2147483667" r:id="rId10"/>
    <p:sldLayoutId id="2147483655" r:id="rId11"/>
    <p:sldLayoutId id="2147483662" r:id="rId12"/>
    <p:sldLayoutId id="2147483656" r:id="rId13"/>
    <p:sldLayoutId id="2147483663" r:id="rId14"/>
    <p:sldLayoutId id="2147483657" r:id="rId15"/>
    <p:sldLayoutId id="2147483664" r:id="rId16"/>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ebebd.com/ip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1"/>
            <a:ext cx="9144000" cy="980727"/>
          </a:xfrm>
        </p:spPr>
        <p:txBody>
          <a:bodyPr>
            <a:normAutofit/>
          </a:bodyPr>
          <a:lstStyle/>
          <a:p>
            <a:r>
              <a:rPr lang="pt-BR" sz="2800" dirty="0" smtClean="0">
                <a:latin typeface="Calibri" pitchFamily="34" charset="0"/>
              </a:rPr>
              <a:t>A </a:t>
            </a:r>
            <a:r>
              <a:rPr lang="pt-BR" sz="2800" dirty="0" smtClean="0">
                <a:latin typeface="Calibri" pitchFamily="34" charset="0"/>
              </a:rPr>
              <a:t>IGREJA E OS DESAFIOS DA PÓS-MODERNIDADE</a:t>
            </a:r>
            <a:endParaRPr lang="pt-BR" sz="2800" dirty="0"/>
          </a:p>
        </p:txBody>
      </p:sp>
      <p:sp>
        <p:nvSpPr>
          <p:cNvPr id="3" name="Subtítulo 2"/>
          <p:cNvSpPr>
            <a:spLocks noGrp="1"/>
          </p:cNvSpPr>
          <p:nvPr>
            <p:ph type="subTitle" idx="1"/>
          </p:nvPr>
        </p:nvSpPr>
        <p:spPr>
          <a:xfrm>
            <a:off x="-252536" y="2636912"/>
            <a:ext cx="5472608" cy="2088232"/>
          </a:xfrm>
        </p:spPr>
        <p:txBody>
          <a:bodyPr>
            <a:noAutofit/>
          </a:bodyPr>
          <a:lstStyle/>
          <a:p>
            <a:r>
              <a:rPr lang="pt-BR" sz="6000" dirty="0" smtClean="0"/>
              <a:t>O COLAPSO DE SIGNIFICADO</a:t>
            </a:r>
            <a:endParaRPr lang="pt-BR" sz="6000" dirty="0"/>
          </a:p>
        </p:txBody>
      </p:sp>
      <p:sp>
        <p:nvSpPr>
          <p:cNvPr id="4" name="CaixaDeTexto 3"/>
          <p:cNvSpPr txBox="1"/>
          <p:nvPr/>
        </p:nvSpPr>
        <p:spPr>
          <a:xfrm>
            <a:off x="251520" y="5157192"/>
            <a:ext cx="3096343" cy="923330"/>
          </a:xfrm>
          <a:prstGeom prst="rect">
            <a:avLst/>
          </a:prstGeom>
          <a:noFill/>
        </p:spPr>
        <p:txBody>
          <a:bodyPr wrap="square" rtlCol="0">
            <a:spAutoFit/>
          </a:bodyPr>
          <a:lstStyle/>
          <a:p>
            <a:r>
              <a:rPr lang="pt-BR" b="1" dirty="0" smtClean="0">
                <a:solidFill>
                  <a:schemeClr val="bg1">
                    <a:lumMod val="95000"/>
                  </a:schemeClr>
                </a:solidFill>
              </a:rPr>
              <a:t>Está aula está no site da EBD:</a:t>
            </a:r>
          </a:p>
          <a:p>
            <a:r>
              <a:rPr lang="pt-BR" dirty="0" smtClean="0">
                <a:hlinkClick r:id="rId3"/>
              </a:rPr>
              <a:t>http://webebd.com/ipn/</a:t>
            </a:r>
            <a:endParaRPr lang="pt-BR" dirty="0" smtClean="0"/>
          </a:p>
          <a:p>
            <a:endParaRPr lang="pt-BR" dirty="0"/>
          </a:p>
        </p:txBody>
      </p:sp>
    </p:spTree>
    <p:extLst>
      <p:ext uri="{BB962C8B-B14F-4D97-AF65-F5344CB8AC3E}">
        <p14:creationId xmlns="" xmlns:p14="http://schemas.microsoft.com/office/powerpoint/2010/main" val="347134209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7624" y="44624"/>
            <a:ext cx="7848872" cy="1296144"/>
          </a:xfrm>
        </p:spPr>
        <p:txBody>
          <a:bodyPr>
            <a:normAutofit/>
          </a:bodyPr>
          <a:lstStyle/>
          <a:p>
            <a:pPr algn="l"/>
            <a:r>
              <a:rPr lang="pt-BR" dirty="0" smtClean="0">
                <a:solidFill>
                  <a:schemeClr val="tx1"/>
                </a:solidFill>
              </a:rPr>
              <a:t>Pós-modernidade</a:t>
            </a:r>
            <a:endParaRPr lang="pt-BR" dirty="0">
              <a:solidFill>
                <a:schemeClr val="tx1"/>
              </a:solidFill>
            </a:endParaRPr>
          </a:p>
        </p:txBody>
      </p:sp>
      <p:pic>
        <p:nvPicPr>
          <p:cNvPr id="6" name="Imagem 5" descr="relativismo.jpg"/>
          <p:cNvPicPr>
            <a:picLocks noChangeAspect="1"/>
          </p:cNvPicPr>
          <p:nvPr/>
        </p:nvPicPr>
        <p:blipFill>
          <a:blip r:embed="rId3" cstate="print"/>
          <a:stretch>
            <a:fillRect/>
          </a:stretch>
        </p:blipFill>
        <p:spPr>
          <a:xfrm>
            <a:off x="1043608" y="2924944"/>
            <a:ext cx="3247561" cy="3330833"/>
          </a:xfrm>
          <a:prstGeom prst="rect">
            <a:avLst/>
          </a:prstGeom>
        </p:spPr>
      </p:pic>
      <p:sp>
        <p:nvSpPr>
          <p:cNvPr id="8" name="Retângulo de cantos arredondados 7"/>
          <p:cNvSpPr/>
          <p:nvPr/>
        </p:nvSpPr>
        <p:spPr>
          <a:xfrm>
            <a:off x="5220072" y="1628800"/>
            <a:ext cx="3456384" cy="4536504"/>
          </a:xfrm>
          <a:prstGeom prst="roundRect">
            <a:avLst/>
          </a:prstGeom>
          <a:no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pPr>
            <a:r>
              <a:rPr lang="pt-BR" sz="2800" dirty="0" smtClean="0">
                <a:solidFill>
                  <a:schemeClr val="tx1"/>
                </a:solidFill>
                <a:latin typeface="Calibri" pitchFamily="34" charset="0"/>
              </a:rPr>
              <a:t>Ao decretar que </a:t>
            </a:r>
            <a:r>
              <a:rPr lang="pt-BR" sz="2800" b="1" dirty="0" smtClean="0">
                <a:solidFill>
                  <a:schemeClr val="tx1"/>
                </a:solidFill>
                <a:latin typeface="Calibri" pitchFamily="34" charset="0"/>
              </a:rPr>
              <a:t>Deus não existe</a:t>
            </a:r>
            <a:r>
              <a:rPr lang="pt-BR" sz="2800" dirty="0" smtClean="0">
                <a:solidFill>
                  <a:schemeClr val="tx1"/>
                </a:solidFill>
                <a:latin typeface="Calibri" pitchFamily="34" charset="0"/>
              </a:rPr>
              <a:t> , o homem pós-moderno rejeita qualquer </a:t>
            </a:r>
            <a:r>
              <a:rPr lang="pt-BR" sz="2800" b="1" dirty="0" smtClean="0">
                <a:solidFill>
                  <a:schemeClr val="tx1"/>
                </a:solidFill>
                <a:latin typeface="Calibri" pitchFamily="34" charset="0"/>
              </a:rPr>
              <a:t>padrão de moral e de verdade.</a:t>
            </a:r>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a:spLocks noGrp="1"/>
          </p:cNvSpPr>
          <p:nvPr>
            <p:ph type="title"/>
          </p:nvPr>
        </p:nvSpPr>
        <p:spPr>
          <a:xfrm>
            <a:off x="1022920" y="133832"/>
            <a:ext cx="8229600" cy="1143000"/>
          </a:xfrm>
        </p:spPr>
        <p:txBody>
          <a:bodyPr>
            <a:normAutofit/>
          </a:bodyPr>
          <a:lstStyle/>
          <a:p>
            <a:pPr algn="l"/>
            <a:r>
              <a:rPr lang="pt-BR" dirty="0" smtClean="0">
                <a:solidFill>
                  <a:schemeClr val="tx1"/>
                </a:solidFill>
              </a:rPr>
              <a:t>Colapso de Significado</a:t>
            </a:r>
            <a:endParaRPr lang="pt-BR" dirty="0">
              <a:solidFill>
                <a:schemeClr val="tx1"/>
              </a:solidFill>
            </a:endParaRPr>
          </a:p>
        </p:txBody>
      </p:sp>
      <p:sp>
        <p:nvSpPr>
          <p:cNvPr id="9" name="Espaço Reservado para Conteúdo 2"/>
          <p:cNvSpPr txBox="1">
            <a:spLocks/>
          </p:cNvSpPr>
          <p:nvPr/>
        </p:nvSpPr>
        <p:spPr>
          <a:xfrm>
            <a:off x="827584" y="1124744"/>
            <a:ext cx="7859216" cy="936104"/>
          </a:xfrm>
          <a:prstGeom prst="rect">
            <a:avLst/>
          </a:prstGeom>
        </p:spPr>
        <p:txBody>
          <a:bodyPr vert="horz" lIns="91440" tIns="45720" rIns="91440" bIns="45720" rtlCol="0">
            <a:noAutofit/>
          </a:bodyPr>
          <a:lstStyle/>
          <a:p>
            <a:pPr marR="0" lvl="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2600" i="0" u="none" strike="noStrike" kern="1200" cap="none" spc="0" normalizeH="0" baseline="0" noProof="0" dirty="0" smtClean="0">
                <a:ln>
                  <a:noFill/>
                </a:ln>
                <a:solidFill>
                  <a:schemeClr val="tx1"/>
                </a:solidFill>
                <a:effectLst/>
                <a:uLnTx/>
                <a:uFillTx/>
                <a:latin typeface="+mn-lt"/>
                <a:ea typeface="+mn-ea"/>
                <a:cs typeface="+mn-cs"/>
              </a:rPr>
              <a:t>A pós modernidade declara </a:t>
            </a:r>
            <a:r>
              <a:rPr kumimoji="0" lang="pt-BR" sz="2600" i="0" u="none" strike="noStrike" kern="1200" cap="none" spc="0" normalizeH="0" baseline="0" noProof="0" dirty="0" smtClean="0">
                <a:ln>
                  <a:noFill/>
                </a:ln>
                <a:solidFill>
                  <a:schemeClr val="tx1"/>
                </a:solidFill>
                <a:effectLst/>
                <a:uLnTx/>
                <a:uFillTx/>
                <a:latin typeface="+mn-lt"/>
                <a:ea typeface="+mn-ea"/>
                <a:cs typeface="+mn-cs"/>
              </a:rPr>
              <a:t>não haver propósito </a:t>
            </a:r>
            <a:r>
              <a:rPr kumimoji="0" lang="pt-BR" sz="2600" i="0" u="none" strike="noStrike" kern="1200" cap="none" spc="0" normalizeH="0" baseline="0" noProof="0" dirty="0" smtClean="0">
                <a:ln>
                  <a:noFill/>
                </a:ln>
                <a:solidFill>
                  <a:schemeClr val="tx1"/>
                </a:solidFill>
                <a:effectLst/>
                <a:uLnTx/>
                <a:uFillTx/>
                <a:latin typeface="+mn-lt"/>
                <a:ea typeface="+mn-ea"/>
                <a:cs typeface="+mn-cs"/>
              </a:rPr>
              <a:t>ou significado na existência humana. </a:t>
            </a:r>
          </a:p>
        </p:txBody>
      </p:sp>
      <p:pic>
        <p:nvPicPr>
          <p:cNvPr id="10" name="Imagem 9" descr="relativismo2.jpg"/>
          <p:cNvPicPr>
            <a:picLocks noChangeAspect="1"/>
          </p:cNvPicPr>
          <p:nvPr/>
        </p:nvPicPr>
        <p:blipFill>
          <a:blip r:embed="rId2" cstate="print"/>
          <a:stretch>
            <a:fillRect/>
          </a:stretch>
        </p:blipFill>
        <p:spPr>
          <a:xfrm>
            <a:off x="3923928" y="2492896"/>
            <a:ext cx="4680520" cy="2855341"/>
          </a:xfrm>
          <a:prstGeom prst="rect">
            <a:avLst/>
          </a:prstGeom>
        </p:spPr>
      </p:pic>
      <p:sp>
        <p:nvSpPr>
          <p:cNvPr id="11" name="Retângulo de cantos arredondados 10"/>
          <p:cNvSpPr/>
          <p:nvPr/>
        </p:nvSpPr>
        <p:spPr>
          <a:xfrm>
            <a:off x="683568" y="2492896"/>
            <a:ext cx="3024336" cy="2736304"/>
          </a:xfrm>
          <a:prstGeom prst="round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lvl="1" indent="-285750" algn="ctr">
              <a:lnSpc>
                <a:spcPct val="115000"/>
              </a:lnSpc>
              <a:spcAft>
                <a:spcPts val="0"/>
              </a:spcAft>
              <a:tabLst>
                <a:tab pos="180340" algn="l"/>
              </a:tabLst>
            </a:pPr>
            <a:r>
              <a:rPr lang="pt-BR" sz="2400" dirty="0" smtClean="0">
                <a:solidFill>
                  <a:sysClr val="windowText" lastClr="000000"/>
                </a:solidFill>
              </a:rPr>
              <a:t>Declara que não </a:t>
            </a:r>
            <a:r>
              <a:rPr lang="pt-BR" sz="2400" dirty="0" smtClean="0">
                <a:solidFill>
                  <a:sysClr val="windowText" lastClr="000000"/>
                </a:solidFill>
              </a:rPr>
              <a:t>há sentido a ser encontrado no mundo além do significado que damos a ele.</a:t>
            </a:r>
          </a:p>
        </p:txBody>
      </p:sp>
      <p:sp>
        <p:nvSpPr>
          <p:cNvPr id="12" name="Retângulo de cantos arredondados 11"/>
          <p:cNvSpPr/>
          <p:nvPr/>
        </p:nvSpPr>
        <p:spPr>
          <a:xfrm>
            <a:off x="1187624" y="5417840"/>
            <a:ext cx="7128792" cy="1440160"/>
          </a:xfrm>
          <a:prstGeom prst="round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buNone/>
            </a:pPr>
            <a:r>
              <a:rPr lang="pt-BR" sz="2400" b="1" i="1" dirty="0" smtClean="0">
                <a:solidFill>
                  <a:sysClr val="windowText" lastClr="000000"/>
                </a:solidFill>
              </a:rPr>
              <a:t>A existência humana perde o sentido quando os absolutos são vaporizados.</a:t>
            </a:r>
          </a:p>
          <a:p>
            <a:pPr algn="ctr">
              <a:buNone/>
            </a:pPr>
            <a:r>
              <a:rPr lang="pt-BR" sz="1400" i="1" dirty="0" smtClean="0">
                <a:solidFill>
                  <a:sysClr val="windowText" lastClr="000000"/>
                </a:solidFill>
              </a:rPr>
              <a:t>Leandro Lima – Brilhe a sua Luz</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2920" y="133832"/>
            <a:ext cx="8229600" cy="1143000"/>
          </a:xfrm>
        </p:spPr>
        <p:txBody>
          <a:bodyPr>
            <a:normAutofit/>
          </a:bodyPr>
          <a:lstStyle/>
          <a:p>
            <a:pPr algn="l"/>
            <a:r>
              <a:rPr lang="pt-BR" dirty="0" smtClean="0">
                <a:solidFill>
                  <a:schemeClr val="tx1"/>
                </a:solidFill>
              </a:rPr>
              <a:t>Como encontrar significado?</a:t>
            </a:r>
            <a:endParaRPr lang="pt-BR" dirty="0">
              <a:solidFill>
                <a:schemeClr val="tx1"/>
              </a:solidFill>
            </a:endParaRPr>
          </a:p>
        </p:txBody>
      </p:sp>
      <p:sp>
        <p:nvSpPr>
          <p:cNvPr id="4" name="Retângulo 3"/>
          <p:cNvSpPr/>
          <p:nvPr/>
        </p:nvSpPr>
        <p:spPr>
          <a:xfrm>
            <a:off x="1115616" y="1412776"/>
            <a:ext cx="7344816" cy="1138773"/>
          </a:xfrm>
          <a:prstGeom prst="rect">
            <a:avLst/>
          </a:prstGeom>
          <a:solidFill>
            <a:srgbClr val="C00000"/>
          </a:solidFill>
          <a:ln>
            <a:solidFill>
              <a:srgbClr val="FF0000"/>
            </a:solidFill>
          </a:ln>
        </p:spPr>
        <p:txBody>
          <a:bodyPr wrap="square">
            <a:spAutoFit/>
          </a:bodyPr>
          <a:lstStyle/>
          <a:p>
            <a:pPr algn="ctr"/>
            <a:r>
              <a:rPr lang="pt-BR" sz="2800" b="1" dirty="0" smtClean="0">
                <a:solidFill>
                  <a:schemeClr val="bg1"/>
                </a:solidFill>
              </a:rPr>
              <a:t>Em seus próprios desejos e vontades.</a:t>
            </a:r>
            <a:r>
              <a:rPr lang="pt-BR" sz="2800" dirty="0" smtClean="0">
                <a:solidFill>
                  <a:schemeClr val="bg1"/>
                </a:solidFill>
              </a:rPr>
              <a:t> </a:t>
            </a:r>
          </a:p>
          <a:p>
            <a:pPr algn="ctr"/>
            <a:r>
              <a:rPr lang="pt-BR" sz="2000" u="sng" dirty="0" smtClean="0">
                <a:solidFill>
                  <a:schemeClr val="bg1"/>
                </a:solidFill>
              </a:rPr>
              <a:t>A ideia </a:t>
            </a:r>
            <a:r>
              <a:rPr lang="pt-BR" sz="2000" u="sng" dirty="0" smtClean="0">
                <a:solidFill>
                  <a:schemeClr val="bg1"/>
                </a:solidFill>
              </a:rPr>
              <a:t>de liberdade na atualidade</a:t>
            </a:r>
            <a:r>
              <a:rPr lang="pt-BR" sz="2000" dirty="0" smtClean="0">
                <a:solidFill>
                  <a:schemeClr val="bg1"/>
                </a:solidFill>
              </a:rPr>
              <a:t>: </a:t>
            </a:r>
            <a:r>
              <a:rPr lang="pt-BR" sz="2000" dirty="0" smtClean="0">
                <a:solidFill>
                  <a:schemeClr val="bg1"/>
                </a:solidFill>
              </a:rPr>
              <a:t>fazer o que se </a:t>
            </a:r>
            <a:r>
              <a:rPr lang="pt-BR" sz="2000" dirty="0" smtClean="0">
                <a:solidFill>
                  <a:schemeClr val="bg1"/>
                </a:solidFill>
              </a:rPr>
              <a:t>deseja, </a:t>
            </a:r>
            <a:r>
              <a:rPr lang="pt-BR" sz="2000" dirty="0" smtClean="0">
                <a:solidFill>
                  <a:schemeClr val="bg1"/>
                </a:solidFill>
              </a:rPr>
              <a:t>não ter amarras morais ou qualquer tipo de obrigação.</a:t>
            </a:r>
          </a:p>
        </p:txBody>
      </p:sp>
      <p:sp>
        <p:nvSpPr>
          <p:cNvPr id="7" name="Retângulo de cantos arredondados 6"/>
          <p:cNvSpPr/>
          <p:nvPr/>
        </p:nvSpPr>
        <p:spPr>
          <a:xfrm>
            <a:off x="755576" y="2924944"/>
            <a:ext cx="7704856" cy="2880320"/>
          </a:xfrm>
          <a:prstGeom prst="round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lvl="0">
              <a:spcBef>
                <a:spcPct val="0"/>
              </a:spcBef>
              <a:defRPr/>
            </a:pPr>
            <a:r>
              <a:rPr lang="pt-BR" i="1" dirty="0" smtClean="0"/>
              <a:t>A pós modernidade tem dito: é preciso romper as amarras das relações de poder que impediam a execução do desejo.</a:t>
            </a:r>
          </a:p>
          <a:p>
            <a:pPr lvl="0">
              <a:spcBef>
                <a:spcPct val="0"/>
              </a:spcBef>
              <a:defRPr/>
            </a:pPr>
            <a:r>
              <a:rPr lang="pt-BR" i="1" dirty="0" smtClean="0"/>
              <a:t>Os valores que nos amarravam, acabaram. Cada um escolhe seu percurso.</a:t>
            </a:r>
          </a:p>
          <a:p>
            <a:pPr lvl="0" algn="r">
              <a:spcBef>
                <a:spcPct val="0"/>
              </a:spcBef>
              <a:defRPr/>
            </a:pPr>
            <a:r>
              <a:rPr lang="pt-BR" sz="1400" i="1" dirty="0" smtClean="0"/>
              <a:t>                 O pensamento pós moderno e a falência da modernidade – </a:t>
            </a:r>
            <a:r>
              <a:rPr lang="pt-BR" sz="1400" i="1" dirty="0" err="1" smtClean="0"/>
              <a:t>Juremir</a:t>
            </a:r>
            <a:r>
              <a:rPr lang="pt-BR" sz="1400" i="1" dirty="0" smtClean="0"/>
              <a:t> Machado </a:t>
            </a:r>
          </a:p>
          <a:p>
            <a:pPr lvl="0" algn="ctr">
              <a:spcBef>
                <a:spcPct val="0"/>
              </a:spcBef>
              <a:defRPr/>
            </a:pPr>
            <a:endParaRPr lang="pt-BR" sz="2000" dirty="0" smtClean="0"/>
          </a:p>
          <a:p>
            <a:pPr lvl="0" algn="ctr">
              <a:spcBef>
                <a:spcPct val="0"/>
              </a:spcBef>
              <a:defRPr/>
            </a:pPr>
            <a:endParaRPr lang="pt-BR" sz="2000" dirty="0" smtClean="0"/>
          </a:p>
          <a:p>
            <a:pPr lvl="0">
              <a:spcBef>
                <a:spcPct val="0"/>
              </a:spcBef>
              <a:defRPr/>
            </a:pPr>
            <a:r>
              <a:rPr lang="pt-BR" i="1" dirty="0" smtClean="0"/>
              <a:t>“Ao individuo pós-moderno não interessa uma consciência vigilante, mas sim, um ego sem fronteiras”.</a:t>
            </a:r>
          </a:p>
          <a:p>
            <a:pPr algn="r">
              <a:spcBef>
                <a:spcPct val="0"/>
              </a:spcBef>
              <a:defRPr/>
            </a:pPr>
            <a:r>
              <a:rPr lang="pt-BR" sz="1400" i="1" dirty="0" smtClean="0"/>
              <a:t>                                                                          Jair Ferreira dos Santos - O que é pós-moderno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2000"/>
                                        <p:tgtEl>
                                          <p:spTgt spid="7">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2000"/>
                                        <p:tgtEl>
                                          <p:spTgt spid="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fade">
                                      <p:cBhvr>
                                        <p:cTn id="23" dur="2000"/>
                                        <p:tgtEl>
                                          <p:spTgt spid="7">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lstStyle/>
          <a:p>
            <a:pPr algn="l"/>
            <a:r>
              <a:rPr lang="pt-BR" dirty="0" smtClean="0">
                <a:solidFill>
                  <a:schemeClr val="tx1"/>
                </a:solidFill>
              </a:rPr>
              <a:t>Consequências</a:t>
            </a:r>
            <a:endParaRPr lang="pt-BR" dirty="0">
              <a:solidFill>
                <a:schemeClr val="tx1"/>
              </a:solidFill>
            </a:endParaRPr>
          </a:p>
        </p:txBody>
      </p:sp>
      <p:sp>
        <p:nvSpPr>
          <p:cNvPr id="5" name="CaixaDeTexto 4"/>
          <p:cNvSpPr txBox="1"/>
          <p:nvPr/>
        </p:nvSpPr>
        <p:spPr>
          <a:xfrm>
            <a:off x="467544" y="3645024"/>
            <a:ext cx="2232248" cy="671851"/>
          </a:xfrm>
          <a:prstGeom prst="rect">
            <a:avLst/>
          </a:prstGeom>
          <a:noFill/>
        </p:spPr>
        <p:txBody>
          <a:bodyPr wrap="square" rtlCol="0">
            <a:spAutoFit/>
          </a:bodyPr>
          <a:lstStyle/>
          <a:p>
            <a:pPr>
              <a:lnSpc>
                <a:spcPct val="150000"/>
              </a:lnSpc>
            </a:pPr>
            <a:r>
              <a:rPr lang="pt-BR" sz="2800" b="1" dirty="0" smtClean="0"/>
              <a:t>Hedonismo</a:t>
            </a:r>
          </a:p>
        </p:txBody>
      </p:sp>
      <p:sp>
        <p:nvSpPr>
          <p:cNvPr id="8" name="CaixaDeTexto 7"/>
          <p:cNvSpPr txBox="1"/>
          <p:nvPr/>
        </p:nvSpPr>
        <p:spPr>
          <a:xfrm>
            <a:off x="3491880" y="6021288"/>
            <a:ext cx="2520280" cy="671851"/>
          </a:xfrm>
          <a:prstGeom prst="rect">
            <a:avLst/>
          </a:prstGeom>
          <a:noFill/>
        </p:spPr>
        <p:txBody>
          <a:bodyPr wrap="square" rtlCol="0">
            <a:spAutoFit/>
          </a:bodyPr>
          <a:lstStyle/>
          <a:p>
            <a:pPr>
              <a:lnSpc>
                <a:spcPct val="150000"/>
              </a:lnSpc>
            </a:pPr>
            <a:r>
              <a:rPr lang="pt-BR" sz="2800" b="1" dirty="0" smtClean="0"/>
              <a:t>Subjetivismo</a:t>
            </a:r>
          </a:p>
        </p:txBody>
      </p:sp>
      <p:sp>
        <p:nvSpPr>
          <p:cNvPr id="9" name="CaixaDeTexto 8"/>
          <p:cNvSpPr txBox="1"/>
          <p:nvPr/>
        </p:nvSpPr>
        <p:spPr>
          <a:xfrm>
            <a:off x="3203848" y="3501008"/>
            <a:ext cx="2736304" cy="671851"/>
          </a:xfrm>
          <a:prstGeom prst="rect">
            <a:avLst/>
          </a:prstGeom>
          <a:noFill/>
        </p:spPr>
        <p:txBody>
          <a:bodyPr wrap="square" rtlCol="0">
            <a:spAutoFit/>
          </a:bodyPr>
          <a:lstStyle/>
          <a:p>
            <a:pPr>
              <a:lnSpc>
                <a:spcPct val="150000"/>
              </a:lnSpc>
            </a:pPr>
            <a:r>
              <a:rPr lang="pt-BR" sz="2800" b="1" dirty="0" smtClean="0"/>
              <a:t>Individualismo</a:t>
            </a:r>
          </a:p>
        </p:txBody>
      </p:sp>
      <p:sp>
        <p:nvSpPr>
          <p:cNvPr id="10" name="CaixaDeTexto 9"/>
          <p:cNvSpPr txBox="1"/>
          <p:nvPr/>
        </p:nvSpPr>
        <p:spPr>
          <a:xfrm>
            <a:off x="683568" y="6103306"/>
            <a:ext cx="2520280" cy="671851"/>
          </a:xfrm>
          <a:prstGeom prst="rect">
            <a:avLst/>
          </a:prstGeom>
          <a:noFill/>
        </p:spPr>
        <p:txBody>
          <a:bodyPr wrap="square" rtlCol="0">
            <a:spAutoFit/>
          </a:bodyPr>
          <a:lstStyle/>
          <a:p>
            <a:pPr>
              <a:lnSpc>
                <a:spcPct val="150000"/>
              </a:lnSpc>
            </a:pPr>
            <a:r>
              <a:rPr lang="pt-BR" sz="2800" b="1" dirty="0" smtClean="0"/>
              <a:t>Misticismo</a:t>
            </a:r>
          </a:p>
        </p:txBody>
      </p:sp>
      <p:sp>
        <p:nvSpPr>
          <p:cNvPr id="11" name="CaixaDeTexto 10"/>
          <p:cNvSpPr txBox="1"/>
          <p:nvPr/>
        </p:nvSpPr>
        <p:spPr>
          <a:xfrm>
            <a:off x="6228184" y="5517232"/>
            <a:ext cx="2520280" cy="671851"/>
          </a:xfrm>
          <a:prstGeom prst="rect">
            <a:avLst/>
          </a:prstGeom>
          <a:noFill/>
        </p:spPr>
        <p:txBody>
          <a:bodyPr wrap="square" rtlCol="0">
            <a:spAutoFit/>
          </a:bodyPr>
          <a:lstStyle/>
          <a:p>
            <a:pPr>
              <a:lnSpc>
                <a:spcPct val="150000"/>
              </a:lnSpc>
            </a:pPr>
            <a:r>
              <a:rPr lang="pt-BR" sz="2800" b="1" dirty="0" smtClean="0"/>
              <a:t>Consumismo</a:t>
            </a:r>
          </a:p>
        </p:txBody>
      </p:sp>
      <p:pic>
        <p:nvPicPr>
          <p:cNvPr id="12" name="Imagem 11" descr="imediatismo.jpg"/>
          <p:cNvPicPr>
            <a:picLocks noChangeAspect="1"/>
          </p:cNvPicPr>
          <p:nvPr/>
        </p:nvPicPr>
        <p:blipFill>
          <a:blip r:embed="rId2" cstate="print"/>
          <a:stretch>
            <a:fillRect/>
          </a:stretch>
        </p:blipFill>
        <p:spPr>
          <a:xfrm>
            <a:off x="6084168" y="1124744"/>
            <a:ext cx="2304256" cy="1512168"/>
          </a:xfrm>
          <a:prstGeom prst="rect">
            <a:avLst/>
          </a:prstGeom>
        </p:spPr>
      </p:pic>
      <p:sp>
        <p:nvSpPr>
          <p:cNvPr id="7" name="CaixaDeTexto 6"/>
          <p:cNvSpPr txBox="1"/>
          <p:nvPr/>
        </p:nvSpPr>
        <p:spPr>
          <a:xfrm>
            <a:off x="6228184" y="2381979"/>
            <a:ext cx="2232248" cy="738664"/>
          </a:xfrm>
          <a:prstGeom prst="rect">
            <a:avLst/>
          </a:prstGeom>
          <a:noFill/>
        </p:spPr>
        <p:txBody>
          <a:bodyPr wrap="square" rtlCol="0">
            <a:spAutoFit/>
          </a:bodyPr>
          <a:lstStyle/>
          <a:p>
            <a:pPr>
              <a:lnSpc>
                <a:spcPct val="150000"/>
              </a:lnSpc>
            </a:pPr>
            <a:r>
              <a:rPr lang="pt-BR" sz="2800" b="1" dirty="0" smtClean="0"/>
              <a:t>Imediatismo</a:t>
            </a:r>
          </a:p>
        </p:txBody>
      </p:sp>
      <p:pic>
        <p:nvPicPr>
          <p:cNvPr id="13" name="Imagem 12" descr="como-evitar-o-consumismo-5.jpg"/>
          <p:cNvPicPr>
            <a:picLocks noChangeAspect="1"/>
          </p:cNvPicPr>
          <p:nvPr/>
        </p:nvPicPr>
        <p:blipFill>
          <a:blip r:embed="rId3" cstate="print"/>
          <a:stretch>
            <a:fillRect/>
          </a:stretch>
        </p:blipFill>
        <p:spPr>
          <a:xfrm>
            <a:off x="6444208" y="3212976"/>
            <a:ext cx="2143043" cy="2593082"/>
          </a:xfrm>
          <a:prstGeom prst="rect">
            <a:avLst/>
          </a:prstGeom>
        </p:spPr>
      </p:pic>
      <p:pic>
        <p:nvPicPr>
          <p:cNvPr id="14" name="Imagem 13" descr="segurando o coração.jpg"/>
          <p:cNvPicPr>
            <a:picLocks noChangeAspect="1"/>
          </p:cNvPicPr>
          <p:nvPr/>
        </p:nvPicPr>
        <p:blipFill>
          <a:blip r:embed="rId4" cstate="print"/>
          <a:stretch>
            <a:fillRect/>
          </a:stretch>
        </p:blipFill>
        <p:spPr>
          <a:xfrm>
            <a:off x="3347864" y="4591138"/>
            <a:ext cx="2477641" cy="1648390"/>
          </a:xfrm>
          <a:prstGeom prst="rect">
            <a:avLst/>
          </a:prstGeom>
        </p:spPr>
      </p:pic>
      <p:pic>
        <p:nvPicPr>
          <p:cNvPr id="15" name="Imagem 14" descr="egoista.jpg"/>
          <p:cNvPicPr>
            <a:picLocks noChangeAspect="1"/>
          </p:cNvPicPr>
          <p:nvPr/>
        </p:nvPicPr>
        <p:blipFill>
          <a:blip r:embed="rId5" cstate="print"/>
          <a:stretch>
            <a:fillRect/>
          </a:stretch>
        </p:blipFill>
        <p:spPr>
          <a:xfrm>
            <a:off x="3203848" y="1484784"/>
            <a:ext cx="2304256" cy="2304256"/>
          </a:xfrm>
          <a:prstGeom prst="rect">
            <a:avLst/>
          </a:prstGeom>
        </p:spPr>
      </p:pic>
      <p:pic>
        <p:nvPicPr>
          <p:cNvPr id="17" name="Imagem 16" descr="pentagazul.jpg"/>
          <p:cNvPicPr>
            <a:picLocks noChangeAspect="1"/>
          </p:cNvPicPr>
          <p:nvPr/>
        </p:nvPicPr>
        <p:blipFill>
          <a:blip r:embed="rId6" cstate="print"/>
          <a:stretch>
            <a:fillRect/>
          </a:stretch>
        </p:blipFill>
        <p:spPr>
          <a:xfrm>
            <a:off x="539552" y="4437112"/>
            <a:ext cx="1872208" cy="1872208"/>
          </a:xfrm>
          <a:prstGeom prst="rect">
            <a:avLst/>
          </a:prstGeom>
        </p:spPr>
      </p:pic>
      <p:pic>
        <p:nvPicPr>
          <p:cNvPr id="18" name="Imagem 17" descr="hedonismo.jpg"/>
          <p:cNvPicPr>
            <a:picLocks noChangeAspect="1"/>
          </p:cNvPicPr>
          <p:nvPr/>
        </p:nvPicPr>
        <p:blipFill>
          <a:blip r:embed="rId7" cstate="print"/>
          <a:stretch>
            <a:fillRect/>
          </a:stretch>
        </p:blipFill>
        <p:spPr>
          <a:xfrm>
            <a:off x="323529" y="2030542"/>
            <a:ext cx="2232248" cy="181986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0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0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2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2000"/>
                                        <p:tgtEl>
                                          <p:spTgt spid="8"/>
                                        </p:tgtEl>
                                      </p:cBhvr>
                                    </p:animEffect>
                                  </p:childTnLst>
                                </p:cTn>
                              </p:par>
                              <p:par>
                                <p:cTn id="40" presetID="10"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0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4294967295"/>
          </p:nvPr>
        </p:nvSpPr>
        <p:spPr>
          <a:xfrm>
            <a:off x="971600" y="1340768"/>
            <a:ext cx="7632848" cy="2232248"/>
          </a:xfrm>
        </p:spPr>
        <p:txBody>
          <a:bodyPr>
            <a:normAutofit lnSpcReduction="10000"/>
          </a:bodyPr>
          <a:lstStyle/>
          <a:p>
            <a:pPr algn="r">
              <a:lnSpc>
                <a:spcPct val="80000"/>
              </a:lnSpc>
              <a:buNone/>
            </a:pPr>
            <a:r>
              <a:rPr lang="pt-BR" sz="2200" b="1" dirty="0" smtClean="0"/>
              <a:t>...  </a:t>
            </a:r>
            <a:r>
              <a:rPr lang="pt-BR" sz="2200" b="1" dirty="0" smtClean="0"/>
              <a:t>incentivam e potencializam esses comportamentos:  </a:t>
            </a:r>
          </a:p>
          <a:p>
            <a:pPr>
              <a:lnSpc>
                <a:spcPct val="80000"/>
              </a:lnSpc>
              <a:buNone/>
            </a:pPr>
            <a:endParaRPr lang="pt-BR" sz="2400" dirty="0" smtClean="0"/>
          </a:p>
          <a:p>
            <a:pPr>
              <a:lnSpc>
                <a:spcPct val="80000"/>
              </a:lnSpc>
              <a:buNone/>
            </a:pPr>
            <a:r>
              <a:rPr lang="pt-BR" sz="2400" dirty="0" smtClean="0"/>
              <a:t>	</a:t>
            </a:r>
            <a:r>
              <a:rPr lang="pt-BR" sz="2200" i="1" dirty="0" smtClean="0"/>
              <a:t>Realities</a:t>
            </a:r>
            <a:endParaRPr lang="pt-BR" sz="2200" i="1" dirty="0" smtClean="0"/>
          </a:p>
          <a:p>
            <a:pPr>
              <a:lnSpc>
                <a:spcPct val="80000"/>
              </a:lnSpc>
              <a:buNone/>
            </a:pPr>
            <a:r>
              <a:rPr lang="pt-BR" sz="2200" dirty="0" smtClean="0"/>
              <a:t>	Redes Sociais</a:t>
            </a:r>
          </a:p>
          <a:p>
            <a:pPr>
              <a:lnSpc>
                <a:spcPct val="80000"/>
              </a:lnSpc>
              <a:buNone/>
            </a:pPr>
            <a:r>
              <a:rPr lang="pt-BR" sz="2200" dirty="0" smtClean="0"/>
              <a:t>	</a:t>
            </a:r>
            <a:r>
              <a:rPr lang="pt-BR" sz="2200" i="1" dirty="0" err="1" smtClean="0"/>
              <a:t>Selfies</a:t>
            </a:r>
            <a:endParaRPr lang="pt-BR" sz="2200" i="1" dirty="0" smtClean="0"/>
          </a:p>
          <a:p>
            <a:pPr>
              <a:lnSpc>
                <a:spcPct val="80000"/>
              </a:lnSpc>
              <a:buNone/>
            </a:pPr>
            <a:r>
              <a:rPr lang="pt-BR" sz="2200" dirty="0" smtClean="0"/>
              <a:t>	</a:t>
            </a:r>
            <a:r>
              <a:rPr lang="pt-BR" sz="2200" i="1" dirty="0" smtClean="0"/>
              <a:t>Games</a:t>
            </a:r>
          </a:p>
          <a:p>
            <a:pPr>
              <a:lnSpc>
                <a:spcPct val="80000"/>
              </a:lnSpc>
              <a:buNone/>
            </a:pPr>
            <a:r>
              <a:rPr lang="pt-BR" sz="2200" dirty="0" smtClean="0"/>
              <a:t>	</a:t>
            </a:r>
          </a:p>
          <a:p>
            <a:pPr>
              <a:lnSpc>
                <a:spcPct val="80000"/>
              </a:lnSpc>
              <a:buNone/>
            </a:pPr>
            <a:endParaRPr lang="pt-BR" sz="2200" dirty="0" smtClean="0"/>
          </a:p>
        </p:txBody>
      </p:sp>
      <p:pic>
        <p:nvPicPr>
          <p:cNvPr id="4" name="Imagem 3" descr="bbb.jpg"/>
          <p:cNvPicPr>
            <a:picLocks noChangeAspect="1"/>
          </p:cNvPicPr>
          <p:nvPr/>
        </p:nvPicPr>
        <p:blipFill>
          <a:blip r:embed="rId2" cstate="print"/>
          <a:stretch>
            <a:fillRect/>
          </a:stretch>
        </p:blipFill>
        <p:spPr>
          <a:xfrm>
            <a:off x="2915815" y="4869160"/>
            <a:ext cx="2220757" cy="1563680"/>
          </a:xfrm>
          <a:prstGeom prst="rect">
            <a:avLst/>
          </a:prstGeom>
        </p:spPr>
      </p:pic>
      <p:pic>
        <p:nvPicPr>
          <p:cNvPr id="7" name="Imagem 6" descr="images (3).jpg"/>
          <p:cNvPicPr>
            <a:picLocks noChangeAspect="1"/>
          </p:cNvPicPr>
          <p:nvPr/>
        </p:nvPicPr>
        <p:blipFill>
          <a:blip r:embed="rId3" cstate="print"/>
          <a:stretch>
            <a:fillRect/>
          </a:stretch>
        </p:blipFill>
        <p:spPr>
          <a:xfrm>
            <a:off x="2987824" y="3068960"/>
            <a:ext cx="2170796" cy="1570538"/>
          </a:xfrm>
          <a:prstGeom prst="rect">
            <a:avLst/>
          </a:prstGeom>
        </p:spPr>
      </p:pic>
      <p:pic>
        <p:nvPicPr>
          <p:cNvPr id="9" name="Imagem 8" descr="images (5).jpg"/>
          <p:cNvPicPr>
            <a:picLocks noChangeAspect="1"/>
          </p:cNvPicPr>
          <p:nvPr/>
        </p:nvPicPr>
        <p:blipFill>
          <a:blip r:embed="rId4" cstate="print"/>
          <a:stretch>
            <a:fillRect/>
          </a:stretch>
        </p:blipFill>
        <p:spPr>
          <a:xfrm>
            <a:off x="323528" y="4293096"/>
            <a:ext cx="2160240" cy="1647499"/>
          </a:xfrm>
          <a:prstGeom prst="rect">
            <a:avLst/>
          </a:prstGeom>
        </p:spPr>
      </p:pic>
      <p:pic>
        <p:nvPicPr>
          <p:cNvPr id="10" name="Imagem 9" descr="familia.jpg"/>
          <p:cNvPicPr>
            <a:picLocks noChangeAspect="1"/>
          </p:cNvPicPr>
          <p:nvPr/>
        </p:nvPicPr>
        <p:blipFill>
          <a:blip r:embed="rId5" cstate="print"/>
          <a:stretch>
            <a:fillRect/>
          </a:stretch>
        </p:blipFill>
        <p:spPr>
          <a:xfrm>
            <a:off x="5724128" y="2348880"/>
            <a:ext cx="3096344" cy="3815137"/>
          </a:xfrm>
          <a:prstGeom prst="rect">
            <a:avLst/>
          </a:prstGeom>
        </p:spPr>
      </p:pic>
      <p:sp>
        <p:nvSpPr>
          <p:cNvPr id="8" name="Título 1"/>
          <p:cNvSpPr>
            <a:spLocks noGrp="1"/>
          </p:cNvSpPr>
          <p:nvPr>
            <p:ph type="title"/>
          </p:nvPr>
        </p:nvSpPr>
        <p:spPr>
          <a:xfrm>
            <a:off x="1166936" y="133832"/>
            <a:ext cx="8229600" cy="1143000"/>
          </a:xfrm>
        </p:spPr>
        <p:txBody>
          <a:bodyPr/>
          <a:lstStyle/>
          <a:p>
            <a:pPr algn="l"/>
            <a:r>
              <a:rPr lang="pt-BR" dirty="0" smtClean="0">
                <a:solidFill>
                  <a:schemeClr val="tx1"/>
                </a:solidFill>
              </a:rPr>
              <a:t>A mídia e a virtualidade...</a:t>
            </a:r>
            <a:endParaRPr lang="pt-BR" dirty="0">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2920" y="133832"/>
            <a:ext cx="7509520" cy="1143000"/>
          </a:xfrm>
        </p:spPr>
        <p:txBody>
          <a:bodyPr>
            <a:normAutofit/>
          </a:bodyPr>
          <a:lstStyle/>
          <a:p>
            <a:pPr algn="l"/>
            <a:r>
              <a:rPr lang="pt-BR" dirty="0" smtClean="0">
                <a:solidFill>
                  <a:schemeClr val="tx1"/>
                </a:solidFill>
              </a:rPr>
              <a:t>Na Pós-Modernidade ...</a:t>
            </a:r>
            <a:endParaRPr lang="pt-BR" dirty="0">
              <a:solidFill>
                <a:schemeClr val="tx1"/>
              </a:solidFill>
            </a:endParaRPr>
          </a:p>
        </p:txBody>
      </p:sp>
      <p:sp>
        <p:nvSpPr>
          <p:cNvPr id="5" name="CaixaDeTexto 4"/>
          <p:cNvSpPr txBox="1"/>
          <p:nvPr/>
        </p:nvSpPr>
        <p:spPr>
          <a:xfrm>
            <a:off x="395536" y="3212976"/>
            <a:ext cx="4608512" cy="646331"/>
          </a:xfrm>
          <a:prstGeom prst="rect">
            <a:avLst/>
          </a:prstGeom>
          <a:noFill/>
        </p:spPr>
        <p:txBody>
          <a:bodyPr wrap="square" rtlCol="0">
            <a:spAutoFit/>
          </a:bodyPr>
          <a:lstStyle/>
          <a:p>
            <a:pPr lvl="0" algn="ctr">
              <a:spcBef>
                <a:spcPct val="0"/>
              </a:spcBef>
              <a:defRPr/>
            </a:pPr>
            <a:endParaRPr lang="pt-BR" dirty="0" smtClean="0">
              <a:solidFill>
                <a:srgbClr val="984807"/>
              </a:solidFill>
            </a:endParaRPr>
          </a:p>
          <a:p>
            <a:pPr lvl="0" algn="ctr">
              <a:spcBef>
                <a:spcPct val="0"/>
              </a:spcBef>
              <a:defRPr/>
            </a:pPr>
            <a:endParaRPr lang="pt-BR" dirty="0" smtClean="0">
              <a:solidFill>
                <a:srgbClr val="984807"/>
              </a:solidFill>
            </a:endParaRPr>
          </a:p>
        </p:txBody>
      </p:sp>
      <p:pic>
        <p:nvPicPr>
          <p:cNvPr id="8" name="Imagem 7" descr="250px-Zygmunt_Bauman_by_Kubik.JPG"/>
          <p:cNvPicPr>
            <a:picLocks noChangeAspect="1"/>
          </p:cNvPicPr>
          <p:nvPr/>
        </p:nvPicPr>
        <p:blipFill>
          <a:blip r:embed="rId3" cstate="print"/>
          <a:stretch>
            <a:fillRect/>
          </a:stretch>
        </p:blipFill>
        <p:spPr>
          <a:xfrm>
            <a:off x="6948264" y="4175291"/>
            <a:ext cx="1548064" cy="2062021"/>
          </a:xfrm>
          <a:prstGeom prst="rect">
            <a:avLst/>
          </a:prstGeom>
        </p:spPr>
      </p:pic>
      <p:sp>
        <p:nvSpPr>
          <p:cNvPr id="10" name="CaixaDeTexto 9"/>
          <p:cNvSpPr txBox="1"/>
          <p:nvPr/>
        </p:nvSpPr>
        <p:spPr>
          <a:xfrm>
            <a:off x="323528" y="4374683"/>
            <a:ext cx="6480720" cy="1646605"/>
          </a:xfrm>
          <a:prstGeom prst="rect">
            <a:avLst/>
          </a:prstGeom>
          <a:noFill/>
        </p:spPr>
        <p:txBody>
          <a:bodyPr wrap="square" rtlCol="0">
            <a:spAutoFit/>
          </a:bodyPr>
          <a:lstStyle/>
          <a:p>
            <a:pPr algn="ctr">
              <a:spcBef>
                <a:spcPts val="600"/>
              </a:spcBef>
            </a:pPr>
            <a:r>
              <a:rPr lang="pt-BR" sz="2000" i="1" dirty="0" smtClean="0"/>
              <a:t>“Corremos sobre gelo fino. Se pararmos ou diminuirmos a velocidade, o gelo se rompe e nós morreremos. Então corremos. Não importa para onde, o importante é correr. E rápido. ” </a:t>
            </a:r>
          </a:p>
          <a:p>
            <a:pPr algn="r">
              <a:spcBef>
                <a:spcPts val="600"/>
              </a:spcBef>
            </a:pPr>
            <a:r>
              <a:rPr lang="pt-BR" sz="1600" dirty="0" err="1" smtClean="0"/>
              <a:t>Zygmunt</a:t>
            </a:r>
            <a:r>
              <a:rPr lang="pt-BR" sz="1600" dirty="0" smtClean="0"/>
              <a:t> </a:t>
            </a:r>
            <a:r>
              <a:rPr lang="pt-BR" sz="1600" dirty="0" err="1" smtClean="0"/>
              <a:t>Bauman</a:t>
            </a:r>
            <a:r>
              <a:rPr lang="pt-BR" sz="1600" dirty="0" smtClean="0"/>
              <a:t> - </a:t>
            </a:r>
            <a:r>
              <a:rPr lang="pt-BR" sz="1600" dirty="0" err="1" smtClean="0"/>
              <a:t>Sociológo</a:t>
            </a:r>
            <a:r>
              <a:rPr lang="pt-BR" sz="1600" dirty="0" smtClean="0"/>
              <a:t> polonês</a:t>
            </a:r>
          </a:p>
        </p:txBody>
      </p:sp>
      <p:sp>
        <p:nvSpPr>
          <p:cNvPr id="6" name="CaixaDeTexto 5"/>
          <p:cNvSpPr txBox="1"/>
          <p:nvPr/>
        </p:nvSpPr>
        <p:spPr>
          <a:xfrm>
            <a:off x="1043608" y="3009146"/>
            <a:ext cx="7488832" cy="707886"/>
          </a:xfrm>
          <a:prstGeom prst="rect">
            <a:avLst/>
          </a:prstGeom>
          <a:solidFill>
            <a:srgbClr val="C00000"/>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2000" dirty="0" smtClean="0">
                <a:solidFill>
                  <a:schemeClr val="bg1"/>
                </a:solidFill>
              </a:rPr>
              <a:t>O homem pós-moderno, mesmo que consiga dar algum significado a sua existência, será um homem angustiado, aflito. </a:t>
            </a:r>
            <a:endParaRPr lang="pt-BR" sz="2000" dirty="0">
              <a:solidFill>
                <a:schemeClr val="bg1"/>
              </a:solidFill>
            </a:endParaRPr>
          </a:p>
        </p:txBody>
      </p:sp>
      <p:sp>
        <p:nvSpPr>
          <p:cNvPr id="7" name="CaixaDeTexto 6"/>
          <p:cNvSpPr txBox="1"/>
          <p:nvPr/>
        </p:nvSpPr>
        <p:spPr>
          <a:xfrm>
            <a:off x="1043608" y="1340768"/>
            <a:ext cx="7560840" cy="1508105"/>
          </a:xfrm>
          <a:prstGeom prst="rect">
            <a:avLst/>
          </a:prstGeom>
          <a:noFill/>
        </p:spPr>
        <p:txBody>
          <a:bodyPr wrap="square" rtlCol="0">
            <a:spAutoFit/>
          </a:bodyPr>
          <a:lstStyle/>
          <a:p>
            <a:r>
              <a:rPr lang="pt-BR" sz="3200" b="1" dirty="0" smtClean="0"/>
              <a:t>... enfrentamos um colapso de significado. </a:t>
            </a:r>
          </a:p>
          <a:p>
            <a:r>
              <a:rPr lang="pt-BR" sz="2000" b="1" dirty="0" smtClean="0"/>
              <a:t>	</a:t>
            </a:r>
          </a:p>
          <a:p>
            <a:r>
              <a:rPr lang="pt-BR" sz="2000" dirty="0" smtClean="0"/>
              <a:t>Na cultura relativista, o sentido da vida desaparece e o desespero só aumenta.</a:t>
            </a:r>
            <a:endParaRPr lang="pt-BR" sz="2000" dirty="0"/>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2000"/>
                                        <p:tgtEl>
                                          <p:spTgt spid="10">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33832"/>
            <a:ext cx="7992888" cy="1143000"/>
          </a:xfrm>
        </p:spPr>
        <p:txBody>
          <a:bodyPr/>
          <a:lstStyle/>
          <a:p>
            <a:pPr lvl="0" algn="l">
              <a:defRPr/>
            </a:pPr>
            <a:r>
              <a:rPr lang="pt-BR" dirty="0" smtClean="0">
                <a:solidFill>
                  <a:schemeClr val="tx1"/>
                </a:solidFill>
                <a:latin typeface="Calibri" pitchFamily="34" charset="0"/>
              </a:rPr>
              <a:t>O que diz a palavra de Deus?</a:t>
            </a:r>
          </a:p>
        </p:txBody>
      </p:sp>
      <p:sp>
        <p:nvSpPr>
          <p:cNvPr id="11" name="Espaço Reservado para Conteúdo 10"/>
          <p:cNvSpPr>
            <a:spLocks noGrp="1"/>
          </p:cNvSpPr>
          <p:nvPr>
            <p:ph idx="1"/>
          </p:nvPr>
        </p:nvSpPr>
        <p:spPr>
          <a:xfrm>
            <a:off x="1115616" y="1196752"/>
            <a:ext cx="7488832" cy="576064"/>
          </a:xfrm>
          <a:noFill/>
          <a:ln>
            <a:noFill/>
          </a:ln>
        </p:spPr>
        <p:style>
          <a:lnRef idx="2">
            <a:schemeClr val="accent2"/>
          </a:lnRef>
          <a:fillRef idx="1">
            <a:schemeClr val="lt1"/>
          </a:fillRef>
          <a:effectRef idx="0">
            <a:schemeClr val="accent2"/>
          </a:effectRef>
          <a:fontRef idx="minor">
            <a:schemeClr val="dk1"/>
          </a:fontRef>
        </p:style>
        <p:txBody>
          <a:bodyPr>
            <a:normAutofit/>
          </a:bodyPr>
          <a:lstStyle/>
          <a:p>
            <a:pPr>
              <a:buNone/>
            </a:pPr>
            <a:r>
              <a:rPr lang="pt-BR" sz="2800" b="1" dirty="0" smtClean="0">
                <a:solidFill>
                  <a:schemeClr val="tx1"/>
                </a:solidFill>
              </a:rPr>
              <a:t>Qual o propósito ou significado da nossa vida? </a:t>
            </a:r>
            <a:endParaRPr lang="pt-BR" sz="2800" dirty="0" smtClean="0">
              <a:solidFill>
                <a:schemeClr val="tx1"/>
              </a:solidFill>
            </a:endParaRPr>
          </a:p>
          <a:p>
            <a:pPr>
              <a:buNone/>
            </a:pPr>
            <a:endParaRPr lang="pt-BR" sz="1600" dirty="0">
              <a:solidFill>
                <a:schemeClr val="tx1"/>
              </a:solidFill>
            </a:endParaRPr>
          </a:p>
        </p:txBody>
      </p:sp>
      <p:sp>
        <p:nvSpPr>
          <p:cNvPr id="4" name="Espaço Reservado para Conteúdo 10"/>
          <p:cNvSpPr txBox="1">
            <a:spLocks/>
          </p:cNvSpPr>
          <p:nvPr/>
        </p:nvSpPr>
        <p:spPr>
          <a:xfrm>
            <a:off x="467544" y="3573016"/>
            <a:ext cx="4032448" cy="2664296"/>
          </a:xfrm>
          <a:prstGeom prst="rect">
            <a:avLst/>
          </a:prstGeom>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92500"/>
          </a:bodyPr>
          <a:lstStyle/>
          <a:p>
            <a:pPr marR="0" lvl="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pt-BR" sz="2400" b="1" i="0" u="none" strike="noStrike" kern="1200" cap="none" spc="0" normalizeH="0" baseline="0" noProof="0" dirty="0" smtClean="0">
                <a:ln>
                  <a:noFill/>
                </a:ln>
                <a:solidFill>
                  <a:schemeClr val="tx1"/>
                </a:solidFill>
                <a:effectLst/>
                <a:uLnTx/>
                <a:uFillTx/>
                <a:latin typeface="+mn-lt"/>
                <a:ea typeface="+mn-ea"/>
                <a:cs typeface="+mn-cs"/>
              </a:rPr>
              <a:t>Responder ao </a:t>
            </a:r>
            <a:r>
              <a:rPr kumimoji="0" lang="pt-BR" sz="2400" b="1" i="0" u="sng" strike="noStrike" kern="1200" cap="none" spc="0" normalizeH="0" baseline="0" noProof="0" dirty="0" smtClean="0">
                <a:ln>
                  <a:noFill/>
                </a:ln>
                <a:solidFill>
                  <a:schemeClr val="tx1"/>
                </a:solidFill>
                <a:effectLst/>
                <a:uLnTx/>
                <a:uFillTx/>
                <a:latin typeface="+mn-lt"/>
                <a:ea typeface="+mn-ea"/>
                <a:cs typeface="+mn-cs"/>
              </a:rPr>
              <a:t>chamado</a:t>
            </a:r>
            <a:r>
              <a:rPr kumimoji="0" lang="pt-BR" sz="2400" b="1" i="0" strike="noStrike" kern="1200" cap="none" spc="0" normalizeH="0" baseline="0" noProof="0" dirty="0" smtClean="0">
                <a:ln>
                  <a:noFill/>
                </a:ln>
                <a:solidFill>
                  <a:schemeClr val="tx1"/>
                </a:solidFill>
                <a:effectLst/>
                <a:uLnTx/>
                <a:uFillTx/>
                <a:latin typeface="+mn-lt"/>
                <a:ea typeface="+mn-ea"/>
                <a:cs typeface="+mn-cs"/>
              </a:rPr>
              <a:t> </a:t>
            </a:r>
            <a:r>
              <a:rPr kumimoji="0" lang="pt-BR" sz="2400" b="1" i="0" u="none" strike="noStrike" kern="1200" cap="none" spc="0" normalizeH="0" baseline="0" noProof="0" dirty="0" smtClean="0">
                <a:ln>
                  <a:noFill/>
                </a:ln>
                <a:solidFill>
                  <a:schemeClr val="tx1"/>
                </a:solidFill>
                <a:effectLst/>
                <a:uLnTx/>
                <a:uFillTx/>
                <a:latin typeface="+mn-lt"/>
                <a:ea typeface="+mn-ea"/>
                <a:cs typeface="+mn-cs"/>
              </a:rPr>
              <a:t>de nosso Criador </a:t>
            </a:r>
            <a:r>
              <a:rPr kumimoji="0" lang="pt-BR" sz="2400" b="0" i="0" u="none" strike="noStrike" kern="1200" cap="none" spc="0" normalizeH="0" baseline="0" noProof="0" dirty="0" smtClean="0">
                <a:ln>
                  <a:noFill/>
                </a:ln>
                <a:solidFill>
                  <a:schemeClr val="tx1"/>
                </a:solidFill>
                <a:effectLst/>
                <a:uLnTx/>
                <a:uFillTx/>
                <a:latin typeface="+mn-lt"/>
                <a:ea typeface="+mn-ea"/>
                <a:cs typeface="+mn-cs"/>
              </a:rPr>
              <a:t>é o  porque “final” da vida, a mais alta fonte de propósito da existência humana.</a:t>
            </a:r>
          </a:p>
          <a:p>
            <a:pPr marL="342900" marR="0" lvl="0" indent="-342900" algn="r" defTabSz="914400" rtl="0" eaLnBrk="1" fontAlgn="auto" latinLnBrk="0" hangingPunct="1">
              <a:lnSpc>
                <a:spcPct val="150000"/>
              </a:lnSpc>
              <a:spcBef>
                <a:spcPct val="20000"/>
              </a:spcBef>
              <a:spcAft>
                <a:spcPts val="0"/>
              </a:spcAft>
              <a:buClrTx/>
              <a:buSzTx/>
              <a:buFont typeface="Arial" pitchFamily="34" charset="0"/>
              <a:buNone/>
              <a:tabLst/>
              <a:defRPr/>
            </a:pPr>
            <a:r>
              <a:rPr kumimoji="0" lang="pt-BR" sz="1600" b="0" i="0" u="none" strike="noStrike" kern="1200" cap="none" spc="0" normalizeH="0" baseline="0" noProof="0" dirty="0" smtClean="0">
                <a:ln>
                  <a:noFill/>
                </a:ln>
                <a:solidFill>
                  <a:schemeClr val="tx1"/>
                </a:solidFill>
                <a:effectLst/>
                <a:uLnTx/>
                <a:uFillTx/>
                <a:latin typeface="+mn-lt"/>
                <a:ea typeface="+mn-ea"/>
                <a:cs typeface="+mn-cs"/>
              </a:rPr>
              <a:t>O chamado – Os </a:t>
            </a:r>
            <a:r>
              <a:rPr kumimoji="0" lang="pt-BR" sz="1600" b="0" i="0" u="none" strike="noStrike" kern="1200" cap="none" spc="0" normalizeH="0" baseline="0" noProof="0" dirty="0" err="1" smtClean="0">
                <a:ln>
                  <a:noFill/>
                </a:ln>
                <a:solidFill>
                  <a:schemeClr val="tx1"/>
                </a:solidFill>
                <a:effectLst/>
                <a:uLnTx/>
                <a:uFillTx/>
                <a:latin typeface="+mn-lt"/>
                <a:ea typeface="+mn-ea"/>
                <a:cs typeface="+mn-cs"/>
              </a:rPr>
              <a:t>Guinness</a:t>
            </a:r>
            <a:endParaRPr kumimoji="0" lang="pt-BR"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Imagem 5" descr="Eis-me-aqui.jpg"/>
          <p:cNvPicPr>
            <a:picLocks noChangeAspect="1"/>
          </p:cNvPicPr>
          <p:nvPr/>
        </p:nvPicPr>
        <p:blipFill>
          <a:blip r:embed="rId3" cstate="print"/>
          <a:stretch>
            <a:fillRect/>
          </a:stretch>
        </p:blipFill>
        <p:spPr>
          <a:xfrm>
            <a:off x="4860032" y="2204864"/>
            <a:ext cx="3837485" cy="2519561"/>
          </a:xfrm>
          <a:prstGeom prst="rect">
            <a:avLst/>
          </a:prstGeom>
        </p:spPr>
      </p:pic>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33832"/>
            <a:ext cx="7992888" cy="1143000"/>
          </a:xfrm>
        </p:spPr>
        <p:txBody>
          <a:bodyPr>
            <a:normAutofit/>
          </a:bodyPr>
          <a:lstStyle/>
          <a:p>
            <a:pPr lvl="0" algn="l">
              <a:defRPr/>
            </a:pPr>
            <a:r>
              <a:rPr lang="pt-BR" dirty="0" smtClean="0">
                <a:solidFill>
                  <a:schemeClr val="tx1"/>
                </a:solidFill>
                <a:latin typeface="Calibri" pitchFamily="34" charset="0"/>
              </a:rPr>
              <a:t>O principal propósito do homem</a:t>
            </a:r>
            <a:endParaRPr lang="pt-BR" dirty="0" smtClean="0">
              <a:solidFill>
                <a:schemeClr val="tx1"/>
              </a:solidFill>
              <a:latin typeface="Calibri" pitchFamily="34" charset="0"/>
            </a:endParaRPr>
          </a:p>
        </p:txBody>
      </p:sp>
      <p:sp>
        <p:nvSpPr>
          <p:cNvPr id="4" name="Espaço Reservado para Conteúdo 3"/>
          <p:cNvSpPr>
            <a:spLocks noGrp="1"/>
          </p:cNvSpPr>
          <p:nvPr>
            <p:ph idx="1"/>
          </p:nvPr>
        </p:nvSpPr>
        <p:spPr>
          <a:xfrm>
            <a:off x="1187624" y="2492896"/>
            <a:ext cx="6995120" cy="1080120"/>
          </a:xfrm>
        </p:spPr>
        <p:txBody>
          <a:bodyPr>
            <a:noAutofit/>
          </a:bodyPr>
          <a:lstStyle/>
          <a:p>
            <a:pPr lvl="1">
              <a:spcBef>
                <a:spcPts val="0"/>
              </a:spcBef>
              <a:spcAft>
                <a:spcPts val="1200"/>
              </a:spcAft>
              <a:buNone/>
            </a:pPr>
            <a:r>
              <a:rPr lang="pt-BR" sz="3600" dirty="0" smtClean="0">
                <a:solidFill>
                  <a:schemeClr val="tx1"/>
                </a:solidFill>
              </a:rPr>
              <a:t>Ter </a:t>
            </a:r>
            <a:r>
              <a:rPr lang="pt-BR" sz="3600" dirty="0" smtClean="0">
                <a:solidFill>
                  <a:schemeClr val="tx1"/>
                </a:solidFill>
              </a:rPr>
              <a:t>um relacionamento íntimo e pessoal com </a:t>
            </a:r>
            <a:r>
              <a:rPr lang="pt-BR" sz="3600" dirty="0" smtClean="0">
                <a:solidFill>
                  <a:schemeClr val="tx1"/>
                </a:solidFill>
              </a:rPr>
              <a:t>seu Criador.</a:t>
            </a:r>
            <a:endParaRPr lang="pt-BR" sz="3600" dirty="0" smtClean="0">
              <a:solidFill>
                <a:schemeClr val="tx1"/>
              </a:solidFill>
            </a:endParaRPr>
          </a:p>
          <a:p>
            <a:pPr lvl="1">
              <a:buNone/>
            </a:pPr>
            <a:endParaRPr lang="pt-BR" sz="3600" dirty="0" smtClean="0">
              <a:solidFill>
                <a:schemeClr val="tx1"/>
              </a:solidFill>
            </a:endParaRPr>
          </a:p>
          <a:p>
            <a:endParaRPr lang="pt-BR" sz="3600" dirty="0">
              <a:solidFill>
                <a:schemeClr val="tx1"/>
              </a:solidFill>
            </a:endParaRPr>
          </a:p>
        </p:txBody>
      </p:sp>
      <p:sp>
        <p:nvSpPr>
          <p:cNvPr id="10" name="Espaço Reservado para Conteúdo 3"/>
          <p:cNvSpPr txBox="1">
            <a:spLocks/>
          </p:cNvSpPr>
          <p:nvPr/>
        </p:nvSpPr>
        <p:spPr>
          <a:xfrm>
            <a:off x="1043608" y="5013176"/>
            <a:ext cx="7056784" cy="576064"/>
          </a:xfrm>
          <a:prstGeom prst="rect">
            <a:avLst/>
          </a:prstGeom>
          <a:solidFill>
            <a:srgbClr val="C00000"/>
          </a:solidFill>
          <a:ln>
            <a:solidFill>
              <a:schemeClr val="accent6">
                <a:lumMod val="75000"/>
              </a:schemeClr>
            </a:solidFill>
          </a:ln>
        </p:spPr>
        <p:txBody>
          <a:bodyPr vert="horz" lIns="91440" tIns="45720" rIns="91440" bIns="45720" rtlCol="0">
            <a:normAutofit/>
          </a:bodyPr>
          <a:lstStyle/>
          <a:p>
            <a:pPr marL="742950" marR="0" lvl="1" indent="-28575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2800" b="1" i="0" u="none" strike="noStrike" kern="1200" cap="none" spc="0" normalizeH="0" baseline="0" noProof="0" dirty="0" smtClean="0">
                <a:ln>
                  <a:noFill/>
                </a:ln>
                <a:solidFill>
                  <a:schemeClr val="bg1"/>
                </a:solidFill>
                <a:effectLst/>
                <a:uLnTx/>
                <a:uFillTx/>
                <a:latin typeface="+mn-lt"/>
                <a:ea typeface="+mn-ea"/>
                <a:cs typeface="+mn-cs"/>
              </a:rPr>
              <a:t>Chamados para Ele, para sermos dele</a:t>
            </a:r>
            <a:r>
              <a:rPr kumimoji="0" lang="pt-BR" sz="2800" b="1" i="0" u="none" strike="noStrike" kern="1200" cap="none" spc="0" normalizeH="0" baseline="0" noProof="0" dirty="0" smtClean="0">
                <a:ln>
                  <a:noFill/>
                </a:ln>
                <a:solidFill>
                  <a:schemeClr val="bg1"/>
                </a:solidFill>
                <a:effectLst/>
                <a:uLnTx/>
                <a:uFillTx/>
                <a:latin typeface="+mn-lt"/>
                <a:ea typeface="+mn-ea"/>
                <a:cs typeface="+mn-cs"/>
              </a:rPr>
              <a:t>.</a:t>
            </a:r>
            <a:endParaRPr kumimoji="0" lang="pt-BR" sz="2800" b="1" i="0" u="none" strike="noStrike" kern="1200" cap="none" spc="0" normalizeH="0" baseline="0" noProof="0" dirty="0" smtClean="0">
              <a:ln>
                <a:noFill/>
              </a:ln>
              <a:solidFill>
                <a:schemeClr val="bg1"/>
              </a:solidFill>
              <a:effectLst/>
              <a:uLnTx/>
              <a:uFillTx/>
              <a:latin typeface="+mn-lt"/>
              <a:ea typeface="+mn-ea"/>
              <a:cs typeface="+mn-cs"/>
            </a:endParaRPr>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33832"/>
            <a:ext cx="7992888" cy="1143000"/>
          </a:xfrm>
        </p:spPr>
        <p:txBody>
          <a:bodyPr/>
          <a:lstStyle/>
          <a:p>
            <a:pPr lvl="0" algn="l">
              <a:defRPr/>
            </a:pPr>
            <a:r>
              <a:rPr lang="pt-BR" dirty="0" smtClean="0">
                <a:solidFill>
                  <a:schemeClr val="tx1"/>
                </a:solidFill>
                <a:latin typeface="Calibri" pitchFamily="34" charset="0"/>
              </a:rPr>
              <a:t>Chamado Primário</a:t>
            </a:r>
          </a:p>
        </p:txBody>
      </p:sp>
      <p:sp>
        <p:nvSpPr>
          <p:cNvPr id="9" name="Espaço Reservado para Conteúdo 3"/>
          <p:cNvSpPr txBox="1">
            <a:spLocks/>
          </p:cNvSpPr>
          <p:nvPr/>
        </p:nvSpPr>
        <p:spPr>
          <a:xfrm>
            <a:off x="1187624" y="1268760"/>
            <a:ext cx="7272808" cy="1656184"/>
          </a:xfrm>
          <a:prstGeom prst="rect">
            <a:avLst/>
          </a:prstGeom>
        </p:spPr>
        <p:txBody>
          <a:bodyPr vert="horz" lIns="91440" tIns="45720" rIns="91440" bIns="45720" rtlCol="0">
            <a:normAutofit fontScale="92500" lnSpcReduction="20000"/>
          </a:bodyPr>
          <a:lstStyle/>
          <a:p>
            <a:pPr lvl="0" indent="-342900">
              <a:spcBef>
                <a:spcPct val="20000"/>
              </a:spcBef>
              <a:defRPr/>
            </a:pPr>
            <a:r>
              <a:rPr lang="pt-BR" sz="2000" i="1" dirty="0" smtClean="0"/>
              <a:t>“Porquanto aos que de antemão conheceu, também os predestinou para serem conformes à imagem de seu Filho, a fim de que ele seja o primogênito entre muitos irmãos.” </a:t>
            </a:r>
            <a:r>
              <a:rPr lang="pt-BR" sz="2000" i="1" dirty="0" err="1" smtClean="0"/>
              <a:t>Rm</a:t>
            </a:r>
            <a:r>
              <a:rPr lang="pt-BR" sz="2000" i="1" dirty="0" smtClean="0"/>
              <a:t> 8:29</a:t>
            </a:r>
          </a:p>
          <a:p>
            <a:pPr marL="342900" lvl="0" indent="-342900">
              <a:spcBef>
                <a:spcPct val="20000"/>
              </a:spcBef>
              <a:defRPr/>
            </a:pPr>
            <a:endParaRPr lang="pt-BR" sz="2000" i="1" dirty="0" smtClean="0"/>
          </a:p>
          <a:p>
            <a:pPr lvl="0"/>
            <a:r>
              <a:rPr lang="pt-BR" sz="2000" i="1" dirty="0" smtClean="0"/>
              <a:t>“Porque dele, e por meio dele, e para ele são todas as coisas. A ele, pois, a glória eternamente. Amém!” </a:t>
            </a:r>
            <a:r>
              <a:rPr lang="pt-BR" sz="2000" dirty="0" err="1" smtClean="0"/>
              <a:t>Rm</a:t>
            </a:r>
            <a:r>
              <a:rPr lang="pt-BR" sz="2000" dirty="0" smtClean="0"/>
              <a:t> 11:36</a:t>
            </a:r>
          </a:p>
          <a:p>
            <a:pPr lvl="0"/>
            <a:endParaRPr lang="pt-BR" sz="1600" dirty="0" smtClean="0"/>
          </a:p>
          <a:p>
            <a:pPr lvl="0"/>
            <a:endParaRPr lang="pt-BR" sz="2000" i="1" dirty="0" smtClean="0"/>
          </a:p>
          <a:p>
            <a:pPr lvl="0"/>
            <a:endParaRPr lang="pt-BR" sz="1600" dirty="0" smtClean="0"/>
          </a:p>
          <a:p>
            <a:pPr lvl="0"/>
            <a:endParaRPr lang="pt-BR" sz="2000" i="1" dirty="0" smtClean="0"/>
          </a:p>
          <a:p>
            <a:pPr marL="342900" lvl="0" indent="-342900" algn="ctr">
              <a:spcBef>
                <a:spcPct val="20000"/>
              </a:spcBef>
              <a:defRPr/>
            </a:pPr>
            <a:endParaRPr lang="pt-BR" sz="2000" i="1" dirty="0" smtClean="0"/>
          </a:p>
        </p:txBody>
      </p:sp>
      <p:pic>
        <p:nvPicPr>
          <p:cNvPr id="10" name="Imagem 9" descr="orando.jpg"/>
          <p:cNvPicPr>
            <a:picLocks noChangeAspect="1"/>
          </p:cNvPicPr>
          <p:nvPr/>
        </p:nvPicPr>
        <p:blipFill>
          <a:blip r:embed="rId3" cstate="print"/>
          <a:stretch>
            <a:fillRect/>
          </a:stretch>
        </p:blipFill>
        <p:spPr>
          <a:xfrm>
            <a:off x="275524" y="3501008"/>
            <a:ext cx="2976330" cy="2232248"/>
          </a:xfrm>
          <a:prstGeom prst="rect">
            <a:avLst/>
          </a:prstGeom>
        </p:spPr>
      </p:pic>
      <p:sp>
        <p:nvSpPr>
          <p:cNvPr id="11" name="Retângulo 10"/>
          <p:cNvSpPr/>
          <p:nvPr/>
        </p:nvSpPr>
        <p:spPr>
          <a:xfrm>
            <a:off x="3491880" y="2996952"/>
            <a:ext cx="4896544" cy="3354765"/>
          </a:xfrm>
          <a:prstGeom prst="rect">
            <a:avLst/>
          </a:prstGeom>
        </p:spPr>
        <p:txBody>
          <a:bodyPr wrap="square">
            <a:spAutoFit/>
          </a:bodyPr>
          <a:lstStyle/>
          <a:p>
            <a:r>
              <a:rPr lang="pt-BR" i="1" dirty="0" smtClean="0"/>
              <a:t>“Vós, porém, sois raça eleita, sacerdócio real, nação santa, povo de propriedade exclusiva de Deus, a fim de proclamardes as virtudes daquele que vos chamou das trevas para a sua maravilhosa luz;”1 </a:t>
            </a:r>
            <a:r>
              <a:rPr lang="pt-BR" i="1" dirty="0" err="1" smtClean="0"/>
              <a:t>Pe</a:t>
            </a:r>
            <a:r>
              <a:rPr lang="pt-BR" i="1" dirty="0" smtClean="0"/>
              <a:t> 2.9</a:t>
            </a:r>
          </a:p>
          <a:p>
            <a:endParaRPr lang="pt-BR" i="1" dirty="0" smtClean="0"/>
          </a:p>
          <a:p>
            <a:pPr lvl="0"/>
            <a:r>
              <a:rPr lang="pt-BR" dirty="0" smtClean="0"/>
              <a:t>Catecismo Maior de </a:t>
            </a:r>
            <a:r>
              <a:rPr lang="pt-BR" dirty="0" err="1" smtClean="0"/>
              <a:t>Westminster</a:t>
            </a:r>
            <a:r>
              <a:rPr lang="pt-BR" dirty="0" smtClean="0"/>
              <a:t>: </a:t>
            </a:r>
          </a:p>
          <a:p>
            <a:pPr lvl="0"/>
            <a:r>
              <a:rPr lang="pt-BR" dirty="0" smtClean="0"/>
              <a:t>1- </a:t>
            </a:r>
            <a:r>
              <a:rPr lang="pt-BR" b="1" dirty="0" smtClean="0"/>
              <a:t>Qual é o fim supremo e principal do homem?</a:t>
            </a:r>
            <a:endParaRPr lang="pt-BR" dirty="0" smtClean="0"/>
          </a:p>
          <a:p>
            <a:r>
              <a:rPr lang="pt-BR" dirty="0" smtClean="0"/>
              <a:t>Resposta. O fim supremo e principal do homem e glorificar a Deus e gozá-lo para sempre.  Rom. 11:36; 1 Cor. 10:31; Sal. 73:24-26; João 17:22-24. </a:t>
            </a:r>
            <a:r>
              <a:rPr lang="pt-BR" sz="1400" dirty="0" smtClean="0"/>
              <a:t/>
            </a:r>
            <a:br>
              <a:rPr lang="pt-BR" sz="1400" dirty="0" smtClean="0"/>
            </a:br>
            <a:endParaRPr lang="pt-BR" sz="1400" dirty="0" smtClean="0"/>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2000"/>
                                        <p:tgtEl>
                                          <p:spTgt spid="9">
                                            <p:txEl>
                                              <p:pRg st="0" end="0"/>
                                            </p:txEl>
                                          </p:spTgt>
                                        </p:tgtEl>
                                      </p:cBhvr>
                                    </p:animEffect>
                                  </p:childTnLst>
                                  <p:subTnLst>
                                    <p:animClr>
                                      <p:cBhvr override="childStyle">
                                        <p:cTn dur="1" fill="hold" display="0" masterRel="nextClick" afterEffect="1"/>
                                        <p:tgtEl>
                                          <p:spTgt spid="9">
                                            <p:txEl>
                                              <p:pRg st="0" end="0"/>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2000"/>
                                        <p:tgtEl>
                                          <p:spTgt spid="9">
                                            <p:txEl>
                                              <p:pRg st="2" end="2"/>
                                            </p:txEl>
                                          </p:spTgt>
                                        </p:tgtEl>
                                      </p:cBhvr>
                                    </p:animEffect>
                                  </p:childTnLst>
                                  <p:subTnLst>
                                    <p:animClr>
                                      <p:cBhvr override="childStyle">
                                        <p:cTn dur="1" fill="hold" display="0" masterRel="nextClick" afterEffect="1"/>
                                        <p:tgtEl>
                                          <p:spTgt spid="9">
                                            <p:txEl>
                                              <p:pRg st="2" end="2"/>
                                            </p:txEl>
                                          </p:spTgt>
                                        </p:tgtEl>
                                        <p:attrNameLst>
                                          <p:attrName>ppt_c</p:attrName>
                                        </p:attrNameLst>
                                      </p:cBhvr>
                                      <p:to>
                                        <a:schemeClr val="bg2"/>
                                      </p:to>
                                    </p:animClr>
                                  </p:sub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fade">
                                      <p:cBhvr>
                                        <p:cTn id="20" dur="2000"/>
                                        <p:tgtEl>
                                          <p:spTgt spid="11">
                                            <p:txEl>
                                              <p:pRg st="0" end="0"/>
                                            </p:txEl>
                                          </p:spTgt>
                                        </p:tgtEl>
                                      </p:cBhvr>
                                    </p:animEffect>
                                  </p:childTnLst>
                                  <p:subTnLst>
                                    <p:animClr>
                                      <p:cBhvr override="childStyle">
                                        <p:cTn dur="1" fill="hold" display="0" masterRel="nextClick" afterEffect="1"/>
                                        <p:tgtEl>
                                          <p:spTgt spid="11">
                                            <p:txEl>
                                              <p:pRg st="0" end="0"/>
                                            </p:txEl>
                                          </p:spTgt>
                                        </p:tgtEl>
                                        <p:attrNameLst>
                                          <p:attrName>ppt_c</p:attrName>
                                        </p:attrNameLst>
                                      </p:cBhvr>
                                      <p:to>
                                        <a:schemeClr val="bg2"/>
                                      </p:to>
                                    </p:animClr>
                                  </p:sub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fade">
                                      <p:cBhvr>
                                        <p:cTn id="25" dur="2000"/>
                                        <p:tgtEl>
                                          <p:spTgt spid="11">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fade">
                                      <p:cBhvr>
                                        <p:cTn id="28" dur="2000"/>
                                        <p:tgtEl>
                                          <p:spTgt spid="11">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2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457200" y="1143000"/>
            <a:ext cx="8229600" cy="10668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4400" b="1" i="0" u="none" strike="noStrike" kern="1200" cap="none" spc="0" normalizeH="0" baseline="0" noProof="0" dirty="0">
              <a:ln>
                <a:noFill/>
              </a:ln>
              <a:solidFill>
                <a:srgbClr val="984807"/>
              </a:solidFill>
              <a:effectLst/>
              <a:uLnTx/>
              <a:uFillTx/>
              <a:latin typeface="+mj-lt"/>
              <a:ea typeface="+mj-ea"/>
              <a:cs typeface="+mj-cs"/>
            </a:endParaRPr>
          </a:p>
        </p:txBody>
      </p:sp>
      <p:sp>
        <p:nvSpPr>
          <p:cNvPr id="4" name="Espaço Reservado para Conteúdo 2"/>
          <p:cNvSpPr>
            <a:spLocks noGrp="1"/>
          </p:cNvSpPr>
          <p:nvPr>
            <p:ph idx="1"/>
          </p:nvPr>
        </p:nvSpPr>
        <p:spPr>
          <a:xfrm>
            <a:off x="755576" y="1268760"/>
            <a:ext cx="5904656" cy="2592288"/>
          </a:xfrm>
        </p:spPr>
        <p:txBody>
          <a:bodyPr>
            <a:normAutofit fontScale="92500" lnSpcReduction="10000"/>
          </a:bodyPr>
          <a:lstStyle/>
          <a:p>
            <a:pPr marL="365760" indent="-256032" fontAlgn="auto">
              <a:spcAft>
                <a:spcPts val="0"/>
              </a:spcAft>
              <a:buClr>
                <a:schemeClr val="accent3"/>
              </a:buClr>
              <a:buNone/>
              <a:defRPr/>
            </a:pPr>
            <a:r>
              <a:rPr lang="pt-BR" sz="2400" dirty="0" smtClean="0">
                <a:solidFill>
                  <a:schemeClr val="tx1"/>
                </a:solidFill>
              </a:rPr>
              <a:t>	Em resposta ao Chamado (primário), </a:t>
            </a:r>
            <a:r>
              <a:rPr lang="pt-BR" sz="2400" b="1" dirty="0" smtClean="0">
                <a:solidFill>
                  <a:schemeClr val="tx1"/>
                </a:solidFill>
              </a:rPr>
              <a:t>Deus nos vocaciona para </a:t>
            </a:r>
            <a:r>
              <a:rPr lang="pt-BR" sz="2400" dirty="0" smtClean="0">
                <a:solidFill>
                  <a:schemeClr val="tx1"/>
                </a:solidFill>
              </a:rPr>
              <a:t>:</a:t>
            </a:r>
          </a:p>
          <a:p>
            <a:pPr marL="365760" indent="-256032" fontAlgn="auto">
              <a:spcAft>
                <a:spcPts val="0"/>
              </a:spcAft>
              <a:buClr>
                <a:schemeClr val="accent3"/>
              </a:buClr>
              <a:buNone/>
              <a:defRPr/>
            </a:pPr>
            <a:r>
              <a:rPr lang="pt-BR" sz="1400" dirty="0" smtClean="0">
                <a:solidFill>
                  <a:schemeClr val="tx1"/>
                </a:solidFill>
              </a:rPr>
              <a:t> </a:t>
            </a:r>
          </a:p>
          <a:p>
            <a:pPr marL="365760" indent="-256032" fontAlgn="auto">
              <a:spcBef>
                <a:spcPts val="0"/>
              </a:spcBef>
              <a:spcAft>
                <a:spcPts val="0"/>
              </a:spcAft>
              <a:buClr>
                <a:schemeClr val="accent3"/>
              </a:buClr>
              <a:buNone/>
              <a:defRPr/>
            </a:pPr>
            <a:r>
              <a:rPr lang="pt-BR" sz="2400" dirty="0" smtClean="0">
                <a:solidFill>
                  <a:schemeClr val="tx1"/>
                </a:solidFill>
              </a:rPr>
              <a:t>	</a:t>
            </a:r>
            <a:r>
              <a:rPr lang="pt-BR" sz="2400" b="1" dirty="0" smtClean="0">
                <a:solidFill>
                  <a:schemeClr val="tx1"/>
                </a:solidFill>
              </a:rPr>
              <a:t>- Criar um lar, </a:t>
            </a:r>
          </a:p>
          <a:p>
            <a:pPr marL="365760" indent="-256032" fontAlgn="auto">
              <a:spcBef>
                <a:spcPts val="0"/>
              </a:spcBef>
              <a:spcAft>
                <a:spcPts val="0"/>
              </a:spcAft>
              <a:buClr>
                <a:schemeClr val="accent3"/>
              </a:buClr>
              <a:buNone/>
              <a:defRPr/>
            </a:pPr>
            <a:r>
              <a:rPr lang="pt-BR" sz="2400" b="1" dirty="0" smtClean="0">
                <a:solidFill>
                  <a:schemeClr val="tx1"/>
                </a:solidFill>
              </a:rPr>
              <a:t>	- Exercer uma profissão, </a:t>
            </a:r>
          </a:p>
          <a:p>
            <a:pPr marL="365760" indent="-256032" fontAlgn="auto">
              <a:spcBef>
                <a:spcPts val="0"/>
              </a:spcBef>
              <a:spcAft>
                <a:spcPts val="0"/>
              </a:spcAft>
              <a:buClr>
                <a:schemeClr val="accent3"/>
              </a:buClr>
              <a:buNone/>
              <a:defRPr/>
            </a:pPr>
            <a:r>
              <a:rPr lang="pt-BR" sz="2400" b="1" dirty="0" smtClean="0">
                <a:solidFill>
                  <a:schemeClr val="tx1"/>
                </a:solidFill>
              </a:rPr>
              <a:t>	- Usar os dons e talentos...</a:t>
            </a:r>
          </a:p>
          <a:p>
            <a:pPr marL="365760" indent="-256032" fontAlgn="auto">
              <a:spcBef>
                <a:spcPts val="0"/>
              </a:spcBef>
              <a:spcAft>
                <a:spcPts val="0"/>
              </a:spcAft>
              <a:buClr>
                <a:schemeClr val="accent3"/>
              </a:buClr>
              <a:buNone/>
              <a:defRPr/>
            </a:pPr>
            <a:r>
              <a:rPr lang="pt-BR" sz="2400" dirty="0" smtClean="0">
                <a:solidFill>
                  <a:schemeClr val="tx1"/>
                </a:solidFill>
              </a:rPr>
              <a:t>	de modo a </a:t>
            </a:r>
            <a:r>
              <a:rPr lang="pt-BR" sz="2400" b="1" dirty="0" smtClean="0">
                <a:solidFill>
                  <a:schemeClr val="tx1"/>
                </a:solidFill>
              </a:rPr>
              <a:t>expressar sua Glória por meio desses chamados (secundários)</a:t>
            </a:r>
            <a:r>
              <a:rPr lang="pt-BR" sz="2400" dirty="0" smtClean="0">
                <a:solidFill>
                  <a:schemeClr val="tx1"/>
                </a:solidFill>
              </a:rPr>
              <a:t>.</a:t>
            </a:r>
          </a:p>
          <a:p>
            <a:pPr marL="365760" indent="-256032" fontAlgn="auto">
              <a:spcBef>
                <a:spcPts val="0"/>
              </a:spcBef>
              <a:spcAft>
                <a:spcPts val="0"/>
              </a:spcAft>
              <a:buClr>
                <a:schemeClr val="accent3"/>
              </a:buClr>
              <a:buNone/>
              <a:defRPr/>
            </a:pPr>
            <a:endParaRPr lang="pt-BR" sz="2400" dirty="0" smtClean="0">
              <a:solidFill>
                <a:schemeClr val="tx1"/>
              </a:solidFill>
            </a:endParaRPr>
          </a:p>
          <a:p>
            <a:pPr marL="365760" indent="-256032" fontAlgn="auto">
              <a:spcAft>
                <a:spcPts val="0"/>
              </a:spcAft>
              <a:buClr>
                <a:schemeClr val="accent3"/>
              </a:buClr>
              <a:buFont typeface="Georgia"/>
              <a:buChar char="•"/>
              <a:defRPr/>
            </a:pPr>
            <a:endParaRPr lang="pt-BR" sz="2400" dirty="0" smtClean="0">
              <a:solidFill>
                <a:schemeClr val="tx1"/>
              </a:solidFill>
            </a:endParaRPr>
          </a:p>
        </p:txBody>
      </p:sp>
      <p:sp>
        <p:nvSpPr>
          <p:cNvPr id="7" name="Título 1"/>
          <p:cNvSpPr>
            <a:spLocks noGrp="1"/>
          </p:cNvSpPr>
          <p:nvPr>
            <p:ph type="title"/>
          </p:nvPr>
        </p:nvSpPr>
        <p:spPr>
          <a:xfrm>
            <a:off x="950912" y="133832"/>
            <a:ext cx="7293496" cy="1143000"/>
          </a:xfrm>
        </p:spPr>
        <p:txBody>
          <a:bodyPr>
            <a:normAutofit/>
          </a:bodyPr>
          <a:lstStyle/>
          <a:p>
            <a:pPr lvl="0" algn="l">
              <a:defRPr/>
            </a:pPr>
            <a:r>
              <a:rPr lang="pt-BR" dirty="0" smtClean="0">
                <a:solidFill>
                  <a:schemeClr val="tx1"/>
                </a:solidFill>
              </a:rPr>
              <a:t>Chamado Secundário</a:t>
            </a:r>
            <a:endParaRPr lang="pt-BR" dirty="0">
              <a:solidFill>
                <a:schemeClr val="tx1"/>
              </a:solidFill>
            </a:endParaRPr>
          </a:p>
        </p:txBody>
      </p:sp>
      <p:pic>
        <p:nvPicPr>
          <p:cNvPr id="6" name="Imagem 5" descr="familia-de-deus.jpg"/>
          <p:cNvPicPr>
            <a:picLocks noChangeAspect="1"/>
          </p:cNvPicPr>
          <p:nvPr/>
        </p:nvPicPr>
        <p:blipFill>
          <a:blip r:embed="rId3" cstate="print"/>
          <a:stretch>
            <a:fillRect/>
          </a:stretch>
        </p:blipFill>
        <p:spPr>
          <a:xfrm>
            <a:off x="6804248" y="1700808"/>
            <a:ext cx="1872208" cy="2408030"/>
          </a:xfrm>
          <a:prstGeom prst="rect">
            <a:avLst/>
          </a:prstGeom>
        </p:spPr>
      </p:pic>
      <p:pic>
        <p:nvPicPr>
          <p:cNvPr id="9" name="Imagem 8" descr="Dons e Talentos.jpg"/>
          <p:cNvPicPr>
            <a:picLocks noChangeAspect="1"/>
          </p:cNvPicPr>
          <p:nvPr/>
        </p:nvPicPr>
        <p:blipFill>
          <a:blip r:embed="rId4" cstate="print"/>
          <a:stretch>
            <a:fillRect/>
          </a:stretch>
        </p:blipFill>
        <p:spPr>
          <a:xfrm>
            <a:off x="1547664" y="4869160"/>
            <a:ext cx="1919546" cy="1638814"/>
          </a:xfrm>
          <a:prstGeom prst="rect">
            <a:avLst/>
          </a:prstGeom>
        </p:spPr>
      </p:pic>
      <p:pic>
        <p:nvPicPr>
          <p:cNvPr id="10" name="Imagem 9" descr="profissoes.jpg"/>
          <p:cNvPicPr>
            <a:picLocks noChangeAspect="1"/>
          </p:cNvPicPr>
          <p:nvPr/>
        </p:nvPicPr>
        <p:blipFill>
          <a:blip r:embed="rId5" cstate="print"/>
          <a:stretch>
            <a:fillRect/>
          </a:stretch>
        </p:blipFill>
        <p:spPr>
          <a:xfrm>
            <a:off x="4644008" y="4869160"/>
            <a:ext cx="3312368" cy="1786081"/>
          </a:xfrm>
          <a:prstGeom prst="rect">
            <a:avLst/>
          </a:prstGeom>
        </p:spPr>
      </p:pic>
      <p:sp>
        <p:nvSpPr>
          <p:cNvPr id="11" name="Retângulo de cantos arredondados 10"/>
          <p:cNvSpPr/>
          <p:nvPr/>
        </p:nvSpPr>
        <p:spPr>
          <a:xfrm>
            <a:off x="1115616" y="4149080"/>
            <a:ext cx="4968552"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Tudo isso é SAGRADO E ESPIRITUAL.</a:t>
            </a:r>
            <a:endParaRPr lang="pt-BR" sz="2400" dirty="0"/>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457200" y="1143000"/>
            <a:ext cx="8229600" cy="10668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4400" b="1" i="0" u="none" strike="noStrike" kern="1200" cap="none" spc="0" normalizeH="0" baseline="0" noProof="0" dirty="0">
              <a:ln>
                <a:noFill/>
              </a:ln>
              <a:solidFill>
                <a:srgbClr val="984807"/>
              </a:solidFill>
              <a:effectLst/>
              <a:uLnTx/>
              <a:uFillTx/>
              <a:latin typeface="+mj-lt"/>
              <a:ea typeface="+mj-ea"/>
              <a:cs typeface="+mj-cs"/>
            </a:endParaRPr>
          </a:p>
        </p:txBody>
      </p:sp>
      <p:sp>
        <p:nvSpPr>
          <p:cNvPr id="4" name="Espaço Reservado para Conteúdo 2"/>
          <p:cNvSpPr>
            <a:spLocks noGrp="1"/>
          </p:cNvSpPr>
          <p:nvPr>
            <p:ph idx="1"/>
          </p:nvPr>
        </p:nvSpPr>
        <p:spPr>
          <a:xfrm>
            <a:off x="827584" y="1340768"/>
            <a:ext cx="7859216" cy="1728192"/>
          </a:xfrm>
        </p:spPr>
        <p:txBody>
          <a:bodyPr>
            <a:normAutofit/>
          </a:bodyPr>
          <a:lstStyle/>
          <a:p>
            <a:pPr marL="365760" indent="-256032">
              <a:lnSpc>
                <a:spcPct val="80000"/>
              </a:lnSpc>
              <a:buClr>
                <a:schemeClr val="accent3"/>
              </a:buClr>
              <a:defRPr/>
            </a:pPr>
            <a:r>
              <a:rPr lang="pt-BR" sz="2400" dirty="0" smtClean="0">
                <a:solidFill>
                  <a:schemeClr val="tx1"/>
                </a:solidFill>
              </a:rPr>
              <a:t>É</a:t>
            </a:r>
            <a:r>
              <a:rPr lang="pt-BR" sz="2400" dirty="0" smtClean="0">
                <a:solidFill>
                  <a:schemeClr val="tx1"/>
                </a:solidFill>
              </a:rPr>
              <a:t> </a:t>
            </a:r>
            <a:r>
              <a:rPr lang="pt-BR" sz="2400" dirty="0" smtClean="0">
                <a:solidFill>
                  <a:schemeClr val="tx1"/>
                </a:solidFill>
              </a:rPr>
              <a:t>um </a:t>
            </a:r>
            <a:r>
              <a:rPr lang="pt-BR" sz="2400" b="1" dirty="0" smtClean="0">
                <a:solidFill>
                  <a:schemeClr val="tx1"/>
                </a:solidFill>
              </a:rPr>
              <a:t>chamado específico </a:t>
            </a:r>
            <a:r>
              <a:rPr lang="pt-BR" sz="2400" dirty="0" smtClean="0">
                <a:solidFill>
                  <a:schemeClr val="tx1"/>
                </a:solidFill>
              </a:rPr>
              <a:t>para cada um de </a:t>
            </a:r>
            <a:r>
              <a:rPr lang="pt-BR" sz="2400" dirty="0" smtClean="0">
                <a:solidFill>
                  <a:schemeClr val="tx1"/>
                </a:solidFill>
              </a:rPr>
              <a:t>nós. Tem </a:t>
            </a:r>
            <a:r>
              <a:rPr lang="pt-BR" sz="2400" dirty="0" smtClean="0">
                <a:solidFill>
                  <a:schemeClr val="tx1"/>
                </a:solidFill>
              </a:rPr>
              <a:t>a ver com detalhes altamente individuais das nossas vidas.</a:t>
            </a:r>
          </a:p>
          <a:p>
            <a:pPr marL="365760" indent="-256032">
              <a:lnSpc>
                <a:spcPct val="80000"/>
              </a:lnSpc>
              <a:buClr>
                <a:schemeClr val="accent3"/>
              </a:buClr>
              <a:defRPr/>
            </a:pPr>
            <a:endParaRPr lang="pt-BR" sz="2400" dirty="0" smtClean="0">
              <a:solidFill>
                <a:schemeClr val="tx1"/>
              </a:solidFill>
            </a:endParaRPr>
          </a:p>
          <a:p>
            <a:pPr marL="365760" indent="-256032">
              <a:lnSpc>
                <a:spcPct val="80000"/>
              </a:lnSpc>
              <a:buClr>
                <a:schemeClr val="accent3"/>
              </a:buClr>
              <a:defRPr/>
            </a:pPr>
            <a:r>
              <a:rPr lang="pt-BR" sz="2400" i="1" dirty="0" smtClean="0">
                <a:solidFill>
                  <a:schemeClr val="tx1"/>
                </a:solidFill>
              </a:rPr>
              <a:t>“Tudo quanto fizerdes, fazei-o de todo o coração, </a:t>
            </a:r>
            <a:r>
              <a:rPr lang="pt-BR" sz="2400" b="1" i="1" dirty="0" smtClean="0">
                <a:solidFill>
                  <a:schemeClr val="tx1"/>
                </a:solidFill>
              </a:rPr>
              <a:t>como para o Senhor </a:t>
            </a:r>
            <a:r>
              <a:rPr lang="pt-BR" sz="2400" i="1" dirty="0" smtClean="0">
                <a:solidFill>
                  <a:schemeClr val="tx1"/>
                </a:solidFill>
              </a:rPr>
              <a:t>e não para homens,” Cl 3.23</a:t>
            </a:r>
          </a:p>
          <a:p>
            <a:pPr marL="365760" indent="-256032">
              <a:lnSpc>
                <a:spcPct val="80000"/>
              </a:lnSpc>
              <a:buClr>
                <a:schemeClr val="accent3"/>
              </a:buClr>
              <a:defRPr/>
            </a:pPr>
            <a:endParaRPr lang="pt-BR" sz="2400" dirty="0" smtClean="0">
              <a:solidFill>
                <a:schemeClr val="tx1"/>
              </a:solidFill>
            </a:endParaRPr>
          </a:p>
          <a:p>
            <a:pPr marL="365760" indent="-256032" fontAlgn="auto">
              <a:spcAft>
                <a:spcPts val="0"/>
              </a:spcAft>
              <a:buClr>
                <a:schemeClr val="accent3"/>
              </a:buClr>
              <a:buFont typeface="Georgia"/>
              <a:buChar char="•"/>
              <a:defRPr/>
            </a:pPr>
            <a:endParaRPr lang="pt-BR" sz="2400" dirty="0" smtClean="0">
              <a:solidFill>
                <a:schemeClr val="tx1"/>
              </a:solidFill>
            </a:endParaRPr>
          </a:p>
        </p:txBody>
      </p:sp>
      <p:sp>
        <p:nvSpPr>
          <p:cNvPr id="7" name="Título 1"/>
          <p:cNvSpPr>
            <a:spLocks noGrp="1"/>
          </p:cNvSpPr>
          <p:nvPr>
            <p:ph type="title"/>
          </p:nvPr>
        </p:nvSpPr>
        <p:spPr>
          <a:xfrm>
            <a:off x="950912" y="133832"/>
            <a:ext cx="7293496" cy="1143000"/>
          </a:xfrm>
        </p:spPr>
        <p:txBody>
          <a:bodyPr>
            <a:normAutofit/>
          </a:bodyPr>
          <a:lstStyle/>
          <a:p>
            <a:pPr lvl="0" algn="l">
              <a:defRPr/>
            </a:pPr>
            <a:r>
              <a:rPr lang="pt-BR" dirty="0" smtClean="0">
                <a:solidFill>
                  <a:schemeClr val="tx1"/>
                </a:solidFill>
              </a:rPr>
              <a:t>Chamado Secundário</a:t>
            </a:r>
            <a:endParaRPr lang="pt-BR" dirty="0">
              <a:solidFill>
                <a:schemeClr val="tx1"/>
              </a:solidFill>
            </a:endParaRPr>
          </a:p>
        </p:txBody>
      </p:sp>
      <p:sp>
        <p:nvSpPr>
          <p:cNvPr id="6" name="Retângulo 5"/>
          <p:cNvSpPr/>
          <p:nvPr/>
        </p:nvSpPr>
        <p:spPr>
          <a:xfrm>
            <a:off x="3563888" y="2996952"/>
            <a:ext cx="5256584" cy="2160240"/>
          </a:xfrm>
          <a:prstGeom prst="rect">
            <a:avLst/>
          </a:prstGeom>
        </p:spPr>
        <p:txBody>
          <a:bodyPr wrap="square">
            <a:spAutoFit/>
          </a:bodyPr>
          <a:lstStyle/>
          <a:p>
            <a:r>
              <a:rPr lang="pt-BR" sz="2400" i="1" dirty="0" smtClean="0"/>
              <a:t>“Portanto, quer comais, quer bebais ou façais outra coisa qualquer, </a:t>
            </a:r>
            <a:r>
              <a:rPr lang="pt-BR" sz="2400" b="1" i="1" dirty="0" smtClean="0"/>
              <a:t>fazei tudo para a glória de Deus</a:t>
            </a:r>
            <a:r>
              <a:rPr lang="pt-BR" sz="2400" i="1" dirty="0" smtClean="0"/>
              <a:t>.”</a:t>
            </a:r>
            <a:r>
              <a:rPr lang="pt-BR" sz="2400" dirty="0" smtClean="0"/>
              <a:t>  I Co 10:31</a:t>
            </a:r>
          </a:p>
          <a:p>
            <a:pPr marL="365760" indent="-256032">
              <a:lnSpc>
                <a:spcPct val="80000"/>
              </a:lnSpc>
              <a:buClr>
                <a:schemeClr val="accent3"/>
              </a:buClr>
              <a:defRPr/>
            </a:pPr>
            <a:endParaRPr lang="pt-BR" sz="2400" dirty="0" smtClean="0"/>
          </a:p>
          <a:p>
            <a:pPr>
              <a:lnSpc>
                <a:spcPct val="80000"/>
              </a:lnSpc>
              <a:buClr>
                <a:schemeClr val="accent3"/>
              </a:buClr>
              <a:defRPr/>
            </a:pPr>
            <a:r>
              <a:rPr lang="pt-BR" sz="2400" i="1" dirty="0" smtClean="0"/>
              <a:t>“Cada um </a:t>
            </a:r>
            <a:r>
              <a:rPr lang="pt-BR" sz="2400" b="1" i="1" dirty="0" smtClean="0"/>
              <a:t>permaneça na vocação </a:t>
            </a:r>
            <a:r>
              <a:rPr lang="pt-BR" sz="2400" i="1" dirty="0" smtClean="0"/>
              <a:t>em que foi chamado”.     I Co 7.20</a:t>
            </a:r>
          </a:p>
        </p:txBody>
      </p:sp>
      <p:pic>
        <p:nvPicPr>
          <p:cNvPr id="8" name="Imagem 7" descr="soli.jpg"/>
          <p:cNvPicPr>
            <a:picLocks noChangeAspect="1"/>
          </p:cNvPicPr>
          <p:nvPr/>
        </p:nvPicPr>
        <p:blipFill>
          <a:blip r:embed="rId3" cstate="print"/>
          <a:stretch>
            <a:fillRect/>
          </a:stretch>
        </p:blipFill>
        <p:spPr>
          <a:xfrm>
            <a:off x="827584" y="2996952"/>
            <a:ext cx="2232248" cy="2232248"/>
          </a:xfrm>
          <a:prstGeom prst="rect">
            <a:avLst/>
          </a:prstGeom>
        </p:spPr>
      </p:pic>
      <p:sp>
        <p:nvSpPr>
          <p:cNvPr id="9" name="Retângulo 8"/>
          <p:cNvSpPr/>
          <p:nvPr/>
        </p:nvSpPr>
        <p:spPr>
          <a:xfrm>
            <a:off x="539552" y="5661248"/>
            <a:ext cx="7848872" cy="690638"/>
          </a:xfrm>
          <a:prstGeom prst="rect">
            <a:avLst/>
          </a:prstGeom>
          <a:ln>
            <a:solidFill>
              <a:schemeClr val="accent6">
                <a:lumMod val="75000"/>
              </a:schemeClr>
            </a:solidFill>
          </a:ln>
        </p:spPr>
        <p:txBody>
          <a:bodyPr wrap="square">
            <a:spAutoFit/>
          </a:bodyPr>
          <a:lstStyle/>
          <a:p>
            <a:pPr algn="ctr">
              <a:lnSpc>
                <a:spcPct val="80000"/>
              </a:lnSpc>
              <a:buClr>
                <a:schemeClr val="accent3"/>
              </a:buClr>
              <a:defRPr/>
            </a:pPr>
            <a:r>
              <a:rPr lang="pt-BR" sz="2400" i="1" dirty="0" smtClean="0"/>
              <a:t>Você está onde está, fazendo o que você faz, com o propósito de glorificar a Deus.</a:t>
            </a:r>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subTnLst>
                                    <p:animClr>
                                      <p:cBhvr override="childStyle">
                                        <p:cTn dur="1" fill="hold" display="0" masterRel="nextClick" afterEffect="1"/>
                                        <p:tgtEl>
                                          <p:spTgt spid="4">
                                            <p:txEl>
                                              <p:pRg st="0" end="0"/>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subTnLst>
                                    <p:animClr>
                                      <p:cBhvr override="childStyle">
                                        <p:cTn dur="1" fill="hold" display="0" masterRel="nextClick" afterEffect="1"/>
                                        <p:tgtEl>
                                          <p:spTgt spid="4">
                                            <p:txEl>
                                              <p:pRg st="2" end="2"/>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2000"/>
                                        <p:tgtEl>
                                          <p:spTgt spid="6">
                                            <p:txEl>
                                              <p:pRg st="0" end="0"/>
                                            </p:txEl>
                                          </p:spTgt>
                                        </p:tgtEl>
                                      </p:cBhvr>
                                    </p:animEffect>
                                  </p:childTnLst>
                                  <p:subTnLst>
                                    <p:animClr>
                                      <p:cBhvr override="childStyle">
                                        <p:cTn dur="1" fill="hold" display="0" masterRel="nextClick" afterEffect="1"/>
                                        <p:tgtEl>
                                          <p:spTgt spid="6">
                                            <p:txEl>
                                              <p:pRg st="0" end="0"/>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2000"/>
                                        <p:tgtEl>
                                          <p:spTgt spid="6">
                                            <p:txEl>
                                              <p:pRg st="2" end="2"/>
                                            </p:txEl>
                                          </p:spTgt>
                                        </p:tgtEl>
                                      </p:cBhvr>
                                    </p:animEffect>
                                  </p:childTnLst>
                                  <p:subTnLst>
                                    <p:animClr>
                                      <p:cBhvr override="childStyle">
                                        <p:cTn dur="1" fill="hold" display="0" masterRel="nextClick" afterEffect="1"/>
                                        <p:tgtEl>
                                          <p:spTgt spid="6">
                                            <p:txEl>
                                              <p:pRg st="2" end="2"/>
                                            </p:txEl>
                                          </p:spTgt>
                                        </p:tgtEl>
                                        <p:attrNameLst>
                                          <p:attrName>ppt_c</p:attrName>
                                        </p:attrNameLst>
                                      </p:cBhvr>
                                      <p:to>
                                        <a:schemeClr val="bg2"/>
                                      </p:to>
                                    </p:animClr>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2000"/>
                                        <p:tgtEl>
                                          <p:spTgt spid="9">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bg/>
                                          </p:spTgt>
                                        </p:tgtEl>
                                        <p:attrNameLst>
                                          <p:attrName>style.visibility</p:attrName>
                                        </p:attrNameLst>
                                      </p:cBhvr>
                                      <p:to>
                                        <p:strVal val="visible"/>
                                      </p:to>
                                    </p:set>
                                    <p:animEffect transition="in" filter="fade">
                                      <p:cBhvr>
                                        <p:cTn id="35" dur="2000"/>
                                        <p:tgtEl>
                                          <p:spTgt spid="9">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2920" y="133832"/>
            <a:ext cx="8229600" cy="1143000"/>
          </a:xfrm>
        </p:spPr>
        <p:txBody>
          <a:bodyPr>
            <a:normAutofit/>
          </a:bodyPr>
          <a:lstStyle/>
          <a:p>
            <a:pPr algn="l"/>
            <a:r>
              <a:rPr lang="pt-BR" dirty="0" smtClean="0">
                <a:solidFill>
                  <a:schemeClr val="tx1"/>
                </a:solidFill>
              </a:rPr>
              <a:t>Um propósito integral</a:t>
            </a:r>
            <a:endParaRPr lang="pt-BR" dirty="0">
              <a:solidFill>
                <a:schemeClr val="tx1"/>
              </a:solidFill>
            </a:endParaRPr>
          </a:p>
        </p:txBody>
      </p:sp>
      <p:sp>
        <p:nvSpPr>
          <p:cNvPr id="3" name="Espaço Reservado para Conteúdo 2"/>
          <p:cNvSpPr>
            <a:spLocks noGrp="1"/>
          </p:cNvSpPr>
          <p:nvPr>
            <p:ph idx="4294967295"/>
          </p:nvPr>
        </p:nvSpPr>
        <p:spPr>
          <a:xfrm>
            <a:off x="1115616" y="1268760"/>
            <a:ext cx="7344816" cy="1080120"/>
          </a:xfrm>
        </p:spPr>
        <p:txBody>
          <a:bodyPr>
            <a:normAutofit/>
          </a:bodyPr>
          <a:lstStyle/>
          <a:p>
            <a:pPr>
              <a:lnSpc>
                <a:spcPct val="90000"/>
              </a:lnSpc>
              <a:buNone/>
            </a:pPr>
            <a:r>
              <a:rPr lang="pt-BR" sz="2400" b="1" dirty="0" smtClean="0"/>
              <a:t>Vida integral: </a:t>
            </a:r>
            <a:r>
              <a:rPr lang="pt-BR" sz="2400" dirty="0" smtClean="0"/>
              <a:t>viver a inteireza da vida como resposta ao chamado de Deus. </a:t>
            </a:r>
            <a:endParaRPr lang="pt-BR" sz="2400" b="1" dirty="0" smtClean="0"/>
          </a:p>
          <a:p>
            <a:pPr marL="742950" lvl="1" indent="-285750">
              <a:lnSpc>
                <a:spcPct val="90000"/>
              </a:lnSpc>
              <a:buNone/>
            </a:pPr>
            <a:endParaRPr lang="pt-BR" sz="2400" dirty="0" smtClean="0"/>
          </a:p>
        </p:txBody>
      </p:sp>
      <p:sp>
        <p:nvSpPr>
          <p:cNvPr id="9" name="Espaço Reservado para Conteúdo 8"/>
          <p:cNvSpPr>
            <a:spLocks noGrp="1"/>
          </p:cNvSpPr>
          <p:nvPr>
            <p:ph idx="1"/>
          </p:nvPr>
        </p:nvSpPr>
        <p:spPr>
          <a:xfrm>
            <a:off x="467544" y="2708920"/>
            <a:ext cx="4608512" cy="3744416"/>
          </a:xfrm>
          <a:solidFill>
            <a:schemeClr val="accent2">
              <a:lumMod val="75000"/>
            </a:schemeClr>
          </a:solidFill>
          <a:ln>
            <a:solidFill>
              <a:schemeClr val="accent2">
                <a:lumMod val="60000"/>
                <a:lumOff val="40000"/>
              </a:schemeClr>
            </a:solidFill>
          </a:ln>
        </p:spPr>
        <p:txBody>
          <a:bodyPr>
            <a:normAutofit fontScale="92500"/>
          </a:bodyPr>
          <a:lstStyle/>
          <a:p>
            <a:pPr marL="0" indent="0" algn="ctr">
              <a:lnSpc>
                <a:spcPct val="150000"/>
              </a:lnSpc>
              <a:buNone/>
            </a:pPr>
            <a:r>
              <a:rPr lang="pt-BR" sz="2400" dirty="0" smtClean="0">
                <a:solidFill>
                  <a:schemeClr val="bg1"/>
                </a:solidFill>
              </a:rPr>
              <a:t>Deus primeiramente nos chama para Ele, depois nos vocaciona para algumas coisas, de modo que vivamos para Ele no mundo, refletindo sua Glória e manifestando a Verdade da sua Palavra em todas as áreas de nossa existência.</a:t>
            </a:r>
            <a:endParaRPr lang="pt-BR" sz="2400" dirty="0">
              <a:solidFill>
                <a:schemeClr val="bg1"/>
              </a:solidFill>
            </a:endParaRPr>
          </a:p>
        </p:txBody>
      </p:sp>
      <p:pic>
        <p:nvPicPr>
          <p:cNvPr id="11" name="Imagem 10" descr="Eis-me-aqui.jpg"/>
          <p:cNvPicPr>
            <a:picLocks noChangeAspect="1"/>
          </p:cNvPicPr>
          <p:nvPr/>
        </p:nvPicPr>
        <p:blipFill>
          <a:blip r:embed="rId3" cstate="print"/>
          <a:stretch>
            <a:fillRect/>
          </a:stretch>
        </p:blipFill>
        <p:spPr>
          <a:xfrm>
            <a:off x="5436096" y="2996952"/>
            <a:ext cx="3290212" cy="2160240"/>
          </a:xfrm>
          <a:prstGeom prst="rect">
            <a:avLst/>
          </a:prstGeom>
        </p:spPr>
      </p:pic>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2000"/>
                                        <p:tgtEl>
                                          <p:spTgt spid="9">
                                            <p:bg/>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188640"/>
            <a:ext cx="7992888" cy="944176"/>
          </a:xfrm>
        </p:spPr>
        <p:txBody>
          <a:bodyPr>
            <a:normAutofit/>
          </a:bodyPr>
          <a:lstStyle/>
          <a:p>
            <a:pPr lvl="0" algn="l"/>
            <a:r>
              <a:rPr lang="pt-BR" dirty="0" smtClean="0">
                <a:solidFill>
                  <a:schemeClr val="tx1"/>
                </a:solidFill>
              </a:rPr>
              <a:t>Grande Desafio do Cristão ...</a:t>
            </a:r>
            <a:endParaRPr lang="pt-BR" dirty="0">
              <a:solidFill>
                <a:schemeClr val="tx1"/>
              </a:solidFill>
            </a:endParaRPr>
          </a:p>
        </p:txBody>
      </p:sp>
      <p:sp>
        <p:nvSpPr>
          <p:cNvPr id="3" name="Título 1"/>
          <p:cNvSpPr txBox="1">
            <a:spLocks/>
          </p:cNvSpPr>
          <p:nvPr/>
        </p:nvSpPr>
        <p:spPr>
          <a:xfrm>
            <a:off x="457200" y="1143000"/>
            <a:ext cx="8229600" cy="10668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4400" b="1" i="0" u="none" strike="noStrike" kern="1200" cap="none" spc="0" normalizeH="0" baseline="0" noProof="0" dirty="0">
              <a:ln>
                <a:noFill/>
              </a:ln>
              <a:solidFill>
                <a:srgbClr val="984807"/>
              </a:solidFill>
              <a:effectLst/>
              <a:uLnTx/>
              <a:uFillTx/>
              <a:latin typeface="+mj-lt"/>
              <a:ea typeface="+mj-ea"/>
              <a:cs typeface="+mj-cs"/>
            </a:endParaRPr>
          </a:p>
        </p:txBody>
      </p:sp>
      <p:sp>
        <p:nvSpPr>
          <p:cNvPr id="4" name="Espaço Reservado para Conteúdo 2"/>
          <p:cNvSpPr>
            <a:spLocks noGrp="1"/>
          </p:cNvSpPr>
          <p:nvPr>
            <p:ph idx="1"/>
          </p:nvPr>
        </p:nvSpPr>
        <p:spPr>
          <a:xfrm>
            <a:off x="4211960" y="2204864"/>
            <a:ext cx="4824536" cy="3960440"/>
          </a:xfrm>
        </p:spPr>
        <p:txBody>
          <a:bodyPr>
            <a:normAutofit fontScale="70000" lnSpcReduction="20000"/>
          </a:bodyPr>
          <a:lstStyle/>
          <a:p>
            <a:pPr marL="0" lvl="1">
              <a:lnSpc>
                <a:spcPct val="160000"/>
              </a:lnSpc>
              <a:buNone/>
            </a:pPr>
            <a:r>
              <a:rPr lang="pt-BR" b="1" dirty="0" smtClean="0">
                <a:solidFill>
                  <a:schemeClr val="tx1"/>
                </a:solidFill>
              </a:rPr>
              <a:t>Compreender e combater a </a:t>
            </a:r>
            <a:r>
              <a:rPr lang="pt-BR" b="1" u="sng" dirty="0" smtClean="0">
                <a:solidFill>
                  <a:schemeClr val="tx1"/>
                </a:solidFill>
              </a:rPr>
              <a:t>PRIVATIZAÇÃO:</a:t>
            </a:r>
            <a:r>
              <a:rPr lang="pt-BR" dirty="0" smtClean="0">
                <a:solidFill>
                  <a:schemeClr val="tx1"/>
                </a:solidFill>
              </a:rPr>
              <a:t> </a:t>
            </a:r>
          </a:p>
          <a:p>
            <a:pPr marL="0" lvl="1">
              <a:lnSpc>
                <a:spcPct val="170000"/>
              </a:lnSpc>
              <a:buNone/>
            </a:pPr>
            <a:r>
              <a:rPr lang="pt-BR" dirty="0" smtClean="0">
                <a:solidFill>
                  <a:schemeClr val="tx1"/>
                </a:solidFill>
              </a:rPr>
              <a:t>	Declaração de que a fé deve ser limitada a uma esfera privada (lar, família, igreja, </a:t>
            </a:r>
            <a:r>
              <a:rPr lang="pt-BR" dirty="0" err="1" smtClean="0">
                <a:solidFill>
                  <a:schemeClr val="tx1"/>
                </a:solidFill>
              </a:rPr>
              <a:t>etc</a:t>
            </a:r>
            <a:r>
              <a:rPr lang="pt-BR" dirty="0" smtClean="0">
                <a:solidFill>
                  <a:schemeClr val="tx1"/>
                </a:solidFill>
              </a:rPr>
              <a:t>), sem interferência ou influência na esfera pública (educação, cultura, política, ciências), sob a alegação de que esta deve ser sempre “neutra”. </a:t>
            </a:r>
          </a:p>
          <a:p>
            <a:pPr marL="658368" lvl="1" indent="-246888" fontAlgn="auto">
              <a:spcAft>
                <a:spcPts val="0"/>
              </a:spcAft>
              <a:buFont typeface="Georgia"/>
              <a:buChar char="▫"/>
              <a:defRPr/>
            </a:pPr>
            <a:endParaRPr lang="pt-BR" dirty="0" smtClean="0">
              <a:solidFill>
                <a:schemeClr val="tx1"/>
              </a:solidFill>
            </a:endParaRPr>
          </a:p>
          <a:p>
            <a:pPr marL="658368" lvl="1" indent="-246888" fontAlgn="auto">
              <a:spcAft>
                <a:spcPts val="0"/>
              </a:spcAft>
              <a:buFont typeface="Georgia"/>
              <a:buChar char="▫"/>
              <a:defRPr/>
            </a:pPr>
            <a:endParaRPr lang="pt-BR" dirty="0" smtClean="0">
              <a:solidFill>
                <a:schemeClr val="tx1"/>
              </a:solidFill>
            </a:endParaRPr>
          </a:p>
        </p:txBody>
      </p:sp>
      <p:sp>
        <p:nvSpPr>
          <p:cNvPr id="8" name="Espaço Reservado para Conteúdo 2"/>
          <p:cNvSpPr txBox="1">
            <a:spLocks/>
          </p:cNvSpPr>
          <p:nvPr/>
        </p:nvSpPr>
        <p:spPr>
          <a:xfrm>
            <a:off x="611560" y="1196752"/>
            <a:ext cx="8229600" cy="936104"/>
          </a:xfrm>
          <a:prstGeom prst="rect">
            <a:avLst/>
          </a:prstGeom>
        </p:spPr>
        <p:txBody>
          <a:bodyPr vert="horz" lIns="91440" tIns="45720" rIns="91440" bIns="45720" rtlCol="0">
            <a:normAutofit lnSpcReduction="10000"/>
          </a:bodyPr>
          <a:lstStyle/>
          <a:p>
            <a:pPr marL="658368" marR="0" lvl="1" indent="-246888" algn="l" defTabSz="914400" rtl="0" eaLnBrk="1" fontAlgn="auto" latinLnBrk="0" hangingPunct="1">
              <a:lnSpc>
                <a:spcPct val="100000"/>
              </a:lnSpc>
              <a:spcBef>
                <a:spcPct val="20000"/>
              </a:spcBef>
              <a:spcAft>
                <a:spcPts val="0"/>
              </a:spcAft>
              <a:buClrTx/>
              <a:buSzTx/>
              <a:tabLst/>
              <a:defRPr/>
            </a:pPr>
            <a:r>
              <a:rPr kumimoji="0" lang="pt-BR" sz="2800" b="1" i="0" u="none" strike="noStrike" kern="1200" cap="none" spc="0" normalizeH="0" baseline="0" noProof="0" dirty="0" smtClean="0">
                <a:ln>
                  <a:noFill/>
                </a:ln>
                <a:solidFill>
                  <a:schemeClr val="tx1"/>
                </a:solidFill>
                <a:effectLst/>
                <a:uLnTx/>
                <a:uFillTx/>
                <a:latin typeface="+mn-lt"/>
                <a:ea typeface="+mn-ea"/>
                <a:cs typeface="+mn-cs"/>
              </a:rPr>
              <a:t>	</a:t>
            </a:r>
            <a:r>
              <a:rPr kumimoji="0" lang="pt-BR" sz="2800" b="1" i="0" u="none" strike="noStrike" kern="1200" cap="none" spc="0" normalizeH="0" baseline="0" noProof="0" dirty="0" smtClean="0">
                <a:ln>
                  <a:noFill/>
                </a:ln>
                <a:solidFill>
                  <a:schemeClr val="tx1"/>
                </a:solidFill>
                <a:effectLst/>
                <a:uLnTx/>
                <a:uFillTx/>
                <a:latin typeface="+mn-lt"/>
                <a:ea typeface="+mn-ea"/>
                <a:cs typeface="+mn-cs"/>
              </a:rPr>
              <a:t>... </a:t>
            </a:r>
            <a:r>
              <a:rPr kumimoji="0" lang="pt-BR" sz="2800" b="1" i="0" u="none" strike="noStrike" kern="1200" cap="none" spc="0" normalizeH="0" noProof="0" dirty="0" smtClean="0">
                <a:ln>
                  <a:noFill/>
                </a:ln>
                <a:solidFill>
                  <a:schemeClr val="tx1"/>
                </a:solidFill>
                <a:effectLst/>
                <a:uLnTx/>
                <a:uFillTx/>
                <a:latin typeface="+mn-lt"/>
                <a:ea typeface="+mn-ea"/>
                <a:cs typeface="+mn-cs"/>
              </a:rPr>
              <a:t>para </a:t>
            </a:r>
            <a:r>
              <a:rPr kumimoji="0" lang="pt-BR" sz="2800" b="1" i="0" u="none" strike="noStrike" kern="1200" cap="none" spc="0" normalizeH="0" noProof="0" dirty="0" smtClean="0">
                <a:ln>
                  <a:noFill/>
                </a:ln>
                <a:solidFill>
                  <a:schemeClr val="tx1"/>
                </a:solidFill>
                <a:effectLst/>
                <a:uLnTx/>
                <a:uFillTx/>
                <a:latin typeface="+mn-lt"/>
                <a:ea typeface="+mn-ea"/>
                <a:cs typeface="+mn-cs"/>
              </a:rPr>
              <a:t>exercer seu chamado no mundo pós-moderno:</a:t>
            </a:r>
            <a:endParaRPr kumimoji="0" lang="pt-BR" sz="2800" b="1"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1" name="Imagem 10" descr="Cristianismo-publico.png"/>
          <p:cNvPicPr>
            <a:picLocks noChangeAspect="1"/>
          </p:cNvPicPr>
          <p:nvPr/>
        </p:nvPicPr>
        <p:blipFill>
          <a:blip r:embed="rId3" cstate="print"/>
          <a:stretch>
            <a:fillRect/>
          </a:stretch>
        </p:blipFill>
        <p:spPr>
          <a:xfrm>
            <a:off x="325260" y="2780928"/>
            <a:ext cx="3526660" cy="3835415"/>
          </a:xfrm>
          <a:prstGeom prst="rect">
            <a:avLst/>
          </a:prstGeom>
        </p:spPr>
      </p:pic>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188640"/>
            <a:ext cx="7992888" cy="944176"/>
          </a:xfrm>
        </p:spPr>
        <p:txBody>
          <a:bodyPr>
            <a:normAutofit/>
          </a:bodyPr>
          <a:lstStyle/>
          <a:p>
            <a:pPr lvl="0" algn="l"/>
            <a:r>
              <a:rPr lang="pt-BR" dirty="0" smtClean="0">
                <a:solidFill>
                  <a:schemeClr val="tx1"/>
                </a:solidFill>
              </a:rPr>
              <a:t>Desafio ao Chamado</a:t>
            </a:r>
            <a:endParaRPr lang="pt-BR" dirty="0">
              <a:solidFill>
                <a:schemeClr val="tx1"/>
              </a:solidFill>
            </a:endParaRPr>
          </a:p>
        </p:txBody>
      </p:sp>
      <p:sp>
        <p:nvSpPr>
          <p:cNvPr id="3" name="Título 1"/>
          <p:cNvSpPr txBox="1">
            <a:spLocks/>
          </p:cNvSpPr>
          <p:nvPr/>
        </p:nvSpPr>
        <p:spPr>
          <a:xfrm>
            <a:off x="457200" y="1143000"/>
            <a:ext cx="8229600" cy="10668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4400" b="1" i="0" u="none" strike="noStrike" kern="1200" cap="none" spc="0" normalizeH="0" baseline="0" noProof="0" dirty="0">
              <a:ln>
                <a:noFill/>
              </a:ln>
              <a:solidFill>
                <a:srgbClr val="984807"/>
              </a:solidFill>
              <a:effectLst/>
              <a:uLnTx/>
              <a:uFillTx/>
              <a:latin typeface="+mj-lt"/>
              <a:ea typeface="+mj-ea"/>
              <a:cs typeface="+mj-cs"/>
            </a:endParaRPr>
          </a:p>
        </p:txBody>
      </p:sp>
      <p:pic>
        <p:nvPicPr>
          <p:cNvPr id="6" name="Imagem 5" descr="Nancy Pearcey.jpg"/>
          <p:cNvPicPr>
            <a:picLocks noChangeAspect="1"/>
          </p:cNvPicPr>
          <p:nvPr/>
        </p:nvPicPr>
        <p:blipFill>
          <a:blip r:embed="rId3" cstate="print"/>
          <a:stretch>
            <a:fillRect/>
          </a:stretch>
        </p:blipFill>
        <p:spPr>
          <a:xfrm flipH="1">
            <a:off x="3491880" y="3789040"/>
            <a:ext cx="2030912" cy="2551333"/>
          </a:xfrm>
          <a:prstGeom prst="rect">
            <a:avLst/>
          </a:prstGeom>
        </p:spPr>
      </p:pic>
      <p:pic>
        <p:nvPicPr>
          <p:cNvPr id="9" name="Imagem 8" descr="verdade.jpg"/>
          <p:cNvPicPr>
            <a:picLocks noChangeAspect="1"/>
          </p:cNvPicPr>
          <p:nvPr/>
        </p:nvPicPr>
        <p:blipFill>
          <a:blip r:embed="rId4" cstate="print"/>
          <a:stretch>
            <a:fillRect/>
          </a:stretch>
        </p:blipFill>
        <p:spPr>
          <a:xfrm>
            <a:off x="899592" y="3573016"/>
            <a:ext cx="1728192" cy="2713264"/>
          </a:xfrm>
          <a:prstGeom prst="rect">
            <a:avLst/>
          </a:prstGeom>
        </p:spPr>
      </p:pic>
      <p:sp>
        <p:nvSpPr>
          <p:cNvPr id="10" name="Espaço Reservado para Conteúdo 2"/>
          <p:cNvSpPr txBox="1">
            <a:spLocks/>
          </p:cNvSpPr>
          <p:nvPr/>
        </p:nvSpPr>
        <p:spPr>
          <a:xfrm>
            <a:off x="1115616" y="1196752"/>
            <a:ext cx="7704856" cy="2304256"/>
          </a:xfrm>
          <a:prstGeom prst="rect">
            <a:avLst/>
          </a:prstGeom>
        </p:spPr>
        <p:txBody>
          <a:bodyPr vert="horz" lIns="91440" tIns="45720" rIns="91440" bIns="45720" rtlCol="0">
            <a:noAutofit/>
          </a:bodyPr>
          <a:lstStyle/>
          <a:p>
            <a:pPr marL="0" marR="0" lvl="1" indent="-28575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2000" b="0" i="1" u="none" strike="noStrike" kern="1200" cap="none" spc="0" normalizeH="0" baseline="0" noProof="0" dirty="0" smtClean="0">
                <a:ln>
                  <a:noFill/>
                </a:ln>
                <a:solidFill>
                  <a:schemeClr val="tx1"/>
                </a:solidFill>
                <a:effectLst/>
                <a:uLnTx/>
                <a:uFillTx/>
                <a:latin typeface="+mn-lt"/>
                <a:ea typeface="+mn-ea"/>
                <a:cs typeface="+mn-cs"/>
              </a:rPr>
              <a:t>“O antídoto para a divisão secular/sagrado é a convicção de que </a:t>
            </a:r>
            <a:r>
              <a:rPr kumimoji="0" lang="pt-BR" sz="2000" b="1" i="1" u="none" strike="noStrike" kern="1200" cap="none" spc="0" normalizeH="0" baseline="0" noProof="0" dirty="0" smtClean="0">
                <a:ln>
                  <a:noFill/>
                </a:ln>
                <a:solidFill>
                  <a:schemeClr val="tx1"/>
                </a:solidFill>
                <a:effectLst/>
                <a:uLnTx/>
                <a:uFillTx/>
                <a:latin typeface="+mn-lt"/>
                <a:ea typeface="+mn-ea"/>
                <a:cs typeface="+mn-cs"/>
              </a:rPr>
              <a:t>há perspectiva bíblica sobre tudo</a:t>
            </a:r>
            <a:r>
              <a:rPr kumimoji="0" lang="pt-BR" sz="2000" b="0" i="1" u="none" strike="noStrike" kern="1200" cap="none" spc="0" normalizeH="0" baseline="0" noProof="0" dirty="0" smtClean="0">
                <a:ln>
                  <a:noFill/>
                </a:ln>
                <a:solidFill>
                  <a:schemeClr val="tx1"/>
                </a:solidFill>
                <a:effectLst/>
                <a:uLnTx/>
                <a:uFillTx/>
                <a:latin typeface="+mn-lt"/>
                <a:ea typeface="+mn-ea"/>
                <a:cs typeface="+mn-cs"/>
              </a:rPr>
              <a:t>, não apenas sobre assuntos espirituais</a:t>
            </a:r>
            <a:r>
              <a:rPr kumimoji="0" lang="pt-BR" sz="2000" b="0" i="1" u="none" strike="noStrike" kern="1200" cap="none" spc="0" normalizeH="0" baseline="0" noProof="0" dirty="0" smtClean="0">
                <a:ln>
                  <a:noFill/>
                </a:ln>
                <a:solidFill>
                  <a:schemeClr val="tx1"/>
                </a:solidFill>
                <a:effectLst/>
                <a:uLnTx/>
                <a:uFillTx/>
                <a:latin typeface="+mn-lt"/>
                <a:ea typeface="+mn-ea"/>
                <a:cs typeface="+mn-cs"/>
              </a:rPr>
              <a:t>.”</a:t>
            </a:r>
          </a:p>
          <a:p>
            <a:pPr marL="0" marR="0" lvl="1" indent="-28575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pt-BR" sz="2000" b="0" i="1" u="none" strike="noStrike" kern="1200" cap="none" spc="0" normalizeH="0" baseline="0" noProof="0" dirty="0" smtClean="0">
              <a:ln>
                <a:noFill/>
              </a:ln>
              <a:solidFill>
                <a:schemeClr val="tx1"/>
              </a:solidFill>
              <a:effectLst/>
              <a:uLnTx/>
              <a:uFillTx/>
              <a:latin typeface="+mn-lt"/>
              <a:ea typeface="+mn-ea"/>
              <a:cs typeface="+mn-cs"/>
            </a:endParaRPr>
          </a:p>
          <a:p>
            <a:pPr marL="0" marR="0" lvl="1" indent="-246888" algn="just" defTabSz="914400" rtl="0" eaLnBrk="1" fontAlgn="auto" latinLnBrk="0" hangingPunct="1">
              <a:lnSpc>
                <a:spcPct val="100000"/>
              </a:lnSpc>
              <a:spcBef>
                <a:spcPct val="20000"/>
              </a:spcBef>
              <a:spcAft>
                <a:spcPts val="0"/>
              </a:spcAft>
              <a:buClrTx/>
              <a:buSzTx/>
              <a:tabLst/>
              <a:defRPr/>
            </a:pPr>
            <a:r>
              <a:rPr kumimoji="0" lang="pt-BR" sz="2000" b="0" i="1" u="none" strike="noStrike" kern="1200" cap="none" spc="0" normalizeH="0" baseline="0" noProof="0" dirty="0" smtClean="0">
                <a:ln>
                  <a:noFill/>
                </a:ln>
                <a:solidFill>
                  <a:schemeClr val="tx1"/>
                </a:solidFill>
                <a:effectLst/>
                <a:uLnTx/>
                <a:uFillTx/>
                <a:latin typeface="+mn-lt"/>
                <a:ea typeface="+mn-ea"/>
                <a:cs typeface="+mn-cs"/>
              </a:rPr>
              <a:t>“Só a cosmovisão cristã oferece uma </a:t>
            </a:r>
            <a:r>
              <a:rPr kumimoji="0" lang="pt-BR" sz="2000" b="1" i="1" u="none" strike="noStrike" kern="1200" cap="none" spc="0" normalizeH="0" baseline="0" noProof="0" dirty="0" smtClean="0">
                <a:ln>
                  <a:noFill/>
                </a:ln>
                <a:solidFill>
                  <a:schemeClr val="tx1"/>
                </a:solidFill>
                <a:effectLst/>
                <a:uLnTx/>
                <a:uFillTx/>
                <a:latin typeface="+mn-lt"/>
                <a:ea typeface="+mn-ea"/>
                <a:cs typeface="+mn-cs"/>
              </a:rPr>
              <a:t>verdade inteira e integrante</a:t>
            </a:r>
            <a:r>
              <a:rPr kumimoji="0" lang="pt-BR" sz="2000" b="0" i="1" u="none" strike="noStrike" kern="1200" cap="none" spc="0" normalizeH="0" baseline="0" noProof="0" dirty="0" smtClean="0">
                <a:ln>
                  <a:noFill/>
                </a:ln>
                <a:solidFill>
                  <a:schemeClr val="tx1"/>
                </a:solidFill>
                <a:effectLst/>
                <a:uLnTx/>
                <a:uFillTx/>
                <a:latin typeface="+mn-lt"/>
                <a:ea typeface="+mn-ea"/>
                <a:cs typeface="+mn-cs"/>
              </a:rPr>
              <a:t>, que se aplica à realidade total. </a:t>
            </a:r>
            <a:r>
              <a:rPr kumimoji="0" lang="pt-BR" sz="2000" b="1" i="1" u="none" strike="noStrike" kern="1200" cap="none" spc="0" normalizeH="0" baseline="0" noProof="0" dirty="0" smtClean="0">
                <a:ln>
                  <a:noFill/>
                </a:ln>
                <a:solidFill>
                  <a:schemeClr val="tx1"/>
                </a:solidFill>
                <a:effectLst/>
                <a:uLnTx/>
                <a:uFillTx/>
                <a:latin typeface="+mn-lt"/>
                <a:ea typeface="+mn-ea"/>
                <a:cs typeface="+mn-cs"/>
              </a:rPr>
              <a:t>É a verdade absoluta</a:t>
            </a:r>
            <a:r>
              <a:rPr kumimoji="0" lang="pt-BR" sz="2000" b="0" i="1"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1600" b="0" i="1" u="none" strike="noStrike" kern="1200" cap="none" spc="0" normalizeH="0" baseline="0" noProof="0" dirty="0" smtClean="0">
                <a:ln>
                  <a:noFill/>
                </a:ln>
                <a:solidFill>
                  <a:prstClr val="black"/>
                </a:solidFill>
                <a:effectLst/>
                <a:uLnTx/>
                <a:uFillTx/>
                <a:latin typeface="+mn-lt"/>
                <a:ea typeface="+mn-ea"/>
                <a:cs typeface="+mn-cs"/>
              </a:rPr>
              <a:t>						  Verdade </a:t>
            </a:r>
            <a:r>
              <a:rPr kumimoji="0" lang="pt-BR" sz="1600" b="0" i="1" u="none" strike="noStrike" kern="1200" cap="none" spc="0" normalizeH="0" baseline="0" noProof="0" dirty="0" smtClean="0">
                <a:ln>
                  <a:noFill/>
                </a:ln>
                <a:solidFill>
                  <a:prstClr val="black"/>
                </a:solidFill>
                <a:effectLst/>
                <a:uLnTx/>
                <a:uFillTx/>
                <a:latin typeface="+mn-lt"/>
                <a:ea typeface="+mn-ea"/>
                <a:cs typeface="+mn-cs"/>
              </a:rPr>
              <a:t>Absoluta - Nancy </a:t>
            </a:r>
            <a:r>
              <a:rPr kumimoji="0" lang="pt-BR" sz="1600" b="0" i="1" u="none" strike="noStrike" kern="1200" cap="none" spc="0" normalizeH="0" baseline="0" noProof="0" dirty="0" err="1" smtClean="0">
                <a:ln>
                  <a:noFill/>
                </a:ln>
                <a:solidFill>
                  <a:prstClr val="black"/>
                </a:solidFill>
                <a:effectLst/>
                <a:uLnTx/>
                <a:uFillTx/>
                <a:latin typeface="+mn-lt"/>
                <a:ea typeface="+mn-ea"/>
                <a:cs typeface="+mn-cs"/>
              </a:rPr>
              <a:t>Pearcey</a:t>
            </a:r>
            <a:endParaRPr kumimoji="0" lang="pt-BR" sz="2000" b="0" i="1"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pt-BR" sz="2000" b="0" i="1" u="none" strike="noStrike" kern="1200" cap="none" spc="0" normalizeH="0" baseline="0" noProof="0" dirty="0" smtClean="0">
              <a:ln>
                <a:noFill/>
              </a:ln>
              <a:solidFill>
                <a:prstClr val="black"/>
              </a:solidFill>
              <a:effectLst/>
              <a:uLnTx/>
              <a:uFillTx/>
              <a:latin typeface="+mn-lt"/>
              <a:ea typeface="+mn-ea"/>
              <a:cs typeface="+mn-cs"/>
            </a:endParaRPr>
          </a:p>
          <a:p>
            <a:pPr marL="658368" marR="0" lvl="1" indent="-246888" algn="just" defTabSz="914400" rtl="0" eaLnBrk="1" fontAlgn="auto" latinLnBrk="0" hangingPunct="1">
              <a:lnSpc>
                <a:spcPct val="100000"/>
              </a:lnSpc>
              <a:spcBef>
                <a:spcPct val="20000"/>
              </a:spcBef>
              <a:spcAft>
                <a:spcPts val="0"/>
              </a:spcAft>
              <a:buClrTx/>
              <a:buSzTx/>
              <a:buFont typeface="Georgia"/>
              <a:buChar char="▫"/>
              <a:tabLst/>
              <a:defRPr/>
            </a:pPr>
            <a:endParaRPr kumimoji="0" lang="pt-BR" sz="2000" b="0" i="1" u="none" strike="noStrike" kern="1200" cap="none" spc="0" normalizeH="0" baseline="0" noProof="0" dirty="0" smtClean="0">
              <a:ln>
                <a:noFill/>
              </a:ln>
              <a:solidFill>
                <a:schemeClr val="tx1"/>
              </a:solidFill>
              <a:effectLst/>
              <a:uLnTx/>
              <a:uFillTx/>
              <a:latin typeface="+mn-lt"/>
              <a:ea typeface="+mn-ea"/>
              <a:cs typeface="+mn-cs"/>
            </a:endParaRPr>
          </a:p>
          <a:p>
            <a:pPr marL="658368" marR="0" lvl="1" indent="-246888" algn="just" defTabSz="914400" rtl="0" eaLnBrk="1" fontAlgn="auto" latinLnBrk="0" hangingPunct="1">
              <a:lnSpc>
                <a:spcPct val="100000"/>
              </a:lnSpc>
              <a:spcBef>
                <a:spcPct val="20000"/>
              </a:spcBef>
              <a:spcAft>
                <a:spcPts val="0"/>
              </a:spcAft>
              <a:buClrTx/>
              <a:buSzTx/>
              <a:buFont typeface="Georgia"/>
              <a:buChar char="▫"/>
              <a:tabLst/>
              <a:defRPr/>
            </a:pPr>
            <a:endParaRPr kumimoji="0" lang="pt-BR" sz="2000" b="0" i="1"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188640"/>
            <a:ext cx="7992888" cy="944176"/>
          </a:xfrm>
        </p:spPr>
        <p:txBody>
          <a:bodyPr>
            <a:normAutofit/>
          </a:bodyPr>
          <a:lstStyle/>
          <a:p>
            <a:pPr lvl="0" algn="l"/>
            <a:r>
              <a:rPr lang="pt-BR" dirty="0" smtClean="0">
                <a:solidFill>
                  <a:schemeClr val="tx1"/>
                </a:solidFill>
              </a:rPr>
              <a:t>Desafio ao Chamado</a:t>
            </a:r>
            <a:endParaRPr lang="pt-BR" dirty="0">
              <a:solidFill>
                <a:schemeClr val="tx1"/>
              </a:solidFill>
            </a:endParaRPr>
          </a:p>
        </p:txBody>
      </p:sp>
      <p:sp>
        <p:nvSpPr>
          <p:cNvPr id="3" name="Título 1"/>
          <p:cNvSpPr txBox="1">
            <a:spLocks/>
          </p:cNvSpPr>
          <p:nvPr/>
        </p:nvSpPr>
        <p:spPr>
          <a:xfrm>
            <a:off x="457200" y="1143000"/>
            <a:ext cx="8229600" cy="10668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4400" b="1" i="0" u="none" strike="noStrike" kern="1200" cap="none" spc="0" normalizeH="0" baseline="0" noProof="0" dirty="0">
              <a:ln>
                <a:noFill/>
              </a:ln>
              <a:solidFill>
                <a:srgbClr val="984807"/>
              </a:solidFill>
              <a:effectLst/>
              <a:uLnTx/>
              <a:uFillTx/>
              <a:latin typeface="+mj-lt"/>
              <a:ea typeface="+mj-ea"/>
              <a:cs typeface="+mj-cs"/>
            </a:endParaRPr>
          </a:p>
        </p:txBody>
      </p:sp>
      <p:sp>
        <p:nvSpPr>
          <p:cNvPr id="4" name="Espaço Reservado para Conteúdo 2"/>
          <p:cNvSpPr>
            <a:spLocks noGrp="1"/>
          </p:cNvSpPr>
          <p:nvPr>
            <p:ph idx="1"/>
          </p:nvPr>
        </p:nvSpPr>
        <p:spPr>
          <a:xfrm>
            <a:off x="1115616" y="1196752"/>
            <a:ext cx="5616624" cy="2520280"/>
          </a:xfrm>
        </p:spPr>
        <p:txBody>
          <a:bodyPr>
            <a:noAutofit/>
          </a:bodyPr>
          <a:lstStyle/>
          <a:p>
            <a:pPr marL="0" lvl="1" algn="just">
              <a:lnSpc>
                <a:spcPct val="150000"/>
              </a:lnSpc>
              <a:buNone/>
            </a:pPr>
            <a:r>
              <a:rPr lang="pt-BR" sz="1800" i="1" dirty="0" smtClean="0">
                <a:solidFill>
                  <a:schemeClr val="tx1"/>
                </a:solidFill>
              </a:rPr>
              <a:t>“Onde está a voz clara que trata das questões cruciais de nosso tempo com respostas nitidamente bíblicas e cristãs? Devemos dizer, com grande tristeza, que essa voz está quase de todo calada e que uma parte considerável dos meios evangélicos foi seduzida pelo espírito do mundo da presente era. </a:t>
            </a:r>
          </a:p>
          <a:p>
            <a:pPr lvl="0" algn="just">
              <a:lnSpc>
                <a:spcPct val="150000"/>
              </a:lnSpc>
            </a:pPr>
            <a:endParaRPr lang="pt-BR" sz="1800" i="1" dirty="0" smtClean="0">
              <a:solidFill>
                <a:prstClr val="black"/>
              </a:solidFill>
            </a:endParaRPr>
          </a:p>
          <a:p>
            <a:pPr marL="658368" lvl="1" indent="-246888" algn="just" fontAlgn="auto">
              <a:lnSpc>
                <a:spcPct val="150000"/>
              </a:lnSpc>
              <a:spcAft>
                <a:spcPts val="0"/>
              </a:spcAft>
              <a:buFont typeface="Georgia"/>
              <a:buChar char="▫"/>
              <a:defRPr/>
            </a:pPr>
            <a:endParaRPr lang="pt-BR" sz="1800" i="1" dirty="0" smtClean="0">
              <a:solidFill>
                <a:schemeClr val="tx1"/>
              </a:solidFill>
            </a:endParaRPr>
          </a:p>
          <a:p>
            <a:pPr marL="658368" lvl="1" indent="-246888" algn="just" fontAlgn="auto">
              <a:lnSpc>
                <a:spcPct val="150000"/>
              </a:lnSpc>
              <a:spcAft>
                <a:spcPts val="0"/>
              </a:spcAft>
              <a:buFont typeface="Georgia"/>
              <a:buChar char="▫"/>
              <a:defRPr/>
            </a:pPr>
            <a:endParaRPr lang="pt-BR" sz="1800" i="1" dirty="0" smtClean="0">
              <a:solidFill>
                <a:schemeClr val="tx1"/>
              </a:solidFill>
            </a:endParaRPr>
          </a:p>
        </p:txBody>
      </p:sp>
      <p:sp>
        <p:nvSpPr>
          <p:cNvPr id="10" name="Espaço Reservado para Conteúdo 2"/>
          <p:cNvSpPr txBox="1">
            <a:spLocks/>
          </p:cNvSpPr>
          <p:nvPr/>
        </p:nvSpPr>
        <p:spPr>
          <a:xfrm>
            <a:off x="3059832" y="4293096"/>
            <a:ext cx="5616624" cy="2088232"/>
          </a:xfrm>
          <a:prstGeom prst="rect">
            <a:avLst/>
          </a:prstGeom>
        </p:spPr>
        <p:txBody>
          <a:bodyPr vert="horz" lIns="91440" tIns="45720" rIns="91440" bIns="45720" rtlCol="0">
            <a:noAutofit/>
          </a:bodyPr>
          <a:lstStyle/>
          <a:p>
            <a:pPr indent="-342900">
              <a:lnSpc>
                <a:spcPct val="150000"/>
              </a:lnSpc>
              <a:spcBef>
                <a:spcPct val="20000"/>
              </a:spcBef>
            </a:pPr>
            <a:r>
              <a:rPr lang="pt-BR" i="1" dirty="0" smtClean="0"/>
              <a:t>Além disso, podemos esperar um futuro mais desastroso se os evangélicos não assumirem uma </a:t>
            </a:r>
            <a:r>
              <a:rPr lang="pt-BR" b="1" i="1" dirty="0" smtClean="0"/>
              <a:t>posição firme em favor da verdade e da moralidade bíblica em todos os aspectos da vida</a:t>
            </a:r>
            <a:r>
              <a:rPr lang="pt-BR" i="1" dirty="0" smtClean="0"/>
              <a:t>.”</a:t>
            </a:r>
          </a:p>
          <a:p>
            <a:pPr marL="34290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pt-BR" sz="1600" b="0" i="1" u="none" strike="noStrike" kern="1200" cap="none" spc="0" normalizeH="0" baseline="0" noProof="0" dirty="0" smtClean="0">
                <a:ln>
                  <a:noFill/>
                </a:ln>
                <a:solidFill>
                  <a:prstClr val="black"/>
                </a:solidFill>
                <a:effectLst/>
                <a:uLnTx/>
                <a:uFillTx/>
                <a:latin typeface="+mn-lt"/>
                <a:ea typeface="+mn-ea"/>
                <a:cs typeface="+mn-cs"/>
              </a:rPr>
              <a:t>O grande desastre evangélico</a:t>
            </a:r>
            <a:r>
              <a:rPr kumimoji="0" lang="pt-BR" sz="1600" b="0" i="1" u="none" strike="noStrike" kern="1200" cap="none" spc="0" normalizeH="0" noProof="0" dirty="0" smtClean="0">
                <a:ln>
                  <a:noFill/>
                </a:ln>
                <a:solidFill>
                  <a:prstClr val="black"/>
                </a:solidFill>
                <a:effectLst/>
                <a:uLnTx/>
                <a:uFillTx/>
                <a:latin typeface="+mn-lt"/>
                <a:ea typeface="+mn-ea"/>
                <a:cs typeface="+mn-cs"/>
              </a:rPr>
              <a:t> – Francis </a:t>
            </a:r>
            <a:r>
              <a:rPr kumimoji="0" lang="pt-BR" sz="1600" b="0" i="1" u="none" strike="noStrike" kern="1200" cap="none" spc="0" normalizeH="0" noProof="0" dirty="0" err="1" smtClean="0">
                <a:ln>
                  <a:noFill/>
                </a:ln>
                <a:solidFill>
                  <a:prstClr val="black"/>
                </a:solidFill>
                <a:effectLst/>
                <a:uLnTx/>
                <a:uFillTx/>
                <a:latin typeface="+mn-lt"/>
                <a:ea typeface="+mn-ea"/>
                <a:cs typeface="+mn-cs"/>
              </a:rPr>
              <a:t>Schaeffer</a:t>
            </a:r>
            <a:endParaRPr kumimoji="0" lang="pt-BR" sz="2000" b="0" i="1" u="none" strike="noStrike" kern="1200" cap="none" spc="0" normalizeH="0" baseline="0" noProof="0" dirty="0" smtClean="0">
              <a:ln>
                <a:noFill/>
              </a:ln>
              <a:solidFill>
                <a:schemeClr val="tx1"/>
              </a:solidFill>
              <a:effectLst/>
              <a:uLnTx/>
              <a:uFillTx/>
              <a:latin typeface="+mn-lt"/>
              <a:ea typeface="+mn-ea"/>
              <a:cs typeface="+mn-cs"/>
            </a:endParaRPr>
          </a:p>
          <a:p>
            <a:pPr marL="658368" marR="0" lvl="1" indent="-246888" algn="l" defTabSz="914400" rtl="0" eaLnBrk="1" fontAlgn="auto" latinLnBrk="0" hangingPunct="1">
              <a:lnSpc>
                <a:spcPct val="100000"/>
              </a:lnSpc>
              <a:spcBef>
                <a:spcPct val="20000"/>
              </a:spcBef>
              <a:spcAft>
                <a:spcPts val="0"/>
              </a:spcAft>
              <a:buClrTx/>
              <a:buSzTx/>
              <a:buFont typeface="Georgia"/>
              <a:buChar char="▫"/>
              <a:tabLst/>
              <a:defRPr/>
            </a:pPr>
            <a:endParaRPr kumimoji="0" lang="pt-BR" sz="2000" b="0" i="1" u="none" strike="noStrike" kern="1200" cap="none" spc="0" normalizeH="0" baseline="0" noProof="0" dirty="0" smtClean="0">
              <a:ln>
                <a:noFill/>
              </a:ln>
              <a:solidFill>
                <a:schemeClr val="tx1"/>
              </a:solidFill>
              <a:effectLst/>
              <a:uLnTx/>
              <a:uFillTx/>
              <a:latin typeface="+mn-lt"/>
              <a:ea typeface="+mn-ea"/>
              <a:cs typeface="+mn-cs"/>
            </a:endParaRPr>
          </a:p>
        </p:txBody>
      </p:sp>
      <p:pic>
        <p:nvPicPr>
          <p:cNvPr id="8" name="Imagem 7" descr="A igreja no séulo 21-g.jpg"/>
          <p:cNvPicPr>
            <a:picLocks noChangeAspect="1"/>
          </p:cNvPicPr>
          <p:nvPr/>
        </p:nvPicPr>
        <p:blipFill>
          <a:blip r:embed="rId3" cstate="print"/>
          <a:stretch>
            <a:fillRect/>
          </a:stretch>
        </p:blipFill>
        <p:spPr>
          <a:xfrm>
            <a:off x="6804248" y="1268760"/>
            <a:ext cx="1872208" cy="2705503"/>
          </a:xfrm>
          <a:prstGeom prst="rect">
            <a:avLst/>
          </a:prstGeom>
        </p:spPr>
      </p:pic>
      <p:pic>
        <p:nvPicPr>
          <p:cNvPr id="11" name="Imagem 10" descr="francis.jpg"/>
          <p:cNvPicPr>
            <a:picLocks noChangeAspect="1"/>
          </p:cNvPicPr>
          <p:nvPr/>
        </p:nvPicPr>
        <p:blipFill>
          <a:blip r:embed="rId4" cstate="print"/>
          <a:stretch>
            <a:fillRect/>
          </a:stretch>
        </p:blipFill>
        <p:spPr>
          <a:xfrm>
            <a:off x="467544" y="4221088"/>
            <a:ext cx="2019300" cy="2095500"/>
          </a:xfrm>
          <a:prstGeom prst="rect">
            <a:avLst/>
          </a:prstGeom>
        </p:spPr>
      </p:pic>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1600" y="188640"/>
            <a:ext cx="7992888" cy="944176"/>
          </a:xfrm>
        </p:spPr>
        <p:txBody>
          <a:bodyPr>
            <a:normAutofit/>
          </a:bodyPr>
          <a:lstStyle/>
          <a:p>
            <a:pPr lvl="0" algn="l"/>
            <a:r>
              <a:rPr lang="pt-BR" dirty="0" smtClean="0">
                <a:solidFill>
                  <a:schemeClr val="tx1"/>
                </a:solidFill>
              </a:rPr>
              <a:t>Desafio ao Chamado</a:t>
            </a:r>
            <a:endParaRPr lang="pt-BR" dirty="0">
              <a:solidFill>
                <a:schemeClr val="tx1"/>
              </a:solidFill>
            </a:endParaRPr>
          </a:p>
        </p:txBody>
      </p:sp>
      <p:sp>
        <p:nvSpPr>
          <p:cNvPr id="3" name="Título 1"/>
          <p:cNvSpPr txBox="1">
            <a:spLocks/>
          </p:cNvSpPr>
          <p:nvPr/>
        </p:nvSpPr>
        <p:spPr>
          <a:xfrm>
            <a:off x="457200" y="1143000"/>
            <a:ext cx="8229600" cy="10668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pt-BR" sz="4400" b="1" i="0" u="none" strike="noStrike" kern="1200" cap="none" spc="0" normalizeH="0" baseline="0" noProof="0" dirty="0">
              <a:ln>
                <a:noFill/>
              </a:ln>
              <a:solidFill>
                <a:srgbClr val="984807"/>
              </a:solidFill>
              <a:effectLst/>
              <a:uLnTx/>
              <a:uFillTx/>
              <a:latin typeface="+mj-lt"/>
              <a:ea typeface="+mj-ea"/>
              <a:cs typeface="+mj-cs"/>
            </a:endParaRPr>
          </a:p>
        </p:txBody>
      </p:sp>
      <p:sp>
        <p:nvSpPr>
          <p:cNvPr id="4" name="Espaço Reservado para Conteúdo 2"/>
          <p:cNvSpPr>
            <a:spLocks noGrp="1"/>
          </p:cNvSpPr>
          <p:nvPr>
            <p:ph idx="1"/>
          </p:nvPr>
        </p:nvSpPr>
        <p:spPr>
          <a:xfrm>
            <a:off x="1259632" y="1340768"/>
            <a:ext cx="5184576" cy="1512168"/>
          </a:xfrm>
        </p:spPr>
        <p:txBody>
          <a:bodyPr>
            <a:noAutofit/>
          </a:bodyPr>
          <a:lstStyle/>
          <a:p>
            <a:pPr marL="0" lvl="1">
              <a:lnSpc>
                <a:spcPct val="150000"/>
              </a:lnSpc>
              <a:buNone/>
            </a:pPr>
            <a:r>
              <a:rPr lang="pt-BR" sz="2000" i="1" dirty="0" smtClean="0">
                <a:solidFill>
                  <a:schemeClr val="tx1"/>
                </a:solidFill>
              </a:rPr>
              <a:t>“O problema dos cristãos ocidentais não é que não estejam onde deviam estar, mas que não são o que deviam ser onde estão .”</a:t>
            </a:r>
          </a:p>
          <a:p>
            <a:pPr lvl="1">
              <a:lnSpc>
                <a:spcPct val="150000"/>
              </a:lnSpc>
              <a:buNone/>
            </a:pPr>
            <a:endParaRPr lang="pt-BR" sz="2000" i="1" dirty="0" smtClean="0">
              <a:solidFill>
                <a:schemeClr val="tx1"/>
              </a:solidFill>
            </a:endParaRPr>
          </a:p>
          <a:p>
            <a:pPr lvl="0">
              <a:lnSpc>
                <a:spcPct val="150000"/>
              </a:lnSpc>
            </a:pPr>
            <a:endParaRPr lang="pt-BR" sz="2000" i="1" dirty="0" smtClean="0">
              <a:solidFill>
                <a:prstClr val="black"/>
              </a:solidFill>
            </a:endParaRPr>
          </a:p>
          <a:p>
            <a:pPr marL="658368" lvl="1" indent="-246888" fontAlgn="auto">
              <a:lnSpc>
                <a:spcPct val="150000"/>
              </a:lnSpc>
              <a:spcAft>
                <a:spcPts val="0"/>
              </a:spcAft>
              <a:buFont typeface="Georgia"/>
              <a:buChar char="▫"/>
              <a:defRPr/>
            </a:pPr>
            <a:endParaRPr lang="pt-BR" sz="2000" i="1" dirty="0" smtClean="0">
              <a:solidFill>
                <a:schemeClr val="tx1"/>
              </a:solidFill>
            </a:endParaRPr>
          </a:p>
          <a:p>
            <a:pPr marL="658368" lvl="1" indent="-246888" fontAlgn="auto">
              <a:lnSpc>
                <a:spcPct val="150000"/>
              </a:lnSpc>
              <a:spcAft>
                <a:spcPts val="0"/>
              </a:spcAft>
              <a:buFont typeface="Georgia"/>
              <a:buChar char="▫"/>
              <a:defRPr/>
            </a:pPr>
            <a:endParaRPr lang="pt-BR" sz="2000" i="1" dirty="0" smtClean="0">
              <a:solidFill>
                <a:schemeClr val="tx1"/>
              </a:solidFill>
            </a:endParaRPr>
          </a:p>
        </p:txBody>
      </p:sp>
      <p:sp>
        <p:nvSpPr>
          <p:cNvPr id="10" name="Espaço Reservado para Conteúdo 2"/>
          <p:cNvSpPr txBox="1">
            <a:spLocks/>
          </p:cNvSpPr>
          <p:nvPr/>
        </p:nvSpPr>
        <p:spPr>
          <a:xfrm>
            <a:off x="2843808" y="3789040"/>
            <a:ext cx="5781328" cy="1944216"/>
          </a:xfrm>
          <a:prstGeom prst="rect">
            <a:avLst/>
          </a:prstGeom>
        </p:spPr>
        <p:txBody>
          <a:bodyPr vert="horz" lIns="91440" tIns="45720" rIns="91440" bIns="45720" rtlCol="0">
            <a:noAutofit/>
          </a:bodyPr>
          <a:lstStyle/>
          <a:p>
            <a:pPr marL="0" marR="0" lvl="1" indent="-28575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pt-BR" sz="2000" b="0" i="1" u="none" strike="noStrike" kern="1200" cap="none" spc="0" normalizeH="0" baseline="0" noProof="0" dirty="0" smtClean="0">
                <a:ln>
                  <a:noFill/>
                </a:ln>
                <a:solidFill>
                  <a:schemeClr val="tx1"/>
                </a:solidFill>
                <a:effectLst/>
                <a:uLnTx/>
                <a:uFillTx/>
                <a:latin typeface="+mn-lt"/>
                <a:ea typeface="+mn-ea"/>
                <a:cs typeface="+mn-cs"/>
              </a:rPr>
              <a:t>“Sua fé é particularmente</a:t>
            </a:r>
            <a:r>
              <a:rPr kumimoji="0" lang="pt-BR" sz="2000" b="0" i="1" u="none" strike="noStrike" kern="1200" cap="none" spc="0" normalizeH="0" noProof="0" dirty="0" smtClean="0">
                <a:ln>
                  <a:noFill/>
                </a:ln>
                <a:solidFill>
                  <a:schemeClr val="tx1"/>
                </a:solidFill>
                <a:effectLst/>
                <a:uLnTx/>
                <a:uFillTx/>
                <a:latin typeface="+mn-lt"/>
                <a:ea typeface="+mn-ea"/>
                <a:cs typeface="+mn-cs"/>
              </a:rPr>
              <a:t> importante, mas socialmente irrelevante? É tão coerente em seu lugar de trabalho quanto o é no seu lar?</a:t>
            </a:r>
            <a:r>
              <a:rPr kumimoji="0" lang="pt-BR" sz="2000" b="0" i="1"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r" defTabSz="914400" rtl="0" eaLnBrk="1" fontAlgn="auto" latinLnBrk="0" hangingPunct="1">
              <a:lnSpc>
                <a:spcPct val="150000"/>
              </a:lnSpc>
              <a:spcBef>
                <a:spcPct val="20000"/>
              </a:spcBef>
              <a:spcAft>
                <a:spcPts val="0"/>
              </a:spcAft>
              <a:buClrTx/>
              <a:buSzTx/>
              <a:buFont typeface="Arial" pitchFamily="34" charset="0"/>
              <a:buNone/>
              <a:tabLst/>
              <a:defRPr/>
            </a:pPr>
            <a:r>
              <a:rPr kumimoji="0" lang="pt-BR" sz="1600" b="0" i="1" u="none" strike="noStrike" kern="1200" cap="none" spc="0" normalizeH="0" baseline="0" noProof="0" dirty="0" smtClean="0">
                <a:ln>
                  <a:noFill/>
                </a:ln>
                <a:solidFill>
                  <a:prstClr val="black"/>
                </a:solidFill>
                <a:effectLst/>
                <a:uLnTx/>
                <a:uFillTx/>
                <a:latin typeface="+mn-lt"/>
                <a:ea typeface="+mn-ea"/>
                <a:cs typeface="+mn-cs"/>
              </a:rPr>
              <a:t>O Chamado – Os </a:t>
            </a:r>
            <a:r>
              <a:rPr kumimoji="0" lang="pt-BR" sz="1600" b="0" i="1" u="none" strike="noStrike" kern="1200" cap="none" spc="0" normalizeH="0" baseline="0" noProof="0" dirty="0" err="1" smtClean="0">
                <a:ln>
                  <a:noFill/>
                </a:ln>
                <a:solidFill>
                  <a:prstClr val="black"/>
                </a:solidFill>
                <a:effectLst/>
                <a:uLnTx/>
                <a:uFillTx/>
                <a:latin typeface="+mn-lt"/>
                <a:ea typeface="+mn-ea"/>
                <a:cs typeface="+mn-cs"/>
              </a:rPr>
              <a:t>Guinness</a:t>
            </a:r>
            <a:endParaRPr kumimoji="0" lang="pt-BR" sz="1600" b="0" i="1" u="none" strike="noStrike" kern="1200" cap="none" spc="0" normalizeH="0" baseline="0" noProof="0" dirty="0" smtClean="0">
              <a:ln>
                <a:noFill/>
              </a:ln>
              <a:solidFill>
                <a:prstClr val="black"/>
              </a:solidFill>
              <a:effectLst/>
              <a:uLnTx/>
              <a:uFillTx/>
              <a:latin typeface="+mn-lt"/>
              <a:ea typeface="+mn-ea"/>
              <a:cs typeface="+mn-cs"/>
            </a:endParaRPr>
          </a:p>
        </p:txBody>
      </p:sp>
      <p:pic>
        <p:nvPicPr>
          <p:cNvPr id="8" name="Imagem 7" descr="o chamado os guiness_g.jpg"/>
          <p:cNvPicPr>
            <a:picLocks noChangeAspect="1"/>
          </p:cNvPicPr>
          <p:nvPr/>
        </p:nvPicPr>
        <p:blipFill>
          <a:blip r:embed="rId3" cstate="print"/>
          <a:stretch>
            <a:fillRect/>
          </a:stretch>
        </p:blipFill>
        <p:spPr>
          <a:xfrm>
            <a:off x="467544" y="3573016"/>
            <a:ext cx="1872208" cy="2721233"/>
          </a:xfrm>
          <a:prstGeom prst="rect">
            <a:avLst/>
          </a:prstGeom>
        </p:spPr>
      </p:pic>
      <p:pic>
        <p:nvPicPr>
          <p:cNvPr id="11" name="Imagem 10" descr="Os guinness.jpg"/>
          <p:cNvPicPr>
            <a:picLocks noChangeAspect="1"/>
          </p:cNvPicPr>
          <p:nvPr/>
        </p:nvPicPr>
        <p:blipFill>
          <a:blip r:embed="rId4" cstate="print"/>
          <a:stretch>
            <a:fillRect/>
          </a:stretch>
        </p:blipFill>
        <p:spPr>
          <a:xfrm>
            <a:off x="6660232" y="1340768"/>
            <a:ext cx="1368152" cy="2052228"/>
          </a:xfrm>
          <a:prstGeom prst="rect">
            <a:avLst/>
          </a:prstGeom>
        </p:spPr>
      </p:pic>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4353</TotalTime>
  <Words>1826</Words>
  <Application>Microsoft Office PowerPoint</Application>
  <PresentationFormat>Apresentação na tela (4:3)</PresentationFormat>
  <Paragraphs>161</Paragraphs>
  <Slides>17</Slides>
  <Notes>13</Notes>
  <HiddenSlides>0</HiddenSlides>
  <MMClips>0</MMClips>
  <ScaleCrop>false</ScaleCrop>
  <HeadingPairs>
    <vt:vector size="4" baseType="variant">
      <vt:variant>
        <vt:lpstr>Tema</vt:lpstr>
      </vt:variant>
      <vt:variant>
        <vt:i4>1</vt:i4>
      </vt:variant>
      <vt:variant>
        <vt:lpstr>Títulos de slides</vt:lpstr>
      </vt:variant>
      <vt:variant>
        <vt:i4>17</vt:i4>
      </vt:variant>
    </vt:vector>
  </HeadingPairs>
  <TitlesOfParts>
    <vt:vector size="18" baseType="lpstr">
      <vt:lpstr>Tema do Office</vt:lpstr>
      <vt:lpstr>A IGREJA E OS DESAFIOS DA PÓS-MODERNIDADE</vt:lpstr>
      <vt:lpstr>Pós-modernidade</vt:lpstr>
      <vt:lpstr>Colapso de Significado</vt:lpstr>
      <vt:lpstr>Como encontrar significado?</vt:lpstr>
      <vt:lpstr>Consequências</vt:lpstr>
      <vt:lpstr>A mídia e a virtualidade...</vt:lpstr>
      <vt:lpstr>Na Pós-Modernidade ...</vt:lpstr>
      <vt:lpstr>O que diz a palavra de Deus?</vt:lpstr>
      <vt:lpstr>O principal propósito do homem</vt:lpstr>
      <vt:lpstr>Chamado Primário</vt:lpstr>
      <vt:lpstr>Chamado Secundário</vt:lpstr>
      <vt:lpstr>Chamado Secundário</vt:lpstr>
      <vt:lpstr>Um propósito integral</vt:lpstr>
      <vt:lpstr>Grande Desafio do Cristão ...</vt:lpstr>
      <vt:lpstr>Desafio ao Chamado</vt:lpstr>
      <vt:lpstr>Desafio ao Chamado</vt:lpstr>
      <vt:lpstr>Desafio ao Chamado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c017545</dc:creator>
  <cp:lastModifiedBy>Casa</cp:lastModifiedBy>
  <cp:revision>459</cp:revision>
  <dcterms:created xsi:type="dcterms:W3CDTF">2012-12-11T13:56:48Z</dcterms:created>
  <dcterms:modified xsi:type="dcterms:W3CDTF">2014-05-04T02:22:24Z</dcterms:modified>
</cp:coreProperties>
</file>