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58" autoAdjust="0"/>
    <p:restoredTop sz="94660"/>
  </p:normalViewPr>
  <p:slideViewPr>
    <p:cSldViewPr>
      <p:cViewPr varScale="1">
        <p:scale>
          <a:sx n="72" d="100"/>
          <a:sy n="72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1CED1-B368-4D0B-8A60-ECF1BB4E86D7}" type="datetimeFigureOut">
              <a:rPr lang="pt-BR" smtClean="0"/>
              <a:pPr/>
              <a:t>16/03/2013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149BE-4D94-457F-8E13-1380C37D0E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11707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1CED1-B368-4D0B-8A60-ECF1BB4E86D7}" type="datetimeFigureOut">
              <a:rPr lang="pt-BR" smtClean="0"/>
              <a:pPr/>
              <a:t>16/03/2013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149BE-4D94-457F-8E13-1380C37D0E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193910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1CED1-B368-4D0B-8A60-ECF1BB4E86D7}" type="datetimeFigureOut">
              <a:rPr lang="pt-BR" smtClean="0"/>
              <a:pPr/>
              <a:t>16/03/2013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149BE-4D94-457F-8E13-1380C37D0E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50983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1CED1-B368-4D0B-8A60-ECF1BB4E86D7}" type="datetimeFigureOut">
              <a:rPr lang="pt-BR" smtClean="0"/>
              <a:pPr/>
              <a:t>16/03/2013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149BE-4D94-457F-8E13-1380C37D0E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132031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1CED1-B368-4D0B-8A60-ECF1BB4E86D7}" type="datetimeFigureOut">
              <a:rPr lang="pt-BR" smtClean="0"/>
              <a:pPr/>
              <a:t>16/03/2013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149BE-4D94-457F-8E13-1380C37D0E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53088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1CED1-B368-4D0B-8A60-ECF1BB4E86D7}" type="datetimeFigureOut">
              <a:rPr lang="pt-BR" smtClean="0"/>
              <a:pPr/>
              <a:t>16/03/2013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149BE-4D94-457F-8E13-1380C37D0E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90159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1CED1-B368-4D0B-8A60-ECF1BB4E86D7}" type="datetimeFigureOut">
              <a:rPr lang="pt-BR" smtClean="0"/>
              <a:pPr/>
              <a:t>16/03/2013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149BE-4D94-457F-8E13-1380C37D0E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97151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1CED1-B368-4D0B-8A60-ECF1BB4E86D7}" type="datetimeFigureOut">
              <a:rPr lang="pt-BR" smtClean="0"/>
              <a:pPr/>
              <a:t>16/03/2013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149BE-4D94-457F-8E13-1380C37D0E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51357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8562"/>
            <a:ext cx="8229600" cy="956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4384" y="1600200"/>
            <a:ext cx="760241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1CED1-B368-4D0B-8A60-ECF1BB4E86D7}" type="datetimeFigureOut">
              <a:rPr lang="pt-BR" smtClean="0"/>
              <a:pPr/>
              <a:t>16/03/2013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149BE-4D94-457F-8E13-1380C37D0EF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67025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 ADULTÉRIO...E SUAS CONSEQUÊNCIAS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Aula 05 – A Família Cristã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PORNOGRAFIA: O COMEÇO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Quando</a:t>
            </a:r>
            <a:r>
              <a:rPr lang="en-US" dirty="0" smtClean="0"/>
              <a:t> a </a:t>
            </a:r>
            <a:r>
              <a:rPr lang="en-US" dirty="0" err="1" smtClean="0"/>
              <a:t>morte</a:t>
            </a:r>
            <a:r>
              <a:rPr lang="en-US" dirty="0" smtClean="0"/>
              <a:t> de 129 </a:t>
            </a:r>
            <a:r>
              <a:rPr lang="en-US" dirty="0" err="1" smtClean="0"/>
              <a:t>artistas</a:t>
            </a:r>
            <a:r>
              <a:rPr lang="en-US" dirty="0" smtClean="0"/>
              <a:t> </a:t>
            </a:r>
            <a:r>
              <a:rPr lang="en-US" dirty="0" err="1" smtClean="0"/>
              <a:t>pornográficos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últimos</a:t>
            </a:r>
            <a:r>
              <a:rPr lang="en-US" dirty="0" smtClean="0"/>
              <a:t> 20 </a:t>
            </a:r>
            <a:r>
              <a:rPr lang="en-US" dirty="0" err="1" smtClean="0"/>
              <a:t>anos</a:t>
            </a:r>
            <a:r>
              <a:rPr lang="en-US" dirty="0" smtClean="0"/>
              <a:t>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analisada</a:t>
            </a:r>
            <a:r>
              <a:rPr lang="en-US" dirty="0" smtClean="0"/>
              <a:t>, </a:t>
            </a:r>
            <a:r>
              <a:rPr lang="en-US" dirty="0" err="1" smtClean="0"/>
              <a:t>descobriu</a:t>
            </a:r>
            <a:r>
              <a:rPr lang="en-US" dirty="0" smtClean="0"/>
              <a:t>-se um </a:t>
            </a:r>
            <a:r>
              <a:rPr lang="en-US" dirty="0" err="1" smtClean="0"/>
              <a:t>número</a:t>
            </a:r>
            <a:r>
              <a:rPr lang="en-US" dirty="0" smtClean="0"/>
              <a:t> </a:t>
            </a:r>
            <a:r>
              <a:rPr lang="en-US" dirty="0" err="1" smtClean="0"/>
              <a:t>incomum</a:t>
            </a:r>
            <a:r>
              <a:rPr lang="en-US" dirty="0" smtClean="0"/>
              <a:t> de </a:t>
            </a:r>
            <a:r>
              <a:rPr lang="en-US" dirty="0" err="1" smtClean="0"/>
              <a:t>mortes</a:t>
            </a:r>
            <a:r>
              <a:rPr lang="en-US" dirty="0" smtClean="0"/>
              <a:t> </a:t>
            </a:r>
            <a:r>
              <a:rPr lang="en-US" dirty="0" err="1" smtClean="0"/>
              <a:t>prematuras</a:t>
            </a:r>
            <a:r>
              <a:rPr lang="en-US" dirty="0" smtClean="0"/>
              <a:t> </a:t>
            </a:r>
            <a:r>
              <a:rPr lang="en-US" dirty="0" err="1" smtClean="0"/>
              <a:t>causadas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drogas</a:t>
            </a:r>
            <a:r>
              <a:rPr lang="en-US" dirty="0" smtClean="0"/>
              <a:t>, </a:t>
            </a:r>
            <a:r>
              <a:rPr lang="en-US" dirty="0" err="1" smtClean="0"/>
              <a:t>suicídio</a:t>
            </a:r>
            <a:r>
              <a:rPr lang="en-US" dirty="0" smtClean="0"/>
              <a:t>, </a:t>
            </a:r>
            <a:r>
              <a:rPr lang="en-US" dirty="0" err="1" smtClean="0"/>
              <a:t>abuso</a:t>
            </a:r>
            <a:r>
              <a:rPr lang="en-US" dirty="0" smtClean="0"/>
              <a:t> de </a:t>
            </a:r>
            <a:r>
              <a:rPr lang="en-US" dirty="0" err="1" smtClean="0"/>
              <a:t>álcool</a:t>
            </a:r>
            <a:r>
              <a:rPr lang="en-US" dirty="0" smtClean="0"/>
              <a:t>, </a:t>
            </a:r>
            <a:r>
              <a:rPr lang="en-US" dirty="0" err="1" smtClean="0"/>
              <a:t>morte</a:t>
            </a:r>
            <a:r>
              <a:rPr lang="en-US" dirty="0" smtClean="0"/>
              <a:t> </a:t>
            </a:r>
            <a:r>
              <a:rPr lang="en-US" dirty="0" err="1" smtClean="0"/>
              <a:t>acidental</a:t>
            </a:r>
            <a:r>
              <a:rPr lang="en-US" dirty="0" smtClean="0"/>
              <a:t> e </a:t>
            </a:r>
            <a:r>
              <a:rPr lang="en-US" dirty="0" err="1" smtClean="0"/>
              <a:t>doenças</a:t>
            </a:r>
            <a:r>
              <a:rPr lang="en-US" dirty="0" smtClean="0"/>
              <a:t>. </a:t>
            </a:r>
            <a:r>
              <a:rPr lang="en-US" dirty="0" err="1" smtClean="0"/>
              <a:t>Também</a:t>
            </a:r>
            <a:r>
              <a:rPr lang="en-US" dirty="0" smtClean="0"/>
              <a:t> </a:t>
            </a:r>
            <a:r>
              <a:rPr lang="en-US" dirty="0" err="1" smtClean="0"/>
              <a:t>descobriu</a:t>
            </a:r>
            <a:r>
              <a:rPr lang="en-US" dirty="0" smtClean="0"/>
              <a:t>-se </a:t>
            </a:r>
            <a:r>
              <a:rPr lang="en-US" dirty="0" err="1" smtClean="0"/>
              <a:t>que</a:t>
            </a:r>
            <a:r>
              <a:rPr lang="en-US" dirty="0" smtClean="0"/>
              <a:t> a </a:t>
            </a:r>
            <a:r>
              <a:rPr lang="en-US" dirty="0" err="1" smtClean="0"/>
              <a:t>expectativa</a:t>
            </a:r>
            <a:r>
              <a:rPr lang="en-US" dirty="0" smtClean="0"/>
              <a:t> de </a:t>
            </a:r>
            <a:r>
              <a:rPr lang="en-US" dirty="0" err="1" smtClean="0"/>
              <a:t>vida</a:t>
            </a:r>
            <a:r>
              <a:rPr lang="en-US" dirty="0" smtClean="0"/>
              <a:t> </a:t>
            </a:r>
            <a:r>
              <a:rPr lang="en-US" dirty="0" err="1" smtClean="0"/>
              <a:t>média</a:t>
            </a:r>
            <a:r>
              <a:rPr lang="en-US" dirty="0" smtClean="0"/>
              <a:t> de um(a) </a:t>
            </a:r>
            <a:r>
              <a:rPr lang="en-US" dirty="0" err="1" smtClean="0"/>
              <a:t>artista</a:t>
            </a:r>
            <a:r>
              <a:rPr lang="en-US" dirty="0" smtClean="0"/>
              <a:t> </a:t>
            </a:r>
            <a:r>
              <a:rPr lang="en-US" dirty="0" err="1" smtClean="0"/>
              <a:t>pornográfico</a:t>
            </a:r>
            <a:r>
              <a:rPr lang="en-US" dirty="0" smtClean="0"/>
              <a:t>(a) é de </a:t>
            </a:r>
            <a:r>
              <a:rPr lang="en-US" dirty="0" err="1" smtClean="0"/>
              <a:t>apenas</a:t>
            </a:r>
            <a:r>
              <a:rPr lang="en-US" dirty="0" smtClean="0"/>
              <a:t> 37.43 </a:t>
            </a:r>
            <a:r>
              <a:rPr lang="en-US" dirty="0" err="1" smtClean="0"/>
              <a:t>anos</a:t>
            </a:r>
            <a:r>
              <a:rPr lang="en-US" dirty="0" smtClean="0"/>
              <a:t>, </a:t>
            </a:r>
            <a:r>
              <a:rPr lang="en-US" dirty="0" err="1" smtClean="0"/>
              <a:t>enquanto</a:t>
            </a:r>
            <a:r>
              <a:rPr lang="en-US" dirty="0" smtClean="0"/>
              <a:t> a </a:t>
            </a:r>
            <a:r>
              <a:rPr lang="en-US" dirty="0" err="1" smtClean="0"/>
              <a:t>expectativa</a:t>
            </a:r>
            <a:r>
              <a:rPr lang="en-US" dirty="0" smtClean="0"/>
              <a:t> de </a:t>
            </a:r>
            <a:r>
              <a:rPr lang="en-US" dirty="0" err="1" smtClean="0"/>
              <a:t>vida</a:t>
            </a:r>
            <a:r>
              <a:rPr lang="en-US" dirty="0" smtClean="0"/>
              <a:t> </a:t>
            </a:r>
            <a:r>
              <a:rPr lang="en-US" dirty="0" err="1" smtClean="0"/>
              <a:t>média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EUA é de 78.1 </a:t>
            </a:r>
            <a:r>
              <a:rPr lang="en-US" dirty="0" err="1" smtClean="0"/>
              <a:t>anos</a:t>
            </a:r>
            <a:r>
              <a:rPr lang="en-US" dirty="0" smtClean="0"/>
              <a:t>”. (The Pink Cross)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PONTA DO ICEBERG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84384" y="1600200"/>
            <a:ext cx="5431832" cy="4525963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Pornografia é a face visível:</a:t>
            </a:r>
          </a:p>
          <a:p>
            <a:pPr lvl="1"/>
            <a:r>
              <a:rPr lang="pt-BR" dirty="0" smtClean="0"/>
              <a:t>“</a:t>
            </a:r>
            <a:r>
              <a:rPr lang="pt-BR" dirty="0" err="1" smtClean="0"/>
              <a:t>Cafetinagem</a:t>
            </a:r>
            <a:r>
              <a:rPr lang="pt-BR" dirty="0" smtClean="0"/>
              <a:t>”</a:t>
            </a:r>
          </a:p>
          <a:p>
            <a:pPr lvl="1"/>
            <a:r>
              <a:rPr lang="pt-BR" dirty="0" smtClean="0"/>
              <a:t>Tráfico de mulheres e crianças</a:t>
            </a:r>
          </a:p>
          <a:p>
            <a:pPr lvl="1"/>
            <a:r>
              <a:rPr lang="pt-BR" dirty="0" smtClean="0"/>
              <a:t>Sites de pornografia infantil</a:t>
            </a:r>
          </a:p>
          <a:p>
            <a:pPr lvl="1"/>
            <a:r>
              <a:rPr lang="pt-BR" dirty="0" smtClean="0"/>
              <a:t>Violência sexual doméstica</a:t>
            </a:r>
          </a:p>
          <a:p>
            <a:pPr lvl="1"/>
            <a:r>
              <a:rPr lang="pt-BR" dirty="0" smtClean="0"/>
              <a:t>Abuso sexual</a:t>
            </a:r>
          </a:p>
          <a:p>
            <a:pPr lvl="1"/>
            <a:r>
              <a:rPr lang="pt-BR" dirty="0" smtClean="0"/>
              <a:t>Estupros e outros atos de violência</a:t>
            </a:r>
          </a:p>
          <a:p>
            <a:pPr lvl="1"/>
            <a:r>
              <a:rPr lang="pt-BR" dirty="0" smtClean="0"/>
              <a:t>Degradação da mulher</a:t>
            </a:r>
          </a:p>
        </p:txBody>
      </p:sp>
      <p:pic>
        <p:nvPicPr>
          <p:cNvPr id="4" name="Imagem 3" descr="iceber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66252" y="4792464"/>
            <a:ext cx="3177748" cy="20655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CONSEQUÊNCIAS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 </a:t>
            </a:r>
            <a:r>
              <a:rPr lang="pt-BR" dirty="0" err="1" smtClean="0"/>
              <a:t>Sm</a:t>
            </a:r>
            <a:r>
              <a:rPr lang="pt-BR" dirty="0" smtClean="0"/>
              <a:t> 12:7-14</a:t>
            </a:r>
          </a:p>
          <a:p>
            <a:r>
              <a:rPr lang="pt-BR" dirty="0" smtClean="0"/>
              <a:t>Violência voltou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espada na casa de Davi</a:t>
            </a:r>
          </a:p>
          <a:p>
            <a:r>
              <a:rPr lang="pt-BR" dirty="0" smtClean="0"/>
              <a:t>Adultério voltou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Davi seria traído publicamente</a:t>
            </a:r>
          </a:p>
          <a:p>
            <a:r>
              <a:rPr lang="pt-BR" dirty="0" smtClean="0"/>
              <a:t>Morte do filho</a:t>
            </a:r>
          </a:p>
          <a:p>
            <a:r>
              <a:rPr lang="pt-BR" dirty="0" smtClean="0"/>
              <a:t>Perdão, mas com consequências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1 </a:t>
            </a:r>
            <a:r>
              <a:rPr lang="pt-BR" dirty="0" err="1" smtClean="0"/>
              <a:t>Ts</a:t>
            </a:r>
            <a:r>
              <a:rPr lang="pt-BR" dirty="0" smtClean="0"/>
              <a:t> 4:3-8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>
                <a:solidFill>
                  <a:srgbClr val="FF0000"/>
                </a:solidFill>
              </a:rPr>
              <a:t>Deus é vingador</a:t>
            </a: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ACHANDO A SAÍDA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84385" y="1600200"/>
            <a:ext cx="6223919" cy="4525963"/>
          </a:xfrm>
        </p:spPr>
        <p:txBody>
          <a:bodyPr/>
          <a:lstStyle/>
          <a:p>
            <a:r>
              <a:rPr lang="pt-BR" dirty="0" err="1" smtClean="0"/>
              <a:t>Pv</a:t>
            </a:r>
            <a:r>
              <a:rPr lang="pt-BR" dirty="0" smtClean="0"/>
              <a:t> 6:20-35</a:t>
            </a:r>
          </a:p>
          <a:p>
            <a:r>
              <a:rPr lang="pt-BR" dirty="0" smtClean="0"/>
              <a:t>Guarde a Bíblia (20-23)</a:t>
            </a:r>
          </a:p>
          <a:p>
            <a:r>
              <a:rPr lang="pt-BR" dirty="0" smtClean="0"/>
              <a:t>Aceite ser repreendido e disciplinado (24)</a:t>
            </a:r>
          </a:p>
          <a:p>
            <a:r>
              <a:rPr lang="pt-BR" dirty="0" smtClean="0"/>
              <a:t>Fuja! Não olhe! (25)</a:t>
            </a:r>
          </a:p>
          <a:p>
            <a:r>
              <a:rPr lang="pt-BR" dirty="0" smtClean="0"/>
              <a:t>Tema o castigo (26-30)</a:t>
            </a:r>
          </a:p>
          <a:p>
            <a:r>
              <a:rPr lang="pt-BR" dirty="0" smtClean="0"/>
              <a:t>Saiba que podes perder tudo! (31-32)</a:t>
            </a:r>
          </a:p>
          <a:p>
            <a:endParaRPr lang="pt-BR" dirty="0"/>
          </a:p>
        </p:txBody>
      </p:sp>
      <p:pic>
        <p:nvPicPr>
          <p:cNvPr id="4" name="Imagem 3" descr="bibl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980728"/>
            <a:ext cx="2675258" cy="40050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ACHANDO A SAÍDA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Mt</a:t>
            </a:r>
            <a:r>
              <a:rPr lang="pt-BR" dirty="0" smtClean="0"/>
              <a:t> 6:30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ampute o que te leva a pecar</a:t>
            </a:r>
          </a:p>
          <a:p>
            <a:r>
              <a:rPr lang="pt-BR" dirty="0" err="1" smtClean="0"/>
              <a:t>Tg</a:t>
            </a:r>
            <a:r>
              <a:rPr lang="pt-BR" dirty="0" smtClean="0"/>
              <a:t> 5:16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prestação de contas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confesse seu pecado a outros e ore por isso!</a:t>
            </a:r>
            <a:endParaRPr lang="pt-BR" dirty="0"/>
          </a:p>
        </p:txBody>
      </p:sp>
      <p:pic>
        <p:nvPicPr>
          <p:cNvPr id="4" name="Imagem 3" descr="pingui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3822700"/>
            <a:ext cx="5080000" cy="3035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ANTES NA EBD...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Crise familiar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garotos crescidos e </a:t>
            </a:r>
            <a:r>
              <a:rPr lang="pt-BR" dirty="0" err="1" smtClean="0"/>
              <a:t>Barbies</a:t>
            </a:r>
            <a:endParaRPr lang="pt-BR" dirty="0" smtClean="0"/>
          </a:p>
          <a:p>
            <a:r>
              <a:rPr lang="pt-BR" dirty="0" smtClean="0"/>
              <a:t>Padrão bíblico:</a:t>
            </a:r>
          </a:p>
          <a:p>
            <a:pPr lvl="1"/>
            <a:r>
              <a:rPr lang="pt-BR" dirty="0" smtClean="0"/>
              <a:t>Cristo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err="1" smtClean="0"/>
              <a:t>iderança</a:t>
            </a:r>
            <a:r>
              <a:rPr lang="pt-BR" dirty="0" smtClean="0"/>
              <a:t> amorosa</a:t>
            </a:r>
          </a:p>
          <a:p>
            <a:pPr lvl="1"/>
            <a:r>
              <a:rPr lang="pt-BR" dirty="0" smtClean="0"/>
              <a:t>Igreja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submissão pura e tranquila</a:t>
            </a:r>
          </a:p>
          <a:p>
            <a:r>
              <a:rPr lang="pt-BR" dirty="0" smtClean="0"/>
              <a:t>Não podemos casar com qualquer pessoa	</a:t>
            </a:r>
          </a:p>
          <a:p>
            <a:pPr lvl="1"/>
            <a:r>
              <a:rPr lang="pt-BR" dirty="0" smtClean="0"/>
              <a:t>Ser salvo(a) não basta</a:t>
            </a:r>
          </a:p>
          <a:p>
            <a:pPr lvl="1"/>
            <a:r>
              <a:rPr lang="pt-BR" dirty="0" smtClean="0"/>
              <a:t>Homens sábios, mulheres virtuosas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ANTES NA EBD...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Casamento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aliança inquebrável</a:t>
            </a:r>
          </a:p>
          <a:p>
            <a:r>
              <a:rPr lang="pt-BR" dirty="0" smtClean="0"/>
              <a:t>Aliança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base do amor</a:t>
            </a:r>
          </a:p>
          <a:p>
            <a:r>
              <a:rPr lang="pt-BR" dirty="0" smtClean="0"/>
              <a:t>Dificuldades surgirão:</a:t>
            </a:r>
          </a:p>
          <a:p>
            <a:pPr lvl="1"/>
            <a:r>
              <a:rPr lang="pt-BR" dirty="0" smtClean="0"/>
              <a:t>Dependência de Deus</a:t>
            </a:r>
          </a:p>
          <a:p>
            <a:pPr lvl="1"/>
            <a:r>
              <a:rPr lang="pt-BR" dirty="0" smtClean="0"/>
              <a:t>Respeito aos votos matrimoniais</a:t>
            </a:r>
          </a:p>
          <a:p>
            <a:pPr lvl="1"/>
            <a:r>
              <a:rPr lang="pt-BR" dirty="0" smtClean="0"/>
              <a:t>Perseverança</a:t>
            </a:r>
          </a:p>
          <a:p>
            <a:endParaRPr lang="pt-BR" dirty="0" smtClean="0"/>
          </a:p>
        </p:txBody>
      </p:sp>
      <p:pic>
        <p:nvPicPr>
          <p:cNvPr id="4" name="Imagem 3" descr="alianç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04180" y="4653136"/>
            <a:ext cx="2939819" cy="22048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MANDAMENTO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 20:14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lei fundamental</a:t>
            </a:r>
          </a:p>
          <a:p>
            <a:pPr lvl="1"/>
            <a:r>
              <a:rPr lang="pt-BR" dirty="0" smtClean="0"/>
              <a:t>Respeito aos pais e autoridades (4º)</a:t>
            </a:r>
          </a:p>
          <a:p>
            <a:pPr lvl="1"/>
            <a:r>
              <a:rPr lang="pt-BR" dirty="0" smtClean="0"/>
              <a:t>Respeito à vida (5º)</a:t>
            </a:r>
          </a:p>
          <a:p>
            <a:pPr lvl="1"/>
            <a:r>
              <a:rPr lang="pt-BR" dirty="0" smtClean="0"/>
              <a:t>Respeito ao casamento (6º)</a:t>
            </a:r>
          </a:p>
        </p:txBody>
      </p:sp>
      <p:pic>
        <p:nvPicPr>
          <p:cNvPr id="4" name="Imagem 3" descr="Dez Mandamento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4077072"/>
            <a:ext cx="2813171" cy="27809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MANDAMENTO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que é adulterar?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err="1" smtClean="0"/>
              <a:t>Mt</a:t>
            </a:r>
            <a:r>
              <a:rPr lang="pt-BR" dirty="0" smtClean="0"/>
              <a:t> 5:27-32</a:t>
            </a:r>
          </a:p>
          <a:p>
            <a:pPr lvl="1"/>
            <a:r>
              <a:rPr lang="pt-BR" dirty="0" smtClean="0"/>
              <a:t>Olhar com intenção impura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com desejo, ansiar, </a:t>
            </a:r>
            <a:r>
              <a:rPr lang="pt-BR" b="1" dirty="0" smtClean="0"/>
              <a:t>cobiçar</a:t>
            </a:r>
          </a:p>
          <a:p>
            <a:pPr lvl="1"/>
            <a:r>
              <a:rPr lang="pt-BR" i="1" dirty="0" err="1" smtClean="0"/>
              <a:t>Moicheia</a:t>
            </a:r>
            <a:r>
              <a:rPr lang="pt-BR" dirty="0" smtClean="0"/>
              <a:t>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relação sexual ilícita com a mulher de outro</a:t>
            </a:r>
          </a:p>
          <a:p>
            <a:pPr lvl="1"/>
            <a:r>
              <a:rPr lang="pt-BR" i="1" dirty="0" err="1" smtClean="0"/>
              <a:t>Porneia</a:t>
            </a:r>
            <a:r>
              <a:rPr lang="pt-BR" dirty="0" smtClean="0"/>
              <a:t>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todo tipo de relação ilícita: fornicação, adultério, relação com pessoas divorciadas, homossexualidade, bestialidade, etc.</a:t>
            </a:r>
          </a:p>
          <a:p>
            <a:endParaRPr lang="pt-BR" dirty="0"/>
          </a:p>
        </p:txBody>
      </p:sp>
      <p:pic>
        <p:nvPicPr>
          <p:cNvPr id="4" name="Imagem 3" descr="interrogaçã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5210" y="0"/>
            <a:ext cx="1788790" cy="17887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TUDO COMEÇA COM O OLHAR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2 </a:t>
            </a:r>
            <a:r>
              <a:rPr lang="pt-BR" dirty="0" err="1" smtClean="0"/>
              <a:t>Sm</a:t>
            </a:r>
            <a:r>
              <a:rPr lang="pt-BR" dirty="0" smtClean="0"/>
              <a:t> 11:1-5</a:t>
            </a:r>
          </a:p>
          <a:p>
            <a:r>
              <a:rPr lang="pt-BR" dirty="0" smtClean="0"/>
              <a:t>Ociosidade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“no tempo em que os reis vão à guerra”</a:t>
            </a:r>
          </a:p>
          <a:p>
            <a:r>
              <a:rPr lang="pt-BR" dirty="0" smtClean="0"/>
              <a:t>Oportunidade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“viu uma mulher tomando banho”</a:t>
            </a:r>
          </a:p>
          <a:p>
            <a:r>
              <a:rPr lang="pt-BR" dirty="0" smtClean="0"/>
              <a:t>Curiosidade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quem era</a:t>
            </a:r>
          </a:p>
          <a:p>
            <a:r>
              <a:rPr lang="pt-BR" dirty="0" smtClean="0"/>
              <a:t>Convite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consumação do adultério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PORNOGRAFIA: O COMEÇO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Primeiro contato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9 anos</a:t>
            </a:r>
          </a:p>
          <a:p>
            <a:r>
              <a:rPr lang="pt-BR" dirty="0" smtClean="0"/>
              <a:t>90% de 8 - 16 anos já viram</a:t>
            </a:r>
          </a:p>
          <a:p>
            <a:r>
              <a:rPr lang="pt-BR" dirty="0" smtClean="0"/>
              <a:t>80% de 15-17 anos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pornografia extrema</a:t>
            </a:r>
          </a:p>
          <a:p>
            <a:r>
              <a:rPr lang="pt-BR" dirty="0" smtClean="0"/>
              <a:t>20 a 30% do tráfego de sites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crianças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Aumenta infidelidade conjugal em mais de 300%!</a:t>
            </a:r>
          </a:p>
          <a:p>
            <a:r>
              <a:rPr lang="pt-BR" dirty="0" smtClean="0"/>
              <a:t>50% dos que veem pornografia regularmente </a:t>
            </a:r>
            <a:r>
              <a:rPr lang="pt-BR" dirty="0" smtClean="0">
                <a:solidFill>
                  <a:srgbClr val="FF0000"/>
                </a:solidFill>
              </a:rPr>
              <a:t>perde o interesse</a:t>
            </a:r>
            <a:r>
              <a:rPr lang="pt-BR" dirty="0" smtClean="0"/>
              <a:t> por suas esposas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PORNOGRAFIA: O COMEÇO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50% dos </a:t>
            </a:r>
            <a:r>
              <a:rPr lang="pt-BR" dirty="0" smtClean="0">
                <a:solidFill>
                  <a:srgbClr val="FF0000"/>
                </a:solidFill>
              </a:rPr>
              <a:t>pastores</a:t>
            </a:r>
            <a:r>
              <a:rPr lang="pt-BR" dirty="0" smtClean="0"/>
              <a:t> admitem ter visto pornografia no último mês</a:t>
            </a:r>
          </a:p>
          <a:p>
            <a:endParaRPr lang="pt-BR" dirty="0" smtClean="0"/>
          </a:p>
          <a:p>
            <a:r>
              <a:rPr lang="pt-BR" dirty="0" smtClean="0"/>
              <a:t>20% das mulheres são </a:t>
            </a:r>
            <a:r>
              <a:rPr lang="pt-BR" dirty="0" smtClean="0">
                <a:solidFill>
                  <a:srgbClr val="FF0000"/>
                </a:solidFill>
              </a:rPr>
              <a:t>dependentes</a:t>
            </a:r>
            <a:r>
              <a:rPr lang="pt-BR" dirty="0" smtClean="0"/>
              <a:t> de pornografia</a:t>
            </a:r>
          </a:p>
          <a:p>
            <a:endParaRPr lang="pt-BR" dirty="0" smtClean="0"/>
          </a:p>
          <a:p>
            <a:r>
              <a:rPr lang="pt-BR" dirty="0" smtClean="0"/>
              <a:t>67% dos homens e 49% das mulheres acha a pornografia aceitável (Fonte: </a:t>
            </a:r>
            <a:r>
              <a:rPr lang="pt-BR" dirty="0" err="1" smtClean="0"/>
              <a:t>JoshMcDowell</a:t>
            </a:r>
            <a:r>
              <a:rPr lang="pt-BR" dirty="0" smtClean="0"/>
              <a:t>)</a:t>
            </a:r>
          </a:p>
          <a:p>
            <a:endParaRPr lang="pt-BR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PORNOGRAFIA: O COMEÇO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Incidência 10x maior de gonorreia e clamídia do que em jovens de 20-24 anos em </a:t>
            </a:r>
            <a:r>
              <a:rPr lang="pt-BR" dirty="0" err="1" smtClean="0"/>
              <a:t>Los</a:t>
            </a:r>
            <a:r>
              <a:rPr lang="pt-BR" dirty="0" smtClean="0"/>
              <a:t> Angeles</a:t>
            </a:r>
          </a:p>
          <a:p>
            <a:r>
              <a:rPr lang="pt-BR" dirty="0" smtClean="0"/>
              <a:t>Expectativa de vida média de ator/atriz pornográfico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37,43 anos...nos EUA!</a:t>
            </a:r>
          </a:p>
          <a:p>
            <a:endParaRPr lang="pt-BR" dirty="0"/>
          </a:p>
        </p:txBody>
      </p:sp>
      <p:pic>
        <p:nvPicPr>
          <p:cNvPr id="4" name="Imagem 3" descr="cemitér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4401108"/>
            <a:ext cx="3275856" cy="2456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ebd2013</Template>
  <TotalTime>85</TotalTime>
  <Words>541</Words>
  <Application>Microsoft Office PowerPoint</Application>
  <PresentationFormat>Apresentação na tela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O ADULTÉRIO...E SUAS CONSEQUÊNCIAS</vt:lpstr>
      <vt:lpstr>ANTES NA EBD...</vt:lpstr>
      <vt:lpstr>ANTES NA EBD...</vt:lpstr>
      <vt:lpstr>O MANDAMENTO</vt:lpstr>
      <vt:lpstr>O MANDAMENTO</vt:lpstr>
      <vt:lpstr>TUDO COMEÇA COM O OLHAR</vt:lpstr>
      <vt:lpstr>PORNOGRAFIA: O COMEÇO</vt:lpstr>
      <vt:lpstr>PORNOGRAFIA: O COMEÇO</vt:lpstr>
      <vt:lpstr>PORNOGRAFIA: O COMEÇO</vt:lpstr>
      <vt:lpstr>PORNOGRAFIA: O COMEÇO</vt:lpstr>
      <vt:lpstr>A PONTA DO ICEBERG</vt:lpstr>
      <vt:lpstr>CONSEQUÊNCIAS</vt:lpstr>
      <vt:lpstr>ACHANDO A SAÍDA</vt:lpstr>
      <vt:lpstr>ACHANDO A SAÍDA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ADULTÉRIO...E SUAS CONSEQUÊNCIAS</dc:title>
  <dc:creator>Usuario</dc:creator>
  <cp:lastModifiedBy>Javã</cp:lastModifiedBy>
  <cp:revision>10</cp:revision>
  <dcterms:created xsi:type="dcterms:W3CDTF">2013-03-10T03:42:07Z</dcterms:created>
  <dcterms:modified xsi:type="dcterms:W3CDTF">2013-03-16T17:15:04Z</dcterms:modified>
</cp:coreProperties>
</file>