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6"/>
  </p:notesMasterIdLst>
  <p:handoutMasterIdLst>
    <p:handoutMasterId r:id="rId17"/>
  </p:handoutMasterIdLst>
  <p:sldIdLst>
    <p:sldId id="315" r:id="rId2"/>
    <p:sldId id="305" r:id="rId3"/>
    <p:sldId id="327" r:id="rId4"/>
    <p:sldId id="319" r:id="rId5"/>
    <p:sldId id="320" r:id="rId6"/>
    <p:sldId id="290" r:id="rId7"/>
    <p:sldId id="321" r:id="rId8"/>
    <p:sldId id="322" r:id="rId9"/>
    <p:sldId id="323" r:id="rId10"/>
    <p:sldId id="324" r:id="rId11"/>
    <p:sldId id="325" r:id="rId12"/>
    <p:sldId id="326" r:id="rId13"/>
    <p:sldId id="313" r:id="rId14"/>
    <p:sldId id="310" r:id="rId15"/>
  </p:sldIdLst>
  <p:sldSz cx="18288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49D"/>
    <a:srgbClr val="F89C32"/>
    <a:srgbClr val="F7941E"/>
    <a:srgbClr val="B56727"/>
    <a:srgbClr val="A97B45"/>
    <a:srgbClr val="00A651"/>
    <a:srgbClr val="069542"/>
    <a:srgbClr val="F99B34"/>
    <a:srgbClr val="0087D1"/>
    <a:srgbClr val="7F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54" autoAdjust="0"/>
    <p:restoredTop sz="97320" autoAdjust="0"/>
  </p:normalViewPr>
  <p:slideViewPr>
    <p:cSldViewPr snapToGrid="0" snapToObjects="1" showGuides="1">
      <p:cViewPr varScale="1">
        <p:scale>
          <a:sx n="41" d="100"/>
          <a:sy n="41" d="100"/>
        </p:scale>
        <p:origin x="-328" y="-104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41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15/09/18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15/09/18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Relationship Id="rId3" Type="http://schemas.openxmlformats.org/officeDocument/2006/relationships/hyperlink" Target="https://www.jw.org/pt/publicacoes/biblia/nwt/livros/salmos/26/%23v19026004" TargetMode="Externa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Pais amorosos em todo o mundo ficam horrorizados de saber o que está acontecendo com as crianças em sua região.</a:t>
            </a:r>
          </a:p>
          <a:p>
            <a:endParaRPr lang="pt-BR" sz="24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24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fato, alguns pais ficam perplexos quando param para pensar na absoluta maldade daqueles que ficam à procura de crianças para abusar sexualmente delas.</a:t>
            </a:r>
          </a:p>
          <a:p>
            <a:endParaRPr lang="pt-BR" sz="24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24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24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24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Pesquisas mostram que é uma das descobertas mais desalentados,</a:t>
            </a:r>
            <a:r>
              <a:rPr lang="pt-BR" sz="2400" b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só quem passa sabe a dor que é.</a:t>
            </a:r>
            <a:endParaRPr lang="pt-BR" sz="24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24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24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Saber isso com certeza nos entristece, mas será que esses acontecimentos devem causar surpresa? Não para quem estuda a Bíblia.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4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4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“SEM afeição natural.” Dessa forma triste, a Bíblia descreve como seriam muitas pessoas em nossa época,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período chamado de “últimos dias”.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4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2000" dirty="0" smtClean="0">
                <a:latin typeface="+mn-lt"/>
              </a:rPr>
              <a:t>Muito triste como existem pessoas que</a:t>
            </a:r>
            <a:r>
              <a:rPr lang="pt-BR" sz="2000" baseline="0" dirty="0" smtClean="0">
                <a:latin typeface="+mn-lt"/>
              </a:rPr>
              <a:t> cometem crimes de forma  </a:t>
            </a:r>
            <a:r>
              <a:rPr lang="pt-BR" sz="2000" baseline="0" dirty="0" err="1" smtClean="0">
                <a:latin typeface="+mn-lt"/>
              </a:rPr>
              <a:t>terrivel</a:t>
            </a:r>
            <a:endParaRPr lang="pt-BR" sz="2000" baseline="0" dirty="0" smtClean="0">
              <a:latin typeface="+mn-lt"/>
            </a:endParaRPr>
          </a:p>
          <a:p>
            <a:r>
              <a:rPr lang="pt-BR" sz="2000" baseline="0" dirty="0" smtClean="0">
                <a:latin typeface="+mn-lt"/>
              </a:rPr>
              <a:t> </a:t>
            </a:r>
            <a:endParaRPr lang="pt-BR" sz="2000" dirty="0" smtClean="0">
              <a:latin typeface="+mn-lt"/>
            </a:endParaRPr>
          </a:p>
          <a:p>
            <a:endParaRPr lang="pt-BR" sz="2400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2811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 dúvida, todos os membros de todas as famílias precisam aprender e valorizar alguns princípios que impedem a conduta abusiva.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melhor lugar para encontrar esse tipo de orientação é na Palavra de Deus, a Bíblia.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 família, mostrar amor significa tratar uns aos outros com dignidade, respeito e bondade.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 viver em harmonia com o modo de Deus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encarar cada membro da família.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 dá a cada um deles um papel honroso e importante.</a:t>
            </a:r>
          </a:p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2811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 carinhoso e amoroso com a esposa, paciente e gentil com os filhos. Nunca deixa de protegê-los e faz o máximo para evitar que aconteça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qualquer coisa que poderia lhes tirar a paz, a inocência ou o senso de confiança e de segurança.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mãe, também tem um papel digno e muito importante,  também deve estar determinada a proteger os filhos.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“Os pais devem ter conversas diárias,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freqüentes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francas com os filhos, tanto crianças como adolescentes.”</a:t>
            </a:r>
          </a:p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sites pornográficos, salas de bate-papo e outros meios de comunicação on-line onde pedófilos procuram e seduzem crianças</a:t>
            </a:r>
          </a:p>
          <a:p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manter o computador num lugar de livre acesso, onde os pais podem supervisionar melhor o seu uso. 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 autorização dos pais, as crianças nunca devem dar informações pessoais a alguém que conheceram na internet ou planejar um encontro com essa pessoa. — </a:t>
            </a:r>
            <a:r>
              <a:rPr lang="pt-BR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Salmo 26:4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experiência mostra que adultos que bebem demais tendem a ficar muito desinibidos; alguns se entregam a desejos que,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sem a influência do álcool, teriam reprimido. De qualquer modo, esse perigo dá mais uma razão para se acatar o conselho bíblico de evitar beber demais ou ficar embriagado</a:t>
            </a:r>
            <a:r>
              <a:rPr lang="pt-BR" dirty="0" smtClean="0">
                <a:effectLst/>
              </a:rPr>
              <a:t> 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acham que essas pessoas são estranhos, que ficam a espreita, buscando maneiras de raptar e violentar seu filho.</a:t>
            </a:r>
          </a:p>
          <a:p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Cerca de 90% dos casos são pessoas que a criança conhece.</a:t>
            </a:r>
          </a:p>
          <a:p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Dificil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acreditar que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alguem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bondoso como um vizinho, um professor ou profissional de saúde possa sentir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atraçao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sexual por seu filho</a:t>
            </a:r>
          </a:p>
          <a:p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 verdade na maioria das pessoas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são assim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náo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 preciso suspeitar de todos a seu redor mas deve ser observador.</a:t>
            </a:r>
          </a:p>
          <a:p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 bom ouvinte</a:t>
            </a:r>
          </a:p>
          <a:p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pouco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provavel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a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crianca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fale de forma direta Faça perguntas que fazem ela se expressar</a:t>
            </a:r>
          </a:p>
          <a:p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 fica com vergonha, com medo, preste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atencao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ao que a criança fale Eles falam que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ninguem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vai acreditar nela</a:t>
            </a:r>
          </a:p>
          <a:p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Geralmente eles falam calmamente, fulano faz brincadeira que eu não gosto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 maioria dos molestadores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preferem alvos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faceis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 pais que envolvem ativamente na vida dos seus filhos fazem deles alvos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dificieis</a:t>
            </a:r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 que perguntar </a:t>
            </a: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Quem vai ?     Quem vai buscar?       Onde vai ser?    Quem vai estar lá?</a:t>
            </a:r>
          </a:p>
          <a:p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Muitos casos poderiam ser evitados por um simples cuidado dos pais.....Palavras de um abusador ... Os pais literalmente nos entregam seus filhos....Eles facilitam as coisas</a:t>
            </a:r>
          </a:p>
          <a:p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Crianças que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tiveram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orientaçao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sao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enganadas com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mais facilidade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Pv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2;10 fale sobre o corpo identificando por nome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 nada de estranho</a:t>
            </a: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partes do corpo que ficam cobertas pela roupa de banho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intimas e especiais por isso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deve deixar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ninguem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veja e nem toque</a:t>
            </a:r>
          </a:p>
          <a:p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Uma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crianca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aprende que deve obedecer a um adulto a qualquer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situacao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fica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vulneravel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.... Eles percebem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qdo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uma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crianca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 submissa demais</a:t>
            </a:r>
          </a:p>
          <a:p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•"/>
            </a:pP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Parametro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nossas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criancas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cristas. Deve dizer se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alguem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mandar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vc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fazer algo que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Deus é errado...nem o papai nem a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mamae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devem pedir a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voce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fazer</a:t>
            </a:r>
          </a:p>
          <a:p>
            <a:pPr marL="171450" indent="-171450">
              <a:buFontTx/>
              <a:buChar char="•"/>
            </a:pP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Ensine a dizer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.....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Treine.em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voz alta...sai rapidamente do local..... Conversa com as pessoas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proximas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comprometendo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B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nao</a:t>
            </a:r>
            <a:r>
              <a:rPr lang="pt-B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fara </a:t>
            </a:r>
            <a:r>
              <a:rPr lang="pt-BR" sz="120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abuso</a:t>
            </a:r>
            <a:endParaRPr lang="pt-B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15/09/18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15/09/18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15/09/18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15/09/18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15/09/18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15/09/18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15/09/18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15/09/18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15/09/18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15/09/18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15/09/18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15/09/18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  <p:sldLayoutId id="2147483697" r:id="rId14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jp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8.jpg"/><Relationship Id="rId8" Type="http://schemas.openxmlformats.org/officeDocument/2006/relationships/hyperlink" Target="https://www.jw.org/pt/publicacoes/biblia/nwt/livros/2-Tim%C3%B3teo/3/%23v55003001-v55003005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8.jpg"/><Relationship Id="rId8" Type="http://schemas.openxmlformats.org/officeDocument/2006/relationships/hyperlink" Target="https://www.jw.org/pt/publicacoes/biblia/nwt/livros/colossenses/3/%23v51003014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9F215868-DAA0-4AB4-BF28-4789AEF8C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755" y="4306206"/>
            <a:ext cx="9972489" cy="510358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0B79C3E2-16F9-445F-AF58-93425B800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23498"/>
            <a:ext cx="18288000" cy="285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11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8" name="CaixaDeTexto 17"/>
          <p:cNvSpPr txBox="1"/>
          <p:nvPr/>
        </p:nvSpPr>
        <p:spPr>
          <a:xfrm>
            <a:off x="6526950" y="5196225"/>
            <a:ext cx="11315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>
                <a:solidFill>
                  <a:schemeClr val="accent4">
                    <a:lumMod val="50000"/>
                  </a:schemeClr>
                </a:solidFill>
              </a:rPr>
              <a:t>ASSUNTO DA CLASSE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6526952" y="6728346"/>
            <a:ext cx="10359792" cy="258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 DA </a:t>
            </a:r>
            <a:r>
              <a:rPr lang="pt-BR" sz="4049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AULA: Protegendo os filhos do abuso sexual infantil</a:t>
            </a:r>
            <a:endParaRPr lang="pt-BR" sz="4049" dirty="0"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DO </a:t>
            </a:r>
            <a:r>
              <a:rPr lang="pt-BR" sz="4049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PROFESSOR: </a:t>
            </a:r>
            <a:r>
              <a:rPr lang="pt-BR" sz="4049" dirty="0" err="1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Lezir</a:t>
            </a:r>
            <a:r>
              <a:rPr lang="pt-BR" sz="4049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Brasileiro</a:t>
            </a:r>
            <a:endParaRPr lang="pt-BR" sz="4049" dirty="0"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 DA </a:t>
            </a:r>
            <a:r>
              <a:rPr lang="pt-BR" sz="4049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AULA: 25/03/18</a:t>
            </a:r>
            <a:endParaRPr lang="pt-BR" sz="4049" dirty="0"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xmlns="" id="{4506B851-2B8C-48AE-BA52-5591F8CB8CCD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xmlns="" id="{5AD042BB-D34B-4BAA-B801-A75C5869B197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4" name="Imagem 13">
                <a:extLst>
                  <a:ext uri="{FF2B5EF4-FFF2-40B4-BE49-F238E27FC236}">
                    <a16:creationId xmlns:a16="http://schemas.microsoft.com/office/drawing/2014/main" xmlns="" id="{8F861CAE-2EEF-4A62-A8AD-48B166C3B6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0" name="Imagem 19">
                <a:extLst>
                  <a:ext uri="{FF2B5EF4-FFF2-40B4-BE49-F238E27FC236}">
                    <a16:creationId xmlns:a16="http://schemas.microsoft.com/office/drawing/2014/main" xmlns="" id="{DD9CFA9C-04E9-4DDF-892E-4DE3176E6A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xmlns="" id="{B76A6178-09C7-4E7B-90D0-F8DA6D611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771" y="2721428"/>
            <a:ext cx="5526707" cy="827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4">
            <a:extLst>
              <a:ext uri="{FF2B5EF4-FFF2-40B4-BE49-F238E27FC236}">
                <a16:creationId xmlns:a16="http://schemas.microsoft.com/office/drawing/2014/main" xmlns="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6029" y="2418915"/>
            <a:ext cx="6949667" cy="10432914"/>
          </a:xfrm>
          <a:prstGeom prst="rect">
            <a:avLst/>
          </a:prstGeom>
        </p:spPr>
      </p:pic>
      <p:pic>
        <p:nvPicPr>
          <p:cNvPr id="2" name="Picture 1" descr="livro-ensinando-a-sexualidade-saudavel-aos-seus-filho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59" r="11652"/>
          <a:stretch/>
        </p:blipFill>
        <p:spPr>
          <a:xfrm>
            <a:off x="402699" y="2061894"/>
            <a:ext cx="8704516" cy="1114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26867"/>
      </p:ext>
    </p:extLst>
  </p:cSld>
  <p:clrMapOvr>
    <a:masterClrMapping/>
  </p:clrMapOvr>
  <p:transition xmlns:p14="http://schemas.microsoft.com/office/powerpoint/2010/main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0" y="3430340"/>
            <a:ext cx="18288000" cy="3303350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700" dirty="0" smtClean="0"/>
              <a:t>OOOOO</a:t>
            </a:r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xmlns="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xmlns="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xmlns="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xmlns="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xmlns="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xmlns="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 smtClean="0"/>
              <a:t>PROTEGENDO OS FILHOS DO ABUSO SEXUAL INFANTIL</a:t>
            </a:r>
            <a:endParaRPr lang="pt-BR" sz="5400" dirty="0"/>
          </a:p>
        </p:txBody>
      </p:sp>
      <p:sp>
        <p:nvSpPr>
          <p:cNvPr id="2" name="Rectangle 1"/>
          <p:cNvSpPr/>
          <p:nvPr/>
        </p:nvSpPr>
        <p:spPr>
          <a:xfrm>
            <a:off x="1016000" y="2293658"/>
            <a:ext cx="16459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4800" b="1" dirty="0" smtClean="0">
              <a:latin typeface="Arial"/>
              <a:cs typeface="Arial"/>
            </a:endParaRPr>
          </a:p>
          <a:p>
            <a:r>
              <a:rPr lang="pt-BR" sz="4800" b="1" dirty="0">
                <a:latin typeface="Arial"/>
                <a:cs typeface="Arial"/>
              </a:rPr>
              <a:t>Abuso sexual é um problema assustador que preocupa todos os pais, sendo </a:t>
            </a:r>
            <a:r>
              <a:rPr lang="pt-BR" sz="4800" b="1" dirty="0" smtClean="0">
                <a:latin typeface="Arial"/>
                <a:cs typeface="Arial"/>
              </a:rPr>
              <a:t> </a:t>
            </a:r>
            <a:r>
              <a:rPr lang="pt-BR" sz="4800" b="1" dirty="0">
                <a:latin typeface="Arial"/>
                <a:cs typeface="Arial"/>
              </a:rPr>
              <a:t>uma descoberta </a:t>
            </a:r>
            <a:r>
              <a:rPr lang="pt-BR" sz="4800" b="1" dirty="0" smtClean="0">
                <a:latin typeface="Arial"/>
                <a:cs typeface="Arial"/>
              </a:rPr>
              <a:t>desalentadora </a:t>
            </a:r>
            <a:r>
              <a:rPr lang="pt-BR" sz="4800" b="1" dirty="0">
                <a:latin typeface="Arial"/>
                <a:cs typeface="Arial"/>
              </a:rPr>
              <a:t>de nossa época</a:t>
            </a:r>
            <a:r>
              <a:rPr lang="pt-BR" sz="4800" b="1" dirty="0" smtClean="0">
                <a:latin typeface="Arial"/>
                <a:cs typeface="Arial"/>
              </a:rPr>
              <a:t>.</a:t>
            </a:r>
          </a:p>
          <a:p>
            <a:endParaRPr lang="pt-BR" sz="4800" b="1" dirty="0" smtClean="0"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2924" y="6196892"/>
            <a:ext cx="166196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b="1" dirty="0">
              <a:latin typeface="Arial"/>
              <a:cs typeface="Arial"/>
            </a:endParaRPr>
          </a:p>
          <a:p>
            <a:r>
              <a:rPr lang="pt-BR" sz="4800" b="1" dirty="0">
                <a:latin typeface="Arial"/>
                <a:cs typeface="Arial"/>
              </a:rPr>
              <a:t>A Palavra de Deus explica que vivemos num período cheio de problemas, chamado de “últimos dias.’’</a:t>
            </a:r>
          </a:p>
          <a:p>
            <a:r>
              <a:rPr lang="pt-BR" sz="4800" b="1" dirty="0" smtClean="0">
                <a:latin typeface="Arial"/>
                <a:cs typeface="Arial"/>
                <a:hlinkClick r:id="rId8"/>
              </a:rPr>
              <a:t>Il</a:t>
            </a:r>
            <a:r>
              <a:rPr lang="pt-BR" sz="4800" b="1" dirty="0">
                <a:latin typeface="Arial"/>
                <a:cs typeface="Arial"/>
                <a:hlinkClick r:id="rId8"/>
              </a:rPr>
              <a:t> Timóteo 3:1-5</a:t>
            </a:r>
            <a:endParaRPr lang="pt-BR" sz="4800" b="1" dirty="0">
              <a:latin typeface="Arial"/>
              <a:cs typeface="Arial"/>
            </a:endParaRPr>
          </a:p>
          <a:p>
            <a:endParaRPr lang="pt-BR" b="1" dirty="0">
              <a:latin typeface="Arial"/>
              <a:cs typeface="Arial"/>
            </a:endParaRPr>
          </a:p>
          <a:p>
            <a:endParaRPr lang="pt-BR" b="1" dirty="0"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22925" y="10147238"/>
            <a:ext cx="166196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>
                <a:latin typeface="Arial"/>
                <a:cs typeface="Arial"/>
              </a:rPr>
              <a:t>Quando prevalece um comportamento </a:t>
            </a:r>
            <a:r>
              <a:rPr lang="pt-BR" sz="4800" b="1" dirty="0">
                <a:latin typeface="Arial"/>
                <a:cs typeface="Arial"/>
              </a:rPr>
              <a:t>‘‘feroz’’</a:t>
            </a:r>
            <a:r>
              <a:rPr lang="pt-BR" sz="4800" dirty="0">
                <a:latin typeface="Arial"/>
                <a:cs typeface="Arial"/>
              </a:rPr>
              <a:t> e as pessoas são </a:t>
            </a:r>
            <a:r>
              <a:rPr lang="pt-BR" sz="4800" b="1" dirty="0">
                <a:latin typeface="Arial"/>
                <a:cs typeface="Arial"/>
              </a:rPr>
              <a:t>‘‘amantes de si mesmas’’</a:t>
            </a:r>
            <a:r>
              <a:rPr lang="pt-BR" sz="4800" dirty="0">
                <a:latin typeface="Arial"/>
                <a:cs typeface="Arial"/>
              </a:rPr>
              <a:t> e não têm </a:t>
            </a:r>
            <a:r>
              <a:rPr lang="pt-BR" sz="4800" b="1" dirty="0">
                <a:latin typeface="Arial"/>
                <a:cs typeface="Arial"/>
              </a:rPr>
              <a:t>“afeição natural”</a:t>
            </a:r>
            <a:r>
              <a:rPr lang="pt-BR" b="1" dirty="0">
                <a:latin typeface="Arial"/>
                <a:cs typeface="Arial"/>
              </a:rPr>
              <a:t>.</a:t>
            </a:r>
            <a:endParaRPr lang="pt-BR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969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0" y="3430339"/>
            <a:ext cx="18288000" cy="735181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700" dirty="0" smtClean="0"/>
              <a:t>OOOOO</a:t>
            </a:r>
            <a:endParaRPr lang="pt-BR" sz="2700" dirty="0"/>
          </a:p>
        </p:txBody>
      </p:sp>
      <p:sp>
        <p:nvSpPr>
          <p:cNvPr id="16" name="Retângulo 15"/>
          <p:cNvSpPr/>
          <p:nvPr/>
        </p:nvSpPr>
        <p:spPr>
          <a:xfrm>
            <a:off x="-1258243" y="2293658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xmlns="" id="{DF02759F-410A-44DA-BCA2-25AC090A20A8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xmlns="" id="{3D9471F5-173B-4981-A31A-95D89F2FFDE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xmlns="" id="{C6C05C28-89A3-4CCF-9A09-4EE144318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4" name="Imagem 23">
                <a:extLst>
                  <a:ext uri="{FF2B5EF4-FFF2-40B4-BE49-F238E27FC236}">
                    <a16:creationId xmlns:a16="http://schemas.microsoft.com/office/drawing/2014/main" xmlns="" id="{AB03EEC1-BCD7-4847-84B2-FAE74E012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xmlns="" id="{5F51DE7E-04CF-422A-9E84-D167F4B21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5" name="Retângulo 24">
            <a:extLst>
              <a:ext uri="{FF2B5EF4-FFF2-40B4-BE49-F238E27FC236}">
                <a16:creationId xmlns:a16="http://schemas.microsoft.com/office/drawing/2014/main" xmlns="" id="{14FF687C-8F0C-4B70-A4B1-AAAB5609E963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dirty="0" smtClean="0"/>
              <a:t>PROTEGENDO OS FILHOS DO ABUSO SEXUAL INFANTIL</a:t>
            </a:r>
            <a:endParaRPr lang="pt-BR" sz="5400" dirty="0"/>
          </a:p>
        </p:txBody>
      </p:sp>
      <p:sp>
        <p:nvSpPr>
          <p:cNvPr id="2" name="Rectangle 1"/>
          <p:cNvSpPr/>
          <p:nvPr/>
        </p:nvSpPr>
        <p:spPr>
          <a:xfrm>
            <a:off x="611462" y="2469234"/>
            <a:ext cx="17231066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latin typeface="Arial"/>
                <a:cs typeface="Arial"/>
              </a:rPr>
              <a:t>Faça de seu lar um abrigo </a:t>
            </a:r>
            <a:r>
              <a:rPr lang="pt-BR" sz="4800" b="1" dirty="0" smtClean="0">
                <a:latin typeface="Arial"/>
                <a:cs typeface="Arial"/>
              </a:rPr>
              <a:t>seguro</a:t>
            </a:r>
          </a:p>
          <a:p>
            <a:endParaRPr lang="pt-BR" sz="4800" dirty="0">
              <a:latin typeface="Arial"/>
              <a:cs typeface="Arial"/>
            </a:endParaRPr>
          </a:p>
          <a:p>
            <a:r>
              <a:rPr lang="pt-BR" sz="4800" b="1" dirty="0">
                <a:latin typeface="Arial"/>
                <a:cs typeface="Arial"/>
              </a:rPr>
              <a:t>Como evitar que esses problemas surjam em sua família? </a:t>
            </a:r>
            <a:endParaRPr lang="pt-BR" sz="4800" dirty="0">
              <a:latin typeface="Arial"/>
              <a:cs typeface="Arial"/>
            </a:endParaRPr>
          </a:p>
          <a:p>
            <a:r>
              <a:rPr lang="pt-BR" sz="4800" b="1" dirty="0">
                <a:latin typeface="Arial"/>
                <a:cs typeface="Arial"/>
                <a:hlinkClick r:id="rId8"/>
              </a:rPr>
              <a:t>Colossenses 3:</a:t>
            </a:r>
            <a:r>
              <a:rPr lang="pt-BR" sz="4800" b="1" dirty="0" smtClean="0">
                <a:latin typeface="Arial"/>
                <a:cs typeface="Arial"/>
                <a:hlinkClick r:id="rId8"/>
              </a:rPr>
              <a:t>14</a:t>
            </a:r>
            <a:endParaRPr lang="pt-BR" sz="4800" b="1" dirty="0" smtClean="0">
              <a:latin typeface="Arial"/>
              <a:cs typeface="Arial"/>
            </a:endParaRPr>
          </a:p>
          <a:p>
            <a:endParaRPr lang="pt-BR" sz="4800" dirty="0">
              <a:latin typeface="Arial"/>
              <a:cs typeface="Arial"/>
            </a:endParaRPr>
          </a:p>
          <a:p>
            <a:r>
              <a:rPr lang="pt-BR" sz="4800" b="1" dirty="0">
                <a:latin typeface="Arial"/>
                <a:cs typeface="Arial"/>
              </a:rPr>
              <a:t>A Bíblia nos diz que o “amor . . . é o perfeito vínculo de união”</a:t>
            </a:r>
            <a:r>
              <a:rPr lang="pt-BR" sz="4800" b="1" dirty="0" smtClean="0">
                <a:latin typeface="Arial"/>
                <a:cs typeface="Arial"/>
              </a:rPr>
              <a:t>.</a:t>
            </a:r>
          </a:p>
          <a:p>
            <a:endParaRPr lang="pt-BR" sz="4800" b="1" dirty="0" smtClean="0">
              <a:latin typeface="Arial"/>
              <a:cs typeface="Arial"/>
            </a:endParaRPr>
          </a:p>
          <a:p>
            <a:r>
              <a:rPr lang="pt-BR" sz="4800" b="1" dirty="0" smtClean="0">
                <a:latin typeface="Arial"/>
                <a:cs typeface="Arial"/>
              </a:rPr>
              <a:t>O amor não é um simples sentimento, é definido como algo que motiva nossas ações.</a:t>
            </a:r>
            <a:endParaRPr lang="pt-BR" sz="4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3969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648645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ctangle 1"/>
          <p:cNvSpPr/>
          <p:nvPr/>
        </p:nvSpPr>
        <p:spPr>
          <a:xfrm>
            <a:off x="648646" y="2293658"/>
            <a:ext cx="16401732" cy="9694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Tx/>
              <a:buChar char="•"/>
            </a:pPr>
            <a:r>
              <a:rPr lang="pt-BR" sz="4800" b="1" dirty="0">
                <a:latin typeface="Arial"/>
                <a:cs typeface="Arial"/>
              </a:rPr>
              <a:t>P</a:t>
            </a:r>
            <a:r>
              <a:rPr lang="pt-BR" sz="4800" b="1" dirty="0" smtClean="0">
                <a:latin typeface="Arial"/>
                <a:cs typeface="Arial"/>
              </a:rPr>
              <a:t>ai </a:t>
            </a:r>
            <a:r>
              <a:rPr lang="pt-BR" sz="4800" b="1" dirty="0">
                <a:latin typeface="Arial"/>
                <a:cs typeface="Arial"/>
              </a:rPr>
              <a:t>como cabeça da família deve tomar a iniciativa em </a:t>
            </a:r>
            <a:r>
              <a:rPr lang="pt-BR" sz="4800" b="1" dirty="0" smtClean="0">
                <a:latin typeface="Arial"/>
                <a:cs typeface="Arial"/>
              </a:rPr>
              <a:t>demostrar </a:t>
            </a:r>
            <a:r>
              <a:rPr lang="pt-BR" sz="4800" b="1" dirty="0">
                <a:latin typeface="Arial"/>
                <a:cs typeface="Arial"/>
              </a:rPr>
              <a:t>amor. Ele reconhece que o pai cristão não deve ser tirano, abusando de sua autoridade sobre a esposa ou os filhos</a:t>
            </a:r>
            <a:r>
              <a:rPr lang="pt-BR" sz="4800" b="1" dirty="0" smtClean="0">
                <a:latin typeface="Arial"/>
                <a:cs typeface="Arial"/>
              </a:rPr>
              <a:t>.</a:t>
            </a:r>
          </a:p>
          <a:p>
            <a:pPr marL="685800" indent="-685800">
              <a:buFontTx/>
              <a:buChar char="•"/>
            </a:pPr>
            <a:endParaRPr lang="pt-BR" sz="4800" b="1" dirty="0" smtClean="0">
              <a:latin typeface="Arial"/>
              <a:cs typeface="Arial"/>
            </a:endParaRPr>
          </a:p>
          <a:p>
            <a:pPr marL="685800" indent="-685800">
              <a:buFontTx/>
              <a:buChar char="•"/>
            </a:pPr>
            <a:r>
              <a:rPr lang="pt-BR" sz="4800" b="1" dirty="0"/>
              <a:t>A mãe de modo amoroso, não hesita em colocar a segurança e o bem-estar deles à frente dos seus</a:t>
            </a:r>
            <a:r>
              <a:rPr lang="pt-BR" sz="4800" b="1" dirty="0" smtClean="0"/>
              <a:t>.</a:t>
            </a:r>
          </a:p>
          <a:p>
            <a:pPr marL="685800" indent="-685800">
              <a:buFontTx/>
              <a:buChar char="•"/>
            </a:pPr>
            <a:endParaRPr lang="pt-BR" sz="4800" b="1" dirty="0" smtClean="0"/>
          </a:p>
          <a:p>
            <a:pPr marL="685800" indent="-685800">
              <a:buFontTx/>
              <a:buChar char="•"/>
            </a:pPr>
            <a:r>
              <a:rPr lang="pt-BR" sz="4800" b="1" dirty="0" smtClean="0"/>
              <a:t>Os filhos devem ser amigos. </a:t>
            </a:r>
          </a:p>
          <a:p>
            <a:pPr marL="685800" indent="-685800">
              <a:buFontTx/>
              <a:buChar char="•"/>
            </a:pPr>
            <a:endParaRPr lang="pt-BR" sz="4800" b="1" dirty="0"/>
          </a:p>
          <a:p>
            <a:pPr marL="685800" indent="-685800">
              <a:buFontTx/>
              <a:buChar char="•"/>
            </a:pPr>
            <a:r>
              <a:rPr lang="pt-BR" sz="4800" b="1" dirty="0"/>
              <a:t>Na família em que todos se tratam com respeito e dignidade prevalece a boa comunicação</a:t>
            </a:r>
            <a:r>
              <a:rPr lang="pt-BR" sz="4800" dirty="0"/>
              <a:t>. </a:t>
            </a:r>
          </a:p>
          <a:p>
            <a:pPr marL="685800" indent="-685800">
              <a:buFontTx/>
              <a:buChar char="•"/>
            </a:pPr>
            <a:endParaRPr lang="pt-BR" sz="4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934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648645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2"/>
          <p:cNvSpPr/>
          <p:nvPr/>
        </p:nvSpPr>
        <p:spPr>
          <a:xfrm>
            <a:off x="305731" y="1951870"/>
            <a:ext cx="13410269" cy="10248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latin typeface="Arial"/>
                <a:cs typeface="Arial"/>
              </a:rPr>
              <a:t>Dicas para ter um lar </a:t>
            </a:r>
            <a:r>
              <a:rPr lang="pt-BR" sz="4800" b="1" dirty="0" smtClean="0">
                <a:latin typeface="Arial"/>
                <a:cs typeface="Arial"/>
              </a:rPr>
              <a:t>seguro</a:t>
            </a:r>
          </a:p>
          <a:p>
            <a:endParaRPr lang="pt-BR" sz="4800" b="1" dirty="0">
              <a:latin typeface="Arial"/>
              <a:cs typeface="Arial"/>
            </a:endParaRPr>
          </a:p>
          <a:p>
            <a:r>
              <a:rPr lang="pt-BR" sz="4400" b="1" dirty="0">
                <a:latin typeface="Arial"/>
                <a:cs typeface="Arial"/>
              </a:rPr>
              <a:t>Internet: </a:t>
            </a:r>
            <a:r>
              <a:rPr lang="pt-BR" sz="4400" dirty="0">
                <a:latin typeface="Arial"/>
                <a:cs typeface="Arial"/>
              </a:rPr>
              <a:t>Se seus filhos têm acesso à internet, eles precisam aprender a usá-la de modo seguro. </a:t>
            </a:r>
            <a:endParaRPr lang="pt-BR" sz="4400" dirty="0" smtClean="0">
              <a:latin typeface="Arial"/>
              <a:cs typeface="Arial"/>
            </a:endParaRPr>
          </a:p>
          <a:p>
            <a:endParaRPr lang="pt-BR" sz="4400" dirty="0" smtClean="0">
              <a:latin typeface="Arial"/>
              <a:cs typeface="Arial"/>
            </a:endParaRPr>
          </a:p>
          <a:p>
            <a:r>
              <a:rPr lang="pt-BR" sz="4800" b="1" dirty="0"/>
              <a:t>Bebidas alcoólicas: </a:t>
            </a:r>
            <a:r>
              <a:rPr lang="pt-BR" sz="4800" dirty="0"/>
              <a:t>Em muitos casos de abuso de crianças, estava envolvido o uso de álcool</a:t>
            </a:r>
            <a:r>
              <a:rPr lang="pt-BR" sz="4800" dirty="0" smtClean="0"/>
              <a:t>.</a:t>
            </a:r>
          </a:p>
          <a:p>
            <a:endParaRPr lang="pt-BR" sz="4800" dirty="0"/>
          </a:p>
          <a:p>
            <a:r>
              <a:rPr lang="pt-BR" sz="4800" b="1" dirty="0"/>
              <a:t>Privacidade: </a:t>
            </a:r>
            <a:r>
              <a:rPr lang="pt-BR" sz="4800" dirty="0"/>
              <a:t>todos os membros da família precisam entender a importância da privacidade. </a:t>
            </a:r>
          </a:p>
          <a:p>
            <a:endParaRPr lang="pt-BR" sz="4800" b="1" dirty="0">
              <a:latin typeface="Arial"/>
              <a:cs typeface="Arial"/>
            </a:endParaRPr>
          </a:p>
          <a:p>
            <a:endParaRPr lang="pt-BR" sz="4800" b="1" dirty="0" smtClean="0">
              <a:latin typeface="Arial"/>
              <a:cs typeface="Arial"/>
            </a:endParaRPr>
          </a:p>
          <a:p>
            <a:endParaRPr lang="pt-BR" sz="4800" b="1" dirty="0">
              <a:latin typeface="Arial"/>
              <a:cs typeface="Arial"/>
            </a:endParaRPr>
          </a:p>
          <a:p>
            <a:endParaRPr lang="pt-BR" sz="4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673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648645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2"/>
          <p:cNvSpPr/>
          <p:nvPr/>
        </p:nvSpPr>
        <p:spPr>
          <a:xfrm>
            <a:off x="305731" y="1951870"/>
            <a:ext cx="1341026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4800" b="1" dirty="0">
              <a:latin typeface="Arial"/>
              <a:cs typeface="Arial"/>
            </a:endParaRPr>
          </a:p>
          <a:p>
            <a:endParaRPr lang="pt-BR" sz="4800" b="1" dirty="0" smtClean="0">
              <a:latin typeface="Arial"/>
              <a:cs typeface="Arial"/>
            </a:endParaRPr>
          </a:p>
          <a:p>
            <a:endParaRPr lang="pt-BR" sz="4800" b="1" dirty="0">
              <a:latin typeface="Arial"/>
              <a:cs typeface="Arial"/>
            </a:endParaRPr>
          </a:p>
          <a:p>
            <a:endParaRPr lang="pt-BR" sz="4800" dirty="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05335" y="4327036"/>
            <a:ext cx="1599207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t-BR" sz="4800" b="1" dirty="0">
                <a:latin typeface="Arial"/>
                <a:cs typeface="Arial"/>
              </a:rPr>
              <a:t>Por quem é praticado? </a:t>
            </a:r>
          </a:p>
          <a:p>
            <a:r>
              <a:rPr lang="pt-BR" sz="4800" b="1" dirty="0">
                <a:latin typeface="Arial"/>
                <a:cs typeface="Arial"/>
              </a:rPr>
              <a:t> </a:t>
            </a:r>
            <a:endParaRPr lang="pt-BR" sz="4800" dirty="0">
              <a:latin typeface="Arial"/>
              <a:cs typeface="Arial"/>
            </a:endParaRPr>
          </a:p>
          <a:p>
            <a:r>
              <a:rPr lang="pt-BR" sz="4800" b="1" dirty="0">
                <a:latin typeface="Arial"/>
                <a:cs typeface="Arial"/>
              </a:rPr>
              <a:t>O abusador é qualquer pessoa em estágio de desenvolvimento mais avançado que violenta sua sexualidade. Nisso se inclui grupos poucas vezes considerados suspeitos, como crianças mais velhas e mulheres – o abusador não é apenas homem.</a:t>
            </a:r>
            <a:endParaRPr lang="pt-BR" sz="4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9579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648645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2"/>
          <p:cNvSpPr/>
          <p:nvPr/>
        </p:nvSpPr>
        <p:spPr>
          <a:xfrm>
            <a:off x="305731" y="1951870"/>
            <a:ext cx="1341026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4800" b="1" dirty="0">
              <a:latin typeface="Arial"/>
              <a:cs typeface="Arial"/>
            </a:endParaRPr>
          </a:p>
          <a:p>
            <a:endParaRPr lang="pt-BR" sz="4800" b="1" dirty="0" smtClean="0">
              <a:latin typeface="Arial"/>
              <a:cs typeface="Arial"/>
            </a:endParaRPr>
          </a:p>
          <a:p>
            <a:endParaRPr lang="pt-BR" sz="4800" b="1" dirty="0">
              <a:latin typeface="Arial"/>
              <a:cs typeface="Arial"/>
            </a:endParaRPr>
          </a:p>
          <a:p>
            <a:endParaRPr lang="pt-BR" sz="4800" dirty="0"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8646" y="3668574"/>
            <a:ext cx="13067354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Arial"/>
                <a:cs typeface="Arial"/>
              </a:rPr>
              <a:t>*</a:t>
            </a:r>
            <a:r>
              <a:rPr lang="en-US" sz="4000" b="1" dirty="0" smtClean="0">
                <a:latin typeface="Arial"/>
                <a:cs typeface="Arial"/>
              </a:rPr>
              <a:t>As </a:t>
            </a:r>
            <a:r>
              <a:rPr lang="en-US" sz="4000" b="1" dirty="0" err="1">
                <a:latin typeface="Arial"/>
                <a:cs typeface="Arial"/>
              </a:rPr>
              <a:t>principais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características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observadas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nessas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pessoas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são</a:t>
            </a:r>
            <a:r>
              <a:rPr lang="en-US" sz="4000" b="1" dirty="0">
                <a:latin typeface="Arial"/>
                <a:cs typeface="Arial"/>
              </a:rPr>
              <a:t>: </a:t>
            </a:r>
            <a:endParaRPr lang="en-US" sz="4000" b="1" dirty="0" smtClean="0">
              <a:latin typeface="Arial"/>
              <a:cs typeface="Arial"/>
            </a:endParaRPr>
          </a:p>
          <a:p>
            <a:endParaRPr lang="pt-BR" sz="4000" dirty="0">
              <a:latin typeface="Arial"/>
              <a:cs typeface="Arial"/>
            </a:endParaRPr>
          </a:p>
          <a:p>
            <a:pPr lvl="0"/>
            <a:r>
              <a:rPr lang="en-US" sz="4000" b="1" dirty="0">
                <a:latin typeface="Arial"/>
                <a:cs typeface="Arial"/>
              </a:rPr>
              <a:t>*</a:t>
            </a:r>
            <a:r>
              <a:rPr lang="en-US" sz="4000" b="1" dirty="0" err="1">
                <a:latin typeface="Arial"/>
                <a:cs typeface="Arial"/>
              </a:rPr>
              <a:t>algumas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já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sofreram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abuso</a:t>
            </a:r>
            <a:r>
              <a:rPr lang="en-US" sz="4000" b="1" dirty="0">
                <a:latin typeface="Arial"/>
                <a:cs typeface="Arial"/>
              </a:rPr>
              <a:t> sexual </a:t>
            </a:r>
            <a:r>
              <a:rPr lang="en-US" sz="4000" b="1" dirty="0" err="1">
                <a:latin typeface="Arial"/>
                <a:cs typeface="Arial"/>
              </a:rPr>
              <a:t>quando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criança</a:t>
            </a:r>
            <a:r>
              <a:rPr lang="en-US" sz="4000" b="1" dirty="0">
                <a:latin typeface="Arial"/>
                <a:cs typeface="Arial"/>
              </a:rPr>
              <a:t>;  </a:t>
            </a:r>
            <a:endParaRPr lang="pt-BR" sz="4000" dirty="0">
              <a:latin typeface="Arial"/>
              <a:cs typeface="Arial"/>
            </a:endParaRPr>
          </a:p>
          <a:p>
            <a:pPr lvl="0"/>
            <a:r>
              <a:rPr lang="en-US" sz="4000" b="1" dirty="0" smtClean="0">
                <a:latin typeface="Arial"/>
                <a:cs typeface="Arial"/>
              </a:rPr>
              <a:t>*</a:t>
            </a:r>
            <a:r>
              <a:rPr lang="en-US" sz="4000" b="1" dirty="0" err="1" smtClean="0">
                <a:latin typeface="Arial"/>
                <a:cs typeface="Arial"/>
              </a:rPr>
              <a:t>apresentam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dificuldades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relativas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à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sexualidade</a:t>
            </a:r>
            <a:r>
              <a:rPr lang="en-US" sz="4000" b="1" dirty="0">
                <a:latin typeface="Arial"/>
                <a:cs typeface="Arial"/>
              </a:rPr>
              <a:t>;  </a:t>
            </a:r>
            <a:endParaRPr lang="pt-BR" sz="4000" dirty="0">
              <a:latin typeface="Arial"/>
              <a:cs typeface="Arial"/>
            </a:endParaRPr>
          </a:p>
          <a:p>
            <a:pPr lvl="0"/>
            <a:r>
              <a:rPr lang="en-US" sz="4000" b="1" dirty="0" smtClean="0">
                <a:latin typeface="Arial"/>
                <a:cs typeface="Arial"/>
              </a:rPr>
              <a:t>*</a:t>
            </a:r>
            <a:r>
              <a:rPr lang="en-US" sz="4000" b="1" dirty="0" err="1" smtClean="0">
                <a:latin typeface="Arial"/>
                <a:cs typeface="Arial"/>
              </a:rPr>
              <a:t>são</a:t>
            </a:r>
            <a:r>
              <a:rPr lang="en-US" sz="4000" b="1" dirty="0">
                <a:latin typeface="Arial"/>
                <a:cs typeface="Arial"/>
              </a:rPr>
              <a:t>, </a:t>
            </a:r>
            <a:r>
              <a:rPr lang="en-US" sz="4000" b="1" dirty="0" err="1">
                <a:latin typeface="Arial"/>
                <a:cs typeface="Arial"/>
              </a:rPr>
              <a:t>geralmente</a:t>
            </a:r>
            <a:r>
              <a:rPr lang="en-US" sz="4000" b="1" dirty="0">
                <a:latin typeface="Arial"/>
                <a:cs typeface="Arial"/>
              </a:rPr>
              <a:t>, </a:t>
            </a:r>
            <a:r>
              <a:rPr lang="en-US" sz="4000" b="1" dirty="0" err="1">
                <a:latin typeface="Arial"/>
                <a:cs typeface="Arial"/>
              </a:rPr>
              <a:t>pessoas</a:t>
            </a:r>
            <a:r>
              <a:rPr lang="en-US" sz="4000" b="1" dirty="0">
                <a:latin typeface="Arial"/>
                <a:cs typeface="Arial"/>
              </a:rPr>
              <a:t> "</a:t>
            </a:r>
            <a:r>
              <a:rPr lang="en-US" sz="4000" b="1" dirty="0" err="1">
                <a:latin typeface="Arial"/>
                <a:cs typeface="Arial"/>
              </a:rPr>
              <a:t>acima</a:t>
            </a:r>
            <a:r>
              <a:rPr lang="en-US" sz="4000" b="1" dirty="0">
                <a:latin typeface="Arial"/>
                <a:cs typeface="Arial"/>
              </a:rPr>
              <a:t> de </a:t>
            </a:r>
            <a:r>
              <a:rPr lang="en-US" sz="4000" b="1" dirty="0" err="1">
                <a:latin typeface="Arial"/>
                <a:cs typeface="Arial"/>
              </a:rPr>
              <a:t>qualquer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suspeita</a:t>
            </a:r>
            <a:r>
              <a:rPr lang="en-US" sz="4000" b="1" dirty="0">
                <a:latin typeface="Arial"/>
                <a:cs typeface="Arial"/>
              </a:rPr>
              <a:t>", </a:t>
            </a:r>
            <a:r>
              <a:rPr lang="en-US" sz="4000" b="1" dirty="0" err="1">
                <a:latin typeface="Arial"/>
                <a:cs typeface="Arial"/>
              </a:rPr>
              <a:t>não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havendo</a:t>
            </a:r>
            <a:r>
              <a:rPr lang="en-US" sz="4000" b="1" dirty="0">
                <a:latin typeface="Arial"/>
                <a:cs typeface="Arial"/>
              </a:rPr>
              <a:t>, </a:t>
            </a:r>
            <a:r>
              <a:rPr lang="en-US" sz="4000" b="1" dirty="0" err="1">
                <a:latin typeface="Arial"/>
                <a:cs typeface="Arial"/>
              </a:rPr>
              <a:t>aparentemente</a:t>
            </a:r>
            <a:r>
              <a:rPr lang="en-US" sz="4000" b="1" dirty="0">
                <a:latin typeface="Arial"/>
                <a:cs typeface="Arial"/>
              </a:rPr>
              <a:t>, nada </a:t>
            </a:r>
            <a:r>
              <a:rPr lang="en-US" sz="4000" b="1" dirty="0" err="1">
                <a:latin typeface="Arial"/>
                <a:cs typeface="Arial"/>
              </a:rPr>
              <a:t>em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seu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comportamento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que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chame</a:t>
            </a:r>
            <a:r>
              <a:rPr lang="en-US" sz="4000" b="1" dirty="0">
                <a:latin typeface="Arial"/>
                <a:cs typeface="Arial"/>
              </a:rPr>
              <a:t> a </a:t>
            </a:r>
            <a:r>
              <a:rPr lang="en-US" sz="4000" b="1" dirty="0" err="1">
                <a:latin typeface="Arial"/>
                <a:cs typeface="Arial"/>
              </a:rPr>
              <a:t>atenção</a:t>
            </a:r>
            <a:r>
              <a:rPr lang="en-US" sz="4000" b="1" dirty="0">
                <a:latin typeface="Arial"/>
                <a:cs typeface="Arial"/>
              </a:rPr>
              <a:t>. São </a:t>
            </a:r>
            <a:r>
              <a:rPr lang="en-US" sz="4000" b="1" dirty="0" err="1">
                <a:latin typeface="Arial"/>
                <a:cs typeface="Arial"/>
              </a:rPr>
              <a:t>amáveis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em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sua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maioria</a:t>
            </a:r>
            <a:r>
              <a:rPr lang="en-US" sz="4000" b="1" dirty="0">
                <a:latin typeface="Arial"/>
                <a:cs typeface="Arial"/>
              </a:rPr>
              <a:t> e </a:t>
            </a:r>
            <a:r>
              <a:rPr lang="en-US" sz="4000" b="1" dirty="0" err="1">
                <a:latin typeface="Arial"/>
                <a:cs typeface="Arial"/>
              </a:rPr>
              <a:t>até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mesmo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sedutoras</a:t>
            </a:r>
            <a:r>
              <a:rPr lang="en-US" sz="4000" b="1" dirty="0">
                <a:latin typeface="Arial"/>
                <a:cs typeface="Arial"/>
              </a:rPr>
              <a:t>;  </a:t>
            </a:r>
            <a:endParaRPr lang="pt-BR" sz="4000" dirty="0">
              <a:latin typeface="Arial"/>
              <a:cs typeface="Arial"/>
            </a:endParaRPr>
          </a:p>
          <a:p>
            <a:pPr lvl="0"/>
            <a:r>
              <a:rPr lang="en-US" sz="4000" b="1" dirty="0" smtClean="0">
                <a:latin typeface="Arial"/>
                <a:cs typeface="Arial"/>
              </a:rPr>
              <a:t>*</a:t>
            </a:r>
            <a:r>
              <a:rPr lang="en-US" sz="4000" b="1" dirty="0" err="1" smtClean="0">
                <a:latin typeface="Arial"/>
                <a:cs typeface="Arial"/>
              </a:rPr>
              <a:t>podem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conquistar</a:t>
            </a:r>
            <a:r>
              <a:rPr lang="en-US" sz="4000" b="1" dirty="0">
                <a:latin typeface="Arial"/>
                <a:cs typeface="Arial"/>
              </a:rPr>
              <a:t> a </a:t>
            </a:r>
            <a:r>
              <a:rPr lang="en-US" sz="4000" b="1" dirty="0" err="1">
                <a:latin typeface="Arial"/>
                <a:cs typeface="Arial"/>
              </a:rPr>
              <a:t>vítima</a:t>
            </a:r>
            <a:r>
              <a:rPr lang="en-US" sz="4000" b="1" dirty="0">
                <a:latin typeface="Arial"/>
                <a:cs typeface="Arial"/>
              </a:rPr>
              <a:t> com </a:t>
            </a:r>
            <a:r>
              <a:rPr lang="en-US" sz="4000" b="1" dirty="0" err="1">
                <a:latin typeface="Arial"/>
                <a:cs typeface="Arial"/>
              </a:rPr>
              <a:t>presentes</a:t>
            </a:r>
            <a:r>
              <a:rPr lang="en-US" sz="4000" b="1" dirty="0">
                <a:latin typeface="Arial"/>
                <a:cs typeface="Arial"/>
              </a:rPr>
              <a:t>, </a:t>
            </a:r>
            <a:r>
              <a:rPr lang="en-US" sz="4000" b="1" dirty="0" err="1">
                <a:latin typeface="Arial"/>
                <a:cs typeface="Arial"/>
              </a:rPr>
              <a:t>elogios</a:t>
            </a:r>
            <a:r>
              <a:rPr lang="en-US" sz="4000" b="1" dirty="0">
                <a:latin typeface="Arial"/>
                <a:cs typeface="Arial"/>
              </a:rPr>
              <a:t>, </a:t>
            </a:r>
            <a:r>
              <a:rPr lang="en-US" sz="4000" b="1" dirty="0" err="1">
                <a:latin typeface="Arial"/>
                <a:cs typeface="Arial"/>
              </a:rPr>
              <a:t>dinheiro</a:t>
            </a:r>
            <a:r>
              <a:rPr lang="en-US" sz="4000" b="1" dirty="0">
                <a:latin typeface="Arial"/>
                <a:cs typeface="Arial"/>
              </a:rPr>
              <a:t>.  </a:t>
            </a:r>
            <a:endParaRPr lang="pt-BR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391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648645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2"/>
          <p:cNvSpPr/>
          <p:nvPr/>
        </p:nvSpPr>
        <p:spPr>
          <a:xfrm>
            <a:off x="305731" y="1951870"/>
            <a:ext cx="1341026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4800" b="1" dirty="0">
              <a:latin typeface="Arial"/>
              <a:cs typeface="Arial"/>
            </a:endParaRPr>
          </a:p>
          <a:p>
            <a:endParaRPr lang="pt-BR" sz="4800" b="1" dirty="0" smtClean="0">
              <a:latin typeface="Arial"/>
              <a:cs typeface="Arial"/>
            </a:endParaRPr>
          </a:p>
          <a:p>
            <a:endParaRPr lang="pt-BR" sz="4800" b="1" dirty="0">
              <a:latin typeface="Arial"/>
              <a:cs typeface="Arial"/>
            </a:endParaRPr>
          </a:p>
          <a:p>
            <a:endParaRPr lang="pt-BR" sz="4800" dirty="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5731" y="2586815"/>
            <a:ext cx="13410269" cy="11295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>
                <a:latin typeface="Arial"/>
                <a:cs typeface="Arial"/>
              </a:rPr>
              <a:t>Como proteger seus </a:t>
            </a:r>
            <a:r>
              <a:rPr lang="pt-BR" sz="4000" b="1" dirty="0" smtClean="0">
                <a:latin typeface="Arial"/>
                <a:cs typeface="Arial"/>
              </a:rPr>
              <a:t>filhos:</a:t>
            </a:r>
          </a:p>
          <a:p>
            <a:endParaRPr lang="pt-BR" sz="4400" b="1" dirty="0">
              <a:latin typeface="Arial"/>
              <a:cs typeface="Arial"/>
            </a:endParaRPr>
          </a:p>
          <a:p>
            <a:r>
              <a:rPr lang="pt-BR" sz="4000" b="1" dirty="0">
                <a:latin typeface="Arial"/>
                <a:cs typeface="Arial"/>
              </a:rPr>
              <a:t>Você é a primeira linha de </a:t>
            </a:r>
            <a:r>
              <a:rPr lang="pt-BR" sz="4000" b="1" dirty="0" smtClean="0">
                <a:latin typeface="Arial"/>
                <a:cs typeface="Arial"/>
              </a:rPr>
              <a:t>defesa,</a:t>
            </a:r>
            <a:endParaRPr lang="pt-BR" sz="4000" b="1" dirty="0">
              <a:latin typeface="Arial"/>
              <a:cs typeface="Arial"/>
            </a:endParaRPr>
          </a:p>
          <a:p>
            <a:r>
              <a:rPr lang="pt-BR" sz="4000" b="1" dirty="0">
                <a:latin typeface="Arial"/>
                <a:cs typeface="Arial"/>
              </a:rPr>
              <a:t>a</a:t>
            </a:r>
            <a:r>
              <a:rPr lang="pt-BR" sz="4000" b="1" dirty="0" smtClean="0">
                <a:latin typeface="Arial"/>
                <a:cs typeface="Arial"/>
              </a:rPr>
              <a:t> </a:t>
            </a:r>
            <a:r>
              <a:rPr lang="pt-BR" sz="4000" b="1" dirty="0">
                <a:latin typeface="Arial"/>
                <a:cs typeface="Arial"/>
              </a:rPr>
              <a:t>responsabilidade primária de proteger as crianças contra abusos é dos pais e não delas mesmas.</a:t>
            </a:r>
            <a:endParaRPr lang="pt-BR" sz="4000" dirty="0">
              <a:latin typeface="Arial"/>
              <a:cs typeface="Arial"/>
            </a:endParaRPr>
          </a:p>
          <a:p>
            <a:r>
              <a:rPr lang="pt-BR" sz="4000" b="1" dirty="0">
                <a:latin typeface="Arial"/>
                <a:cs typeface="Arial"/>
              </a:rPr>
              <a:t> </a:t>
            </a:r>
            <a:endParaRPr lang="pt-BR" sz="4000" dirty="0">
              <a:latin typeface="Arial"/>
              <a:cs typeface="Arial"/>
            </a:endParaRPr>
          </a:p>
          <a:p>
            <a:pPr lvl="0"/>
            <a:r>
              <a:rPr lang="pt-BR" sz="4000" b="1" dirty="0">
                <a:latin typeface="Arial"/>
                <a:cs typeface="Arial"/>
              </a:rPr>
              <a:t>Informar sobre o assunto para depois ensinar os filhos</a:t>
            </a:r>
            <a:r>
              <a:rPr lang="pt-BR" sz="4000" b="1" dirty="0" smtClean="0">
                <a:latin typeface="Arial"/>
                <a:cs typeface="Arial"/>
              </a:rPr>
              <a:t>;</a:t>
            </a:r>
          </a:p>
          <a:p>
            <a:pPr lvl="0"/>
            <a:endParaRPr lang="pt-BR" sz="4000" dirty="0">
              <a:latin typeface="Arial"/>
              <a:cs typeface="Arial"/>
            </a:endParaRPr>
          </a:p>
          <a:p>
            <a:pPr lvl="0"/>
            <a:r>
              <a:rPr lang="pt-BR" sz="4000" b="1" dirty="0">
                <a:latin typeface="Arial"/>
                <a:cs typeface="Arial"/>
              </a:rPr>
              <a:t> </a:t>
            </a:r>
            <a:endParaRPr lang="pt-BR" sz="4000" b="1" dirty="0" smtClean="0"/>
          </a:p>
          <a:p>
            <a:r>
              <a:rPr lang="pt-BR" sz="4000" b="1" dirty="0"/>
              <a:t>Seja um bom ouvinte;</a:t>
            </a:r>
          </a:p>
          <a:p>
            <a:pPr lvl="0"/>
            <a:endParaRPr lang="pt-BR" sz="4000" b="1" dirty="0"/>
          </a:p>
          <a:p>
            <a:pPr lvl="0"/>
            <a:r>
              <a:rPr lang="pt-BR" sz="4000" b="1" dirty="0"/>
              <a:t> </a:t>
            </a:r>
            <a:endParaRPr lang="pt-BR" sz="4000" dirty="0"/>
          </a:p>
          <a:p>
            <a:r>
              <a:rPr lang="pt-BR" sz="4000" b="1" dirty="0"/>
              <a:t>Procure saber todos os detalhes a respeito de qualquer passeio planejado; </a:t>
            </a:r>
          </a:p>
          <a:p>
            <a:endParaRPr lang="pt-BR" sz="4000" dirty="0"/>
          </a:p>
          <a:p>
            <a:endParaRPr lang="pt-BR" sz="4000" dirty="0"/>
          </a:p>
          <a:p>
            <a:endParaRPr lang="pt-BR"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2684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648645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2"/>
          <p:cNvSpPr/>
          <p:nvPr/>
        </p:nvSpPr>
        <p:spPr>
          <a:xfrm>
            <a:off x="305731" y="1951870"/>
            <a:ext cx="1341026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4800" b="1" dirty="0">
              <a:latin typeface="Arial"/>
              <a:cs typeface="Arial"/>
            </a:endParaRPr>
          </a:p>
          <a:p>
            <a:endParaRPr lang="pt-BR" sz="4800" b="1" dirty="0" smtClean="0">
              <a:latin typeface="Arial"/>
              <a:cs typeface="Arial"/>
            </a:endParaRPr>
          </a:p>
          <a:p>
            <a:endParaRPr lang="pt-BR" sz="4800" b="1" dirty="0">
              <a:latin typeface="Arial"/>
              <a:cs typeface="Arial"/>
            </a:endParaRPr>
          </a:p>
          <a:p>
            <a:endParaRPr lang="pt-BR" sz="4800" dirty="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7944" y="2586815"/>
            <a:ext cx="134102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latin typeface="Arial"/>
                <a:cs typeface="Arial"/>
              </a:rPr>
              <a:t> </a:t>
            </a:r>
            <a:r>
              <a:rPr lang="pt-BR" sz="4000" b="1" dirty="0"/>
              <a:t>Mostre interesse ativo nas atividades, nas amizades e nos trabalhos escolares de seus filhos</a:t>
            </a:r>
            <a:r>
              <a:rPr lang="pt-BR" sz="4000" b="1" dirty="0" smtClean="0"/>
              <a:t>;</a:t>
            </a:r>
            <a:endParaRPr lang="pt-BR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87944" y="4417516"/>
            <a:ext cx="13410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4000" b="1" dirty="0" smtClean="0"/>
              <a:t>Faça </a:t>
            </a:r>
            <a:r>
              <a:rPr lang="pt-BR" sz="4000" b="1" dirty="0"/>
              <a:t>perguntas</a:t>
            </a:r>
            <a:r>
              <a:rPr lang="pt-BR" sz="4000" b="1" dirty="0" smtClean="0"/>
              <a:t>;</a:t>
            </a:r>
            <a:endParaRPr lang="pt-BR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89950" y="5834187"/>
            <a:ext cx="12676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/>
              <a:t> Forneça ao seu filho educação sexual</a:t>
            </a:r>
            <a:r>
              <a:rPr lang="pt-BR" sz="4000" b="1" dirty="0" smtClean="0"/>
              <a:t>;</a:t>
            </a:r>
            <a:endParaRPr lang="pt-BR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87944" y="7116627"/>
            <a:ext cx="123938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/>
              <a:t>Ensine </a:t>
            </a:r>
            <a:r>
              <a:rPr lang="pt-BR" sz="4000" b="1" dirty="0"/>
              <a:t>seu filho um conceito equilibrado sobre </a:t>
            </a:r>
            <a:r>
              <a:rPr lang="pt-BR" sz="4000" b="1" dirty="0" smtClean="0"/>
              <a:t>obediência;</a:t>
            </a:r>
            <a:endParaRPr lang="pt-BR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9950" y="8888042"/>
            <a:ext cx="13410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/>
              <a:t> </a:t>
            </a:r>
            <a:r>
              <a:rPr lang="pt-BR" sz="4000" b="1" dirty="0"/>
              <a:t>Ensine ao seu filho algumas medidas básicas de proteção</a:t>
            </a:r>
            <a:r>
              <a:rPr lang="pt-BR" sz="4000" b="1" dirty="0" smtClean="0"/>
              <a:t>;</a:t>
            </a:r>
            <a:endParaRPr lang="pt-BR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87944" y="10125539"/>
            <a:ext cx="125918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/>
              <a:t>Fale </a:t>
            </a:r>
            <a:r>
              <a:rPr lang="pt-BR" sz="4000" b="1" dirty="0"/>
              <a:t>com seu filho que não é certo alguém pedir que ele esconda algo dos pais.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15564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648645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2"/>
          <p:cNvSpPr/>
          <p:nvPr/>
        </p:nvSpPr>
        <p:spPr>
          <a:xfrm>
            <a:off x="305731" y="1951870"/>
            <a:ext cx="1341026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4800" b="1" dirty="0">
              <a:latin typeface="Arial"/>
              <a:cs typeface="Arial"/>
            </a:endParaRPr>
          </a:p>
          <a:p>
            <a:endParaRPr lang="pt-BR" sz="4800" b="1" dirty="0" smtClean="0">
              <a:latin typeface="Arial"/>
              <a:cs typeface="Arial"/>
            </a:endParaRPr>
          </a:p>
          <a:p>
            <a:endParaRPr lang="pt-BR" sz="4800" b="1" dirty="0">
              <a:latin typeface="Arial"/>
              <a:cs typeface="Arial"/>
            </a:endParaRPr>
          </a:p>
          <a:p>
            <a:endParaRPr lang="pt-BR" sz="4800" dirty="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5731" y="2586815"/>
            <a:ext cx="1341026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t-BR" sz="3600" dirty="0"/>
          </a:p>
          <a:p>
            <a:endParaRPr lang="pt-BR" sz="4000" dirty="0"/>
          </a:p>
          <a:p>
            <a:endParaRPr lang="pt-BR" sz="4000" dirty="0"/>
          </a:p>
          <a:p>
            <a:endParaRPr lang="pt-BR" sz="4400" dirty="0"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34584" y="1687356"/>
            <a:ext cx="8725089" cy="932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 smtClean="0"/>
              <a:t>Consequências Físicas:</a:t>
            </a:r>
          </a:p>
          <a:p>
            <a:endParaRPr lang="pt-BR" sz="3000" b="1" dirty="0"/>
          </a:p>
          <a:p>
            <a:r>
              <a:rPr lang="pt-BR" sz="3000" dirty="0"/>
              <a:t>lesões em geral, hematomas;  </a:t>
            </a:r>
          </a:p>
          <a:p>
            <a:r>
              <a:rPr lang="pt-BR" sz="3000" dirty="0"/>
              <a:t>lesões genitais;  </a:t>
            </a:r>
          </a:p>
          <a:p>
            <a:r>
              <a:rPr lang="pt-BR" sz="3000" dirty="0"/>
              <a:t>lesões anais;  </a:t>
            </a:r>
          </a:p>
          <a:p>
            <a:r>
              <a:rPr lang="pt-BR" sz="3000" dirty="0"/>
              <a:t>doenças sexualmente transmissíveis.</a:t>
            </a:r>
          </a:p>
          <a:p>
            <a:r>
              <a:rPr lang="pt-BR" sz="3000" dirty="0"/>
              <a:t>Gestação.</a:t>
            </a:r>
          </a:p>
          <a:p>
            <a:r>
              <a:rPr lang="pt-BR" sz="3000" dirty="0" err="1"/>
              <a:t>Conseqüências</a:t>
            </a:r>
            <a:r>
              <a:rPr lang="pt-BR" sz="3000" dirty="0"/>
              <a:t> Psicológicas</a:t>
            </a:r>
          </a:p>
          <a:p>
            <a:r>
              <a:rPr lang="pt-BR" sz="3000" dirty="0"/>
              <a:t>agressividade;  </a:t>
            </a:r>
          </a:p>
          <a:p>
            <a:r>
              <a:rPr lang="pt-BR" sz="3000" dirty="0"/>
              <a:t>condutas sexuais inadequadas;  </a:t>
            </a:r>
          </a:p>
          <a:p>
            <a:r>
              <a:rPr lang="pt-BR" sz="3000" dirty="0"/>
              <a:t>dificuldades nos relacionamentos interpessoais, de ligação afetiva  e amorosa; </a:t>
            </a:r>
            <a:r>
              <a:rPr lang="pt-BR" sz="3000" dirty="0" smtClean="0"/>
              <a:t> </a:t>
            </a:r>
          </a:p>
          <a:p>
            <a:r>
              <a:rPr lang="pt-BR" sz="3000" dirty="0"/>
              <a:t>dificuldades escolares;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88922" y="2586815"/>
            <a:ext cx="7353606" cy="9110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/>
              <a:t>distúrbios </a:t>
            </a:r>
            <a:r>
              <a:rPr lang="pt-BR" sz="3000" dirty="0"/>
              <a:t>alimentares;  </a:t>
            </a:r>
          </a:p>
          <a:p>
            <a:r>
              <a:rPr lang="pt-BR" sz="3000" dirty="0"/>
              <a:t>distúrbios afetivos (apatia, depressão, desinteresse pelas brincadeiras, crises de choro, sentimento de culpa, vergonha,  autodesvalorização, falta de estima);  </a:t>
            </a:r>
          </a:p>
          <a:p>
            <a:r>
              <a:rPr lang="pt-BR" sz="3000" dirty="0"/>
              <a:t>dificuldades de adaptação;  </a:t>
            </a:r>
          </a:p>
          <a:p>
            <a:r>
              <a:rPr lang="pt-BR" sz="3000" dirty="0"/>
              <a:t>dificuldades em relação ao sono; </a:t>
            </a:r>
            <a:r>
              <a:rPr lang="pt-BR" sz="3000" dirty="0" smtClean="0"/>
              <a:t> </a:t>
            </a:r>
            <a:endParaRPr lang="pt-BR" sz="3000" dirty="0"/>
          </a:p>
          <a:p>
            <a:r>
              <a:rPr lang="pt-BR" sz="3000" dirty="0"/>
              <a:t>mudanças de comportamento e de vocabulário;  </a:t>
            </a:r>
          </a:p>
          <a:p>
            <a:r>
              <a:rPr lang="pt-BR" sz="3000" dirty="0"/>
              <a:t>queixas de ordem psicossomática;</a:t>
            </a:r>
          </a:p>
          <a:p>
            <a:r>
              <a:rPr lang="pt-BR" sz="3000" dirty="0"/>
              <a:t>envolvimento com prostituição;  </a:t>
            </a:r>
          </a:p>
          <a:p>
            <a:r>
              <a:rPr lang="pt-BR" sz="3000" dirty="0"/>
              <a:t>uso de drogas</a:t>
            </a:r>
            <a:r>
              <a:rPr lang="pt-BR" sz="2800" dirty="0"/>
              <a:t>.  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864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18288000" cy="13716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1720231" y="4680400"/>
            <a:ext cx="14630875" cy="4154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599" i="1" dirty="0">
                <a:latin typeface="Arial" panose="020B0604020202020204" pitchFamily="34" charset="0"/>
                <a:cs typeface="Arial" panose="020B0604020202020204" pitchFamily="34" charset="0"/>
              </a:rPr>
              <a:t>Porque para mim tenho por certo que os sofrimentos do tempo presente não podem ser comparados com a glória a ser revelada em nós.</a:t>
            </a:r>
            <a:endParaRPr lang="en-US" sz="4949" i="1" dirty="0"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6864337" y="9760049"/>
            <a:ext cx="4342662" cy="784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99" b="1" spc="-112" dirty="0">
                <a:latin typeface="Arial" panose="020B0604020202020204" pitchFamily="34" charset="0"/>
                <a:cs typeface="Arial" panose="020B0604020202020204" pitchFamily="34" charset="0"/>
              </a:rPr>
              <a:t>Romanos 8.18</a:t>
            </a:r>
            <a:endParaRPr lang="en-US" sz="3300" b="1" spc="-112" dirty="0"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4759" y="2181151"/>
            <a:ext cx="2644024" cy="249925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13100912-C635-4BFB-8826-2BADDA063D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1372" y="11853295"/>
            <a:ext cx="6008914" cy="156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37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C1E8E734-9CA4-42F4-9260-6ACBE04869F4}"/>
              </a:ext>
            </a:extLst>
          </p:cNvPr>
          <p:cNvSpPr/>
          <p:nvPr/>
        </p:nvSpPr>
        <p:spPr>
          <a:xfrm>
            <a:off x="0" y="0"/>
            <a:ext cx="18288000" cy="1371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2620741" y="3410971"/>
            <a:ext cx="12829857" cy="443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o SENHOR</a:t>
            </a:r>
          </a:p>
          <a:p>
            <a:pPr algn="ctr"/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 abençoe e te guarde</a:t>
            </a:r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pt-BR" sz="5999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Tenha um ótimo domingo!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243143" y="11248775"/>
            <a:ext cx="5585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email@professor.com.br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1FDE8945-69D0-44E1-B866-6E5CAF61C6A5}"/>
              </a:ext>
            </a:extLst>
          </p:cNvPr>
          <p:cNvSpPr/>
          <p:nvPr/>
        </p:nvSpPr>
        <p:spPr>
          <a:xfrm>
            <a:off x="0" y="7737231"/>
            <a:ext cx="18288000" cy="3188379"/>
          </a:xfrm>
          <a:prstGeom prst="rect">
            <a:avLst/>
          </a:prstGeom>
          <a:solidFill>
            <a:srgbClr val="B56727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9149359"/>
      </p:ext>
    </p:extLst>
  </p:cSld>
  <p:clrMapOvr>
    <a:masterClrMapping/>
  </p:clrMapOvr>
  <p:transition xmlns:p14="http://schemas.microsoft.com/office/powerpoint/2010/main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5524</TotalTime>
  <Words>1047</Words>
  <Application>Microsoft Macintosh PowerPoint</Application>
  <PresentationFormat>Custom</PresentationFormat>
  <Paragraphs>207</Paragraphs>
  <Slides>14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Douglas Brasileiro</cp:lastModifiedBy>
  <cp:revision>115</cp:revision>
  <dcterms:created xsi:type="dcterms:W3CDTF">2016-03-02T16:16:57Z</dcterms:created>
  <dcterms:modified xsi:type="dcterms:W3CDTF">2018-09-16T04:10:09Z</dcterms:modified>
</cp:coreProperties>
</file>