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366" r:id="rId2"/>
    <p:sldId id="368" r:id="rId3"/>
    <p:sldId id="425" r:id="rId4"/>
    <p:sldId id="426" r:id="rId5"/>
    <p:sldId id="427" r:id="rId6"/>
    <p:sldId id="398" r:id="rId7"/>
    <p:sldId id="435" r:id="rId8"/>
    <p:sldId id="436" r:id="rId9"/>
    <p:sldId id="400" r:id="rId10"/>
    <p:sldId id="402" r:id="rId11"/>
    <p:sldId id="403" r:id="rId12"/>
    <p:sldId id="404" r:id="rId13"/>
    <p:sldId id="431" r:id="rId14"/>
    <p:sldId id="437" r:id="rId15"/>
    <p:sldId id="417" r:id="rId16"/>
    <p:sldId id="334" r:id="rId17"/>
    <p:sldId id="393" r:id="rId18"/>
    <p:sldId id="428" r:id="rId19"/>
    <p:sldId id="424" r:id="rId20"/>
    <p:sldId id="422" r:id="rId21"/>
    <p:sldId id="421" r:id="rId22"/>
    <p:sldId id="423" r:id="rId23"/>
    <p:sldId id="433" r:id="rId24"/>
    <p:sldId id="420" r:id="rId25"/>
    <p:sldId id="415" r:id="rId26"/>
    <p:sldId id="432" r:id="rId27"/>
    <p:sldId id="386" r:id="rId28"/>
    <p:sldId id="416" r:id="rId29"/>
    <p:sldId id="385" r:id="rId3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984807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474" autoAdjust="0"/>
  </p:normalViewPr>
  <p:slideViewPr>
    <p:cSldViewPr>
      <p:cViewPr varScale="1">
        <p:scale>
          <a:sx n="66" d="100"/>
          <a:sy n="66" d="100"/>
        </p:scale>
        <p:origin x="-1494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41320B-9F7F-49E4-973A-7FCBB136426E}" type="datetimeFigureOut">
              <a:rPr lang="pt-BR" smtClean="0"/>
              <a:pPr/>
              <a:t>16/07/2015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A2B2C8-9DB4-4FCB-BE10-703846B51D3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230332894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4B17B6-EDE6-48FE-ACE0-44F0BC47DD1E}" type="datetimeFigureOut">
              <a:rPr lang="pt-BR" smtClean="0"/>
              <a:pPr/>
              <a:t>16/07/2015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1035F5-950F-4E85-A44F-4216A29B23E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717426085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 </a:t>
            </a:r>
            <a:r>
              <a:rPr lang="en-US" dirty="0" err="1" smtClean="0"/>
              <a:t>história</a:t>
            </a:r>
            <a:r>
              <a:rPr lang="en-US" dirty="0" smtClean="0"/>
              <a:t> </a:t>
            </a:r>
            <a:r>
              <a:rPr lang="en-US" dirty="0" err="1" smtClean="0"/>
              <a:t>demonstra</a:t>
            </a:r>
            <a:r>
              <a:rPr lang="en-US" dirty="0" smtClean="0"/>
              <a:t> que </a:t>
            </a:r>
            <a:r>
              <a:rPr lang="en-US" dirty="0" err="1" smtClean="0"/>
              <a:t>sempre</a:t>
            </a:r>
            <a:r>
              <a:rPr lang="en-US" dirty="0" smtClean="0"/>
              <a:t> que </a:t>
            </a:r>
            <a:r>
              <a:rPr lang="en-US" dirty="0" err="1" smtClean="0"/>
              <a:t>houve</a:t>
            </a:r>
            <a:r>
              <a:rPr lang="en-US" dirty="0" smtClean="0"/>
              <a:t> um </a:t>
            </a:r>
            <a:r>
              <a:rPr lang="en-US" dirty="0" err="1" smtClean="0"/>
              <a:t>avanço</a:t>
            </a:r>
            <a:r>
              <a:rPr lang="en-US" dirty="0" smtClean="0"/>
              <a:t> da </a:t>
            </a:r>
            <a:r>
              <a:rPr lang="en-US" dirty="0" err="1" smtClean="0"/>
              <a:t>tecnologia</a:t>
            </a:r>
            <a:r>
              <a:rPr lang="en-US" dirty="0" smtClean="0"/>
              <a:t> </a:t>
            </a:r>
            <a:r>
              <a:rPr lang="en-US" dirty="0" err="1" smtClean="0"/>
              <a:t>houve</a:t>
            </a:r>
            <a:r>
              <a:rPr lang="en-US" dirty="0" smtClean="0"/>
              <a:t> </a:t>
            </a:r>
            <a:r>
              <a:rPr lang="en-US" dirty="0" err="1" smtClean="0"/>
              <a:t>crescimento</a:t>
            </a:r>
            <a:r>
              <a:rPr lang="en-US" baseline="0" dirty="0" smtClean="0"/>
              <a:t> do </a:t>
            </a:r>
            <a:r>
              <a:rPr lang="en-US" baseline="0" dirty="0" err="1" smtClean="0"/>
              <a:t>cristianismo</a:t>
            </a:r>
            <a:r>
              <a:rPr lang="en-US" baseline="0" dirty="0" smtClean="0"/>
              <a:t> e do </a:t>
            </a:r>
            <a:r>
              <a:rPr lang="en-US" baseline="0" dirty="0" err="1" smtClean="0"/>
              <a:t>conhecimento</a:t>
            </a:r>
            <a:r>
              <a:rPr lang="en-US" baseline="0" dirty="0" smtClean="0"/>
              <a:t> de Deus. 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660729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Verdades inquestionáveis. Estamos acostumados a viver e a pensar utilizando-se</a:t>
            </a:r>
            <a:r>
              <a:rPr lang="pt-BR" baseline="0" dirty="0" smtClean="0"/>
              <a:t> de algumas categorias que não correspondem ao pensamento bíblico. Se confessamos que as verdades contidas nas Escrituras são absolutas, então temos que viver e pensar utilizando-se delas como referencial de vida. </a:t>
            </a:r>
            <a:endParaRPr lang="pt-BR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Existe uma </a:t>
            </a:r>
            <a:r>
              <a:rPr lang="pt-BR" dirty="0" err="1" smtClean="0"/>
              <a:t>metanarrativa</a:t>
            </a:r>
            <a:r>
              <a:rPr lang="pt-BR" dirty="0" smtClean="0"/>
              <a:t>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O</a:t>
            </a:r>
            <a:r>
              <a:rPr lang="pt-BR" baseline="0" dirty="0" smtClean="0"/>
              <a:t> que é soberania de Deus? Por que é importante acreditarmos nesta doutrina?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aseline="0" dirty="0" smtClean="0"/>
              <a:t>Qual é a missão de Deus?</a:t>
            </a:r>
            <a:endParaRPr lang="pt-BR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Diante de uma visão cristã, pode-se afirmar que a globalização está dentro do plano de Deus para que se cumpra a missão fundamental de tornar o seu nome conhecido diante de todas as nações.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EB6D5-91E4-4133-9B58-9EFB116F0E44}" type="slidenum">
              <a:rPr lang="pt-BR" smtClean="0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6065616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Para os cristãos a história é:</a:t>
            </a:r>
          </a:p>
          <a:p>
            <a:r>
              <a:rPr lang="en-US" dirty="0" smtClean="0"/>
              <a:t>Deus </a:t>
            </a:r>
            <a:r>
              <a:rPr lang="en-US" dirty="0" err="1" smtClean="0"/>
              <a:t>domina</a:t>
            </a:r>
            <a:r>
              <a:rPr lang="en-US" dirty="0" smtClean="0"/>
              <a:t> </a:t>
            </a:r>
            <a:r>
              <a:rPr lang="en-US" dirty="0" err="1" smtClean="0"/>
              <a:t>na</a:t>
            </a:r>
            <a:r>
              <a:rPr lang="en-US" dirty="0" smtClean="0"/>
              <a:t> Lava </a:t>
            </a:r>
            <a:r>
              <a:rPr lang="en-US" dirty="0" err="1" smtClean="0"/>
              <a:t>Jato</a:t>
            </a:r>
            <a:r>
              <a:rPr lang="en-US" dirty="0" smtClean="0"/>
              <a:t>.</a:t>
            </a:r>
            <a:endParaRPr lang="pt-BR" dirty="0" smtClean="0"/>
          </a:p>
          <a:p>
            <a:r>
              <a:rPr lang="pt-BR" dirty="0" smtClean="0"/>
              <a:t>Um desenvolvimento dos propósitos de Deus;</a:t>
            </a:r>
          </a:p>
          <a:p>
            <a:r>
              <a:rPr lang="pt-BR" dirty="0" smtClean="0"/>
              <a:t>Observa-se na história das civilizações e nos grandes acontecimentos o agir de Deus objetivando cumprir a sua missão: Tornar-se conhecido entre às nações.</a:t>
            </a:r>
          </a:p>
          <a:p>
            <a:r>
              <a:rPr lang="pt-BR" dirty="0" smtClean="0"/>
              <a:t>Deus é o senhor da História.(</a:t>
            </a:r>
            <a:r>
              <a:rPr lang="pt-BR" dirty="0" err="1" smtClean="0"/>
              <a:t>Ef</a:t>
            </a:r>
            <a:r>
              <a:rPr lang="pt-BR" dirty="0" smtClean="0"/>
              <a:t> 1.11; At 17.26)</a:t>
            </a:r>
          </a:p>
          <a:p>
            <a:endParaRPr lang="pt-BR" dirty="0" smtClean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66072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Esse objetivo será cumprido? Qual a tua opinião sobre isso, diante de</a:t>
            </a:r>
            <a:r>
              <a:rPr lang="pt-BR" baseline="0" dirty="0" smtClean="0"/>
              <a:t> fatos como igrejas e mais igrejas fechando. </a:t>
            </a:r>
            <a:endParaRPr lang="pt-BR" dirty="0" smtClean="0"/>
          </a:p>
          <a:p>
            <a:r>
              <a:rPr lang="pt-BR" dirty="0" smtClean="0"/>
              <a:t>Habacuque 2.4 – fala claramente do objetivo final do projeto de Deus. “Wright diz: No fim as nações conhecerão a Deus em arrependimento, salvação e adoração, ou então em perversidade desafiadora e destruição. Quer sob juízo ou salvação, todos conhecerão a Deus. </a:t>
            </a:r>
          </a:p>
          <a:p>
            <a:r>
              <a:rPr lang="pt-BR" dirty="0" smtClean="0"/>
              <a:t>Será concluído porque ele é o dono do processo. Ele vai à frente, proporciona todos os meios, remove os obstáculos, dirige as nações, controla a natureza e os cosmos, visando um fim específico, tornar-se conhecido entre todas as nações e executar o seu plano de redenção. Deus está consumando o seu plano.</a:t>
            </a:r>
          </a:p>
          <a:p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  <a:p>
            <a:r>
              <a:rPr lang="pt-BR" dirty="0" smtClean="0"/>
              <a:t>Ele vai cumprir. É promessa. Vamos pensar um pouco aqui nesta</a:t>
            </a:r>
            <a:r>
              <a:rPr lang="pt-BR" baseline="0" dirty="0" smtClean="0"/>
              <a:t> declaração de Jesus. O </a:t>
            </a:r>
            <a:r>
              <a:rPr lang="pt-BR" baseline="0" dirty="0" err="1" smtClean="0"/>
              <a:t>missiólogo</a:t>
            </a:r>
            <a:r>
              <a:rPr lang="pt-BR" baseline="0" dirty="0" smtClean="0"/>
              <a:t> Ronaldo </a:t>
            </a:r>
            <a:r>
              <a:rPr lang="pt-BR" baseline="0" dirty="0" err="1" smtClean="0"/>
              <a:t>Lidório</a:t>
            </a:r>
            <a:r>
              <a:rPr lang="pt-BR" baseline="0" dirty="0" smtClean="0"/>
              <a:t>  fala sobre mais de 2000 povos que não foram alcançados pelo evangelho. Os obstáculos são diversos tais como línguas, distanciamento geográfico, falta de recursos financeiros. Qual seria o meio de passarmos por todas estas barreiras? Através desta Conexão Digital.</a:t>
            </a:r>
            <a:endParaRPr lang="pt-BR" dirty="0" smtClean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5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660729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O palco foi armado por Deus,</a:t>
            </a:r>
            <a:r>
              <a:rPr lang="pt-BR" baseline="0" dirty="0" smtClean="0"/>
              <a:t> uma relativa paz foi implantada durante o império romano. Deus construiu todo o cenário para que os seus servos fossem a terras distantes levar o evangelho. Há relatos históricos de que alguns discípulos, dentre eles TIAGO teria evangelizado regiões como Mongólia, colônias gregas e romanas, ilhas, Índia e a China. Francisco de Assis teria chegado a uma ilha no Oceano Índico </a:t>
            </a:r>
            <a:r>
              <a:rPr lang="pt-BR" baseline="0" dirty="0" err="1" smtClean="0"/>
              <a:t>Sorocotá</a:t>
            </a:r>
            <a:r>
              <a:rPr lang="pt-BR" baseline="0" dirty="0" smtClean="0"/>
              <a:t>. Esta ilha permaneceu quase isolada durante séculos. Francisco ficou admirado que toda a ilha mantinha um comportamento embasado sobre uma ética cristã, falava-se de Cristo e de seu seguidor Tomé que tinha levado a mensagem de salvação. Eles sabiam pouco, não tinha a posse das escrituras, mas seguiam a Cristo.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baseline="0" dirty="0" smtClean="0"/>
              <a:t>O monge e escritor Jerônimo de Belém escreveu em 378 DC, ao comentar sobre a maravilhosa propagação do cristianismo, “Desde a </a:t>
            </a:r>
            <a:r>
              <a:rPr lang="pt-BR" baseline="0" dirty="0" err="1" smtClean="0"/>
              <a:t>India</a:t>
            </a:r>
            <a:r>
              <a:rPr lang="pt-BR" baseline="0" dirty="0" smtClean="0"/>
              <a:t> até a Britânia ecoam a notícia da morte e ressurreição de cristo.” </a:t>
            </a:r>
            <a:endParaRPr lang="pt-BR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O império romano com mais de </a:t>
            </a:r>
            <a:r>
              <a:rPr lang="pt-BR" b="1" dirty="0" smtClean="0"/>
              <a:t>85000 km de estradas </a:t>
            </a:r>
            <a:r>
              <a:rPr lang="pt-BR" dirty="0" smtClean="0"/>
              <a:t>imperiais  e as rotas marítimas</a:t>
            </a:r>
            <a:r>
              <a:rPr lang="pt-BR" baseline="0" dirty="0" smtClean="0"/>
              <a:t> </a:t>
            </a:r>
            <a:r>
              <a:rPr lang="pt-BR" dirty="0" smtClean="0"/>
              <a:t>contribuíram para a propagação do cristianismo; Conhecimento do grego. O Brasil</a:t>
            </a:r>
            <a:r>
              <a:rPr lang="pt-BR" baseline="0" dirty="0" smtClean="0"/>
              <a:t> até 2010 possuía 212 000 km.</a:t>
            </a:r>
            <a:endParaRPr lang="pt-BR" dirty="0" smtClean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EB6D5-91E4-4133-9B58-9EFB116F0E44}" type="slidenum">
              <a:rPr lang="pt-BR" smtClean="0"/>
              <a:pPr/>
              <a:t>6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4763094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Rota comercial pratica</a:t>
            </a:r>
            <a:r>
              <a:rPr lang="pt-BR" baseline="0" dirty="0" smtClean="0"/>
              <a:t>da durante o Império Romano.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1035F5-950F-4E85-A44F-4216A29B23EF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7403462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 Revolução da Imprensa Gráfica</a:t>
            </a:r>
            <a:r>
              <a:rPr lang="pt-BR" baseline="0" dirty="0" smtClean="0"/>
              <a:t> contribuiu para o conhecimento da Bíblia. Estudiosos dizem que a imprensa foi a propulsora do crescimento dos ideais dos reformados. Por meio de folhetos e jornais eram divulgadas a palavra de Deus. Por meio da palavra de Deus, começou-se um processo de alfabetização nos lares.</a:t>
            </a:r>
            <a:endParaRPr lang="pt-BR" dirty="0" smtClean="0"/>
          </a:p>
          <a:p>
            <a:r>
              <a:rPr lang="pt-BR" dirty="0" smtClean="0"/>
              <a:t>O primeiro livro impresso foi a Bíblia.</a:t>
            </a:r>
          </a:p>
          <a:p>
            <a:r>
              <a:rPr lang="pt-BR" dirty="0" smtClean="0"/>
              <a:t>O primeiro jornal impresso foi</a:t>
            </a:r>
            <a:r>
              <a:rPr lang="pt-BR" baseline="0" dirty="0" smtClean="0"/>
              <a:t> um reformado.</a:t>
            </a:r>
          </a:p>
          <a:p>
            <a:r>
              <a:rPr lang="pt-BR" baseline="0" dirty="0" smtClean="0"/>
              <a:t>Eugene Peterson no Livro O pastor Segundo o Coração de Deus “</a:t>
            </a:r>
            <a:r>
              <a:rPr lang="pt-BR" dirty="0" smtClean="0"/>
              <a:t>Milhões de Bíblias impressas e distribuídas é um fato encarado, </a:t>
            </a:r>
            <a:r>
              <a:rPr lang="pt-BR" dirty="0" err="1" smtClean="0"/>
              <a:t>freqüentemente</a:t>
            </a:r>
            <a:r>
              <a:rPr lang="pt-BR" dirty="0" smtClean="0"/>
              <a:t>, como uma enorme bênção. E é, mas "essa facilidade de acesso, sendo usada de forma errada, torna-se uma maldição. Quando lemos mais livros, olhamos mais figuras ou ouvimos mais músicas do que podemos absorver, o resultado da glutonaria não é uma mente culta, mas consumista; o que lê, olha e ouve é imediatamente esquecido, deixando marcas semelhantes às do jornal de ontem".”</a:t>
            </a:r>
          </a:p>
          <a:p>
            <a:r>
              <a:rPr lang="pt-BR" dirty="0" smtClean="0"/>
              <a:t>Walter </a:t>
            </a:r>
            <a:r>
              <a:rPr lang="pt-BR" dirty="0" err="1" smtClean="0"/>
              <a:t>Ong</a:t>
            </a:r>
            <a:r>
              <a:rPr lang="pt-BR" dirty="0" smtClean="0"/>
              <a:t> fez uma meditação longa e interessante sobre esse fenômeno e está convencido de que, depois de seis séculos de imersão na imprensa, nós somos os mais abjetos prisioneiros da cultura alfabetizada na qual amadurecemos. Mesmo com o maior esforço, o homem contemporâneo considera extremamente difícil, e em muitos casos quase impossível, perceber o que a palavra é, realmente. Ele a sente como a modificação de algo que comumente é, ou deveria ser, escrito.</a:t>
            </a:r>
          </a:p>
          <a:p>
            <a:r>
              <a:rPr lang="pt-BR" dirty="0" smtClean="0"/>
              <a:t>Eugene Peterson</a:t>
            </a:r>
            <a:r>
              <a:rPr lang="pt-BR" baseline="0" dirty="0" smtClean="0"/>
              <a:t> “</a:t>
            </a:r>
            <a:r>
              <a:rPr lang="pt-BR" dirty="0" smtClean="0"/>
              <a:t>Os pastores devem ir além de perceber: precisam contra-atacar. Dadas as circunstâncias, não é fácil. Gutenberg de ume um livro barato, que posso ter em casa e carregar para onde for, estimulando a ilusão de ter o conteúdo dele em meu bolso ou bolsa, possessão que controlo. Minha escola deu-me um texto autorizado, no qual posso encontrar informação confiável sobre a mobília celeste e da temperatura do inferno. Meu consumismo me deu um manual muito vendido, que posso utilizar para melhorar a vida em noites tenebrosas e chicotear minha congregação, até que esteja em forma para a eternidade. Vivo, estudo e ganho minha vida em um mundo que trata todos os livros dessa forma e não faz exceção para um deles, apenas porque é abençoado com o adjetivo "Sagrado". E assim a voz falante de Deus e o ouvido ouvinte do ser humano – os elementos básicos que levaram à escrita, leitura, cópia e tradução das Escrituras - têm um sepultamento silencioso e decente. Paulo estava certo: "a letra mata" (II </a:t>
            </a:r>
            <a:r>
              <a:rPr lang="pt-BR" dirty="0" err="1" smtClean="0"/>
              <a:t>Co</a:t>
            </a:r>
            <a:r>
              <a:rPr lang="pt-BR" dirty="0" smtClean="0"/>
              <a:t> 3:6).”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EB6D5-91E4-4133-9B58-9EFB116F0E44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6609353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As grandes navegações só foram possíveis graças aos</a:t>
            </a:r>
            <a:r>
              <a:rPr lang="pt-BR" baseline="0" dirty="0" smtClean="0"/>
              <a:t> avanços tecnológicos ( cartografia, caravelas, bússolas, mapas e astrolábio.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EB6D5-91E4-4133-9B58-9EFB116F0E44}" type="slidenum">
              <a:rPr lang="pt-BR" smtClean="0"/>
              <a:pPr/>
              <a:t>11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8064760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Historiado</a:t>
            </a:r>
            <a:r>
              <a:rPr lang="pt-BR" baseline="0" dirty="0" smtClean="0"/>
              <a:t> de </a:t>
            </a:r>
            <a:r>
              <a:rPr lang="pt-BR" baseline="0" dirty="0" err="1" smtClean="0"/>
              <a:t>Havard</a:t>
            </a:r>
            <a:r>
              <a:rPr lang="pt-BR" baseline="0" dirty="0" smtClean="0"/>
              <a:t>, </a:t>
            </a:r>
            <a:r>
              <a:rPr lang="pt-BR" baseline="0" dirty="0" err="1" smtClean="0"/>
              <a:t>Blainey</a:t>
            </a:r>
            <a:r>
              <a:rPr lang="pt-BR" baseline="0" dirty="0" smtClean="0"/>
              <a:t> diz que </a:t>
            </a:r>
            <a:r>
              <a:rPr lang="pt-BR" b="1" baseline="0" dirty="0" smtClean="0"/>
              <a:t>1490 </a:t>
            </a:r>
            <a:r>
              <a:rPr lang="pt-BR" baseline="0" dirty="0" smtClean="0"/>
              <a:t>ocorreu um </a:t>
            </a:r>
            <a:r>
              <a:rPr lang="pt-BR" b="1" baseline="0" dirty="0" smtClean="0"/>
              <a:t>crescimento espantoso do cristianismo</a:t>
            </a:r>
            <a:r>
              <a:rPr lang="pt-BR" baseline="0" dirty="0" smtClean="0"/>
              <a:t>, pois os franciscanos e dominicanos foram frequentemente os primeiros a embarcar. No século XVI outra ordem da igreja católica, os capuchinhos embarcou para a Pérsia, Ásia Menor e nas costas do norte da África. </a:t>
            </a:r>
          </a:p>
          <a:p>
            <a:r>
              <a:rPr lang="pt-BR" baseline="0" dirty="0" err="1" smtClean="0"/>
              <a:t>Blainey</a:t>
            </a:r>
            <a:r>
              <a:rPr lang="pt-BR" baseline="0" dirty="0" smtClean="0"/>
              <a:t> cita que no México, </a:t>
            </a:r>
            <a:r>
              <a:rPr lang="pt-BR" baseline="0" dirty="0" err="1" smtClean="0"/>
              <a:t>sec</a:t>
            </a:r>
            <a:r>
              <a:rPr lang="pt-BR" baseline="0" dirty="0" smtClean="0"/>
              <a:t> XVI, houve 1 milhão de conversões ao cristianismo, no Peru, XVII, foram destruídos mais de 9 mil ídolos pagãos. Nos 150 anos depois da chegada dos cristãos nas Américas, foram erguidas mais de 15 mil igrejas. 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BEB6D5-91E4-4133-9B58-9EFB116F0E44}" type="slidenum">
              <a:rPr lang="pt-BR" smtClean="0"/>
              <a:pPr/>
              <a:t>12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5037214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1549 </a:t>
            </a:r>
            <a:r>
              <a:rPr lang="en-US" dirty="0" err="1" smtClean="0"/>
              <a:t>os</a:t>
            </a:r>
            <a:r>
              <a:rPr lang="en-US" dirty="0" smtClean="0"/>
              <a:t> </a:t>
            </a:r>
            <a:r>
              <a:rPr lang="en-US" dirty="0" err="1" smtClean="0"/>
              <a:t>Capuchinho</a:t>
            </a:r>
            <a:r>
              <a:rPr lang="en-US" baseline="0" dirty="0" err="1" smtClean="0"/>
              <a:t>s</a:t>
            </a:r>
            <a:r>
              <a:rPr lang="en-US" baseline="0" dirty="0" smtClean="0"/>
              <a:t> e </a:t>
            </a:r>
            <a:r>
              <a:rPr lang="en-US" baseline="0" dirty="0" err="1" smtClean="0"/>
              <a:t>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dominicanos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evangelizaram</a:t>
            </a:r>
            <a:r>
              <a:rPr lang="en-US" baseline="0" dirty="0" smtClean="0"/>
              <a:t> o </a:t>
            </a:r>
            <a:r>
              <a:rPr lang="en-US" baseline="0" dirty="0" err="1" smtClean="0"/>
              <a:t>Japão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Em</a:t>
            </a:r>
            <a:r>
              <a:rPr lang="en-US" baseline="0" dirty="0" smtClean="0"/>
              <a:t> 1640 </a:t>
            </a:r>
            <a:r>
              <a:rPr lang="en-US" baseline="0" dirty="0" err="1" smtClean="0"/>
              <a:t>já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existiam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mais</a:t>
            </a:r>
            <a:r>
              <a:rPr lang="en-US" baseline="0" dirty="0" smtClean="0"/>
              <a:t> de 300 mil </a:t>
            </a:r>
            <a:r>
              <a:rPr lang="en-US" baseline="0" dirty="0" err="1" smtClean="0"/>
              <a:t>cristãos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Eles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influenciaram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educação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na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alfabetização</a:t>
            </a:r>
            <a:r>
              <a:rPr lang="en-US" baseline="0" dirty="0" smtClean="0"/>
              <a:t> do </a:t>
            </a:r>
            <a:r>
              <a:rPr lang="en-US" baseline="0" dirty="0" err="1" smtClean="0"/>
              <a:t>Japão</a:t>
            </a:r>
            <a:r>
              <a:rPr lang="en-US" baseline="0" dirty="0" smtClean="0"/>
              <a:t>.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1035F5-950F-4E85-A44F-4216A29B23EF}" type="slidenum">
              <a:rPr lang="pt-BR" smtClean="0"/>
              <a:pPr/>
              <a:t>13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6482311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A RD </a:t>
            </a:r>
            <a:r>
              <a:rPr lang="en-US" dirty="0" err="1" smtClean="0"/>
              <a:t>desencadeou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novos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paradigmas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societarios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Alterações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geopolíticas</a:t>
            </a:r>
            <a:r>
              <a:rPr lang="en-US" baseline="0" dirty="0" smtClean="0"/>
              <a:t>; </a:t>
            </a:r>
            <a:r>
              <a:rPr lang="en-US" baseline="0" dirty="0" err="1" smtClean="0"/>
              <a:t>Estamos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vendo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uma</a:t>
            </a:r>
            <a:r>
              <a:rPr lang="en-US" baseline="0" dirty="0" smtClean="0"/>
              <a:t> nova </a:t>
            </a:r>
            <a:r>
              <a:rPr lang="en-US" baseline="0" dirty="0" err="1" smtClean="0"/>
              <a:t>reengenharia</a:t>
            </a:r>
            <a:r>
              <a:rPr lang="en-US" baseline="0" dirty="0" smtClean="0"/>
              <a:t> social. </a:t>
            </a:r>
            <a:r>
              <a:rPr lang="en-US" baseline="0" dirty="0" err="1" smtClean="0"/>
              <a:t>Estamos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aqui</a:t>
            </a:r>
            <a:r>
              <a:rPr lang="en-US" baseline="0" dirty="0" smtClean="0"/>
              <a:t> e </a:t>
            </a:r>
            <a:r>
              <a:rPr lang="en-US" baseline="0" dirty="0" err="1" smtClean="0"/>
              <a:t>não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em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encaixes</a:t>
            </a:r>
            <a:r>
              <a:rPr lang="en-US" baseline="0" dirty="0" smtClean="0"/>
              <a:t> e </a:t>
            </a:r>
            <a:r>
              <a:rPr lang="en-US" baseline="0" dirty="0" err="1" smtClean="0"/>
              <a:t>desencaixes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Estamos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presenciando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uma</a:t>
            </a:r>
            <a:r>
              <a:rPr lang="en-US" baseline="0" dirty="0" smtClean="0"/>
              <a:t> nova </a:t>
            </a:r>
            <a:r>
              <a:rPr lang="en-US" baseline="0" dirty="0" err="1" smtClean="0"/>
              <a:t>dimensão</a:t>
            </a:r>
            <a:r>
              <a:rPr lang="en-US" baseline="0" dirty="0" smtClean="0"/>
              <a:t> social.</a:t>
            </a:r>
            <a:endParaRPr lang="pt-BR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Precisamos</a:t>
            </a:r>
            <a:r>
              <a:rPr lang="pt-BR" baseline="0" dirty="0" smtClean="0"/>
              <a:t> repensar as nossas instituições e organizações a partir desta realidade. Seremos um mundo onde todos os indivíduos serão conectados digitalmente. Os nossos planejamentos evangelísticos precisam levar em conta esta nova categoria. Precisamos a repensar globalmente.</a:t>
            </a:r>
            <a:endParaRPr lang="pt-BR" dirty="0" smtClean="0"/>
          </a:p>
          <a:p>
            <a:r>
              <a:rPr lang="en-US" dirty="0" err="1" smtClean="0"/>
              <a:t>Hj</a:t>
            </a:r>
            <a:r>
              <a:rPr lang="en-US" dirty="0" smtClean="0"/>
              <a:t> </a:t>
            </a:r>
            <a:r>
              <a:rPr lang="en-US" dirty="0" err="1" smtClean="0"/>
              <a:t>nesta</a:t>
            </a:r>
            <a:r>
              <a:rPr lang="en-US" dirty="0" smtClean="0"/>
              <a:t> </a:t>
            </a:r>
            <a:r>
              <a:rPr lang="en-US" dirty="0" err="1" smtClean="0"/>
              <a:t>cidade</a:t>
            </a:r>
            <a:r>
              <a:rPr lang="en-US" dirty="0" smtClean="0"/>
              <a:t>, </a:t>
            </a:r>
            <a:r>
              <a:rPr lang="en-US" dirty="0" err="1" smtClean="0"/>
              <a:t>milhares</a:t>
            </a:r>
            <a:r>
              <a:rPr lang="en-US" dirty="0" smtClean="0"/>
              <a:t> de </a:t>
            </a:r>
            <a:r>
              <a:rPr lang="en-US" dirty="0" err="1" smtClean="0"/>
              <a:t>pessoas</a:t>
            </a:r>
            <a:r>
              <a:rPr lang="en-US" dirty="0" smtClean="0"/>
              <a:t>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jovens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crianças</a:t>
            </a:r>
            <a:r>
              <a:rPr lang="en-US" baseline="0" dirty="0" smtClean="0"/>
              <a:t> e </a:t>
            </a:r>
            <a:r>
              <a:rPr lang="en-US" baseline="0" dirty="0" err="1" smtClean="0"/>
              <a:t>adultos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estão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chegando</a:t>
            </a:r>
            <a:r>
              <a:rPr lang="en-US" baseline="0" dirty="0" smtClean="0"/>
              <a:t> para </a:t>
            </a:r>
            <a:r>
              <a:rPr lang="en-US" baseline="0" dirty="0" err="1" smtClean="0"/>
              <a:t>residir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Qual</a:t>
            </a:r>
            <a:r>
              <a:rPr lang="en-US" baseline="0" dirty="0" smtClean="0"/>
              <a:t> é a </a:t>
            </a:r>
            <a:r>
              <a:rPr lang="en-US" baseline="0" dirty="0" err="1" smtClean="0"/>
              <a:t>primeira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coisa</a:t>
            </a:r>
            <a:r>
              <a:rPr lang="en-US" baseline="0" dirty="0" smtClean="0"/>
              <a:t> que </a:t>
            </a:r>
            <a:r>
              <a:rPr lang="en-US" baseline="0" dirty="0" err="1" smtClean="0"/>
              <a:t>possuímos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qdo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chegamos</a:t>
            </a:r>
            <a:r>
              <a:rPr lang="en-US" baseline="0" dirty="0" smtClean="0"/>
              <a:t> a </a:t>
            </a:r>
            <a:r>
              <a:rPr lang="en-US" baseline="0" dirty="0" err="1" smtClean="0"/>
              <a:t>uma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cidade</a:t>
            </a:r>
            <a:r>
              <a:rPr lang="en-US" baseline="0" dirty="0" smtClean="0"/>
              <a:t>? Um </a:t>
            </a:r>
            <a:r>
              <a:rPr lang="en-US" baseline="0" dirty="0" err="1" smtClean="0"/>
              <a:t>endereço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Depois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conhecemos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vizinhos</a:t>
            </a:r>
            <a:r>
              <a:rPr lang="en-US" baseline="0" dirty="0" smtClean="0"/>
              <a:t> e </a:t>
            </a:r>
            <a:r>
              <a:rPr lang="en-US" baseline="0" dirty="0" err="1" smtClean="0"/>
              <a:t>somos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influenciados</a:t>
            </a:r>
            <a:r>
              <a:rPr lang="en-US" baseline="0" dirty="0" smtClean="0"/>
              <a:t> e </a:t>
            </a:r>
            <a:r>
              <a:rPr lang="en-US" baseline="0" dirty="0" err="1" smtClean="0"/>
              <a:t>influenciamos</a:t>
            </a:r>
            <a:r>
              <a:rPr lang="en-US" baseline="0" dirty="0" smtClean="0"/>
              <a:t>.</a:t>
            </a:r>
            <a:endParaRPr lang="pt-BR" dirty="0" smtClean="0"/>
          </a:p>
          <a:p>
            <a:r>
              <a:rPr lang="en-US" dirty="0" smtClean="0"/>
              <a:t>A ONU </a:t>
            </a:r>
            <a:r>
              <a:rPr lang="en-US" dirty="0" err="1" smtClean="0"/>
              <a:t>fala</a:t>
            </a:r>
            <a:r>
              <a:rPr lang="en-US" dirty="0" smtClean="0"/>
              <a:t> que é </a:t>
            </a:r>
            <a:r>
              <a:rPr lang="en-US" dirty="0" err="1" smtClean="0"/>
              <a:t>uma</a:t>
            </a:r>
            <a:r>
              <a:rPr lang="en-US" dirty="0" smtClean="0"/>
              <a:t> </a:t>
            </a:r>
            <a:r>
              <a:rPr lang="en-US" dirty="0" err="1" smtClean="0"/>
              <a:t>megatendência</a:t>
            </a:r>
            <a:r>
              <a:rPr lang="en-US" dirty="0" smtClean="0"/>
              <a:t>. </a:t>
            </a:r>
            <a:r>
              <a:rPr lang="en-US" dirty="0" err="1" smtClean="0"/>
              <a:t>Os</a:t>
            </a:r>
            <a:r>
              <a:rPr lang="en-US" dirty="0" smtClean="0"/>
              <a:t> </a:t>
            </a:r>
            <a:r>
              <a:rPr lang="en-US" dirty="0" err="1" smtClean="0"/>
              <a:t>países</a:t>
            </a:r>
            <a:r>
              <a:rPr lang="en-US" dirty="0" smtClean="0"/>
              <a:t> </a:t>
            </a:r>
            <a:r>
              <a:rPr lang="en-US" dirty="0" err="1" smtClean="0"/>
              <a:t>mais</a:t>
            </a:r>
            <a:r>
              <a:rPr lang="en-US" dirty="0" smtClean="0"/>
              <a:t> </a:t>
            </a:r>
            <a:r>
              <a:rPr lang="en-US" dirty="0" err="1" smtClean="0"/>
              <a:t>importante</a:t>
            </a:r>
            <a:r>
              <a:rPr lang="en-US" dirty="0" smtClean="0"/>
              <a:t> do </a:t>
            </a:r>
            <a:r>
              <a:rPr lang="en-US" dirty="0" err="1" smtClean="0"/>
              <a:t>mundo</a:t>
            </a:r>
            <a:r>
              <a:rPr lang="en-US" dirty="0" smtClean="0"/>
              <a:t> </a:t>
            </a:r>
            <a:r>
              <a:rPr lang="en-US" dirty="0" err="1" smtClean="0"/>
              <a:t>estão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acordando</a:t>
            </a:r>
            <a:r>
              <a:rPr lang="en-US" baseline="0" dirty="0" smtClean="0"/>
              <a:t> para </a:t>
            </a:r>
            <a:r>
              <a:rPr lang="en-US" baseline="0" dirty="0" err="1" smtClean="0"/>
              <a:t>esse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movimento</a:t>
            </a:r>
            <a:r>
              <a:rPr lang="en-US" baseline="0" dirty="0" smtClean="0"/>
              <a:t> global.</a:t>
            </a:r>
            <a:endParaRPr lang="pt-BR" dirty="0" smtClean="0"/>
          </a:p>
          <a:p>
            <a:r>
              <a:rPr lang="pt-BR" dirty="0" err="1" smtClean="0"/>
              <a:t>Baxter</a:t>
            </a:r>
            <a:r>
              <a:rPr lang="pt-BR" baseline="0" dirty="0" smtClean="0"/>
              <a:t> – uma das </a:t>
            </a:r>
            <a:r>
              <a:rPr lang="pt-BR" b="1" baseline="0" dirty="0" smtClean="0"/>
              <a:t>BARRREIRAS PARA A EVANGELIZAÇÃO É DIFERENÇA CULTURAL</a:t>
            </a:r>
            <a:r>
              <a:rPr lang="pt-BR" baseline="0" dirty="0" smtClean="0"/>
              <a:t>. A internet tem permitido o contato entre diferentes culturas, formando outros subgrupos, embora eles vivam em continentes diferentes. </a:t>
            </a:r>
            <a:r>
              <a:rPr lang="pt-BR" b="1" baseline="0" dirty="0" smtClean="0"/>
              <a:t>HÁ A FORMAÇÃO DE UM ESTADO INTERNACIONAL. </a:t>
            </a:r>
            <a:r>
              <a:rPr lang="pt-BR" baseline="0" dirty="0" smtClean="0"/>
              <a:t>A antiga percepção de que o evangelismo </a:t>
            </a:r>
            <a:r>
              <a:rPr lang="pt-BR" b="1" baseline="0" dirty="0" smtClean="0"/>
              <a:t>SAIA DO OCIDENTE PARA ORIENTE ESTÁ MUDANDO</a:t>
            </a:r>
            <a:r>
              <a:rPr lang="pt-BR" baseline="0" dirty="0" smtClean="0"/>
              <a:t>, pois </a:t>
            </a:r>
            <a:r>
              <a:rPr lang="pt-BR" b="1" baseline="0" dirty="0" smtClean="0"/>
              <a:t>DEUS ESTÁ TRAZENDO OUTROS POVOS VIRTUALMENTE PARA OS NOSSOS CONTINENTES.</a:t>
            </a:r>
            <a:r>
              <a:rPr lang="pt-BR" baseline="0" dirty="0" smtClean="0"/>
              <a:t> Hoje a evangelização </a:t>
            </a:r>
            <a:r>
              <a:rPr lang="pt-BR" b="1" baseline="0" dirty="0" smtClean="0"/>
              <a:t>É DE TODO LUGAR PARA TODO LUGAR</a:t>
            </a:r>
            <a:r>
              <a:rPr lang="pt-BR" baseline="0" dirty="0" smtClean="0"/>
              <a:t>. Feitas por todo mundo para todo mundo.  </a:t>
            </a:r>
            <a:endParaRPr lang="pt-BR" dirty="0" smtClean="0"/>
          </a:p>
          <a:p>
            <a:r>
              <a:rPr lang="pt-BR" dirty="0" err="1" smtClean="0"/>
              <a:t>Baxter</a:t>
            </a:r>
            <a:r>
              <a:rPr lang="pt-BR" dirty="0" smtClean="0"/>
              <a:t> é professor da Escola de Teologia da Filipinas e uma das lideranças</a:t>
            </a:r>
            <a:r>
              <a:rPr lang="pt-BR" baseline="0" dirty="0" smtClean="0"/>
              <a:t> do Movimento </a:t>
            </a:r>
            <a:r>
              <a:rPr lang="pt-BR" baseline="0" dirty="0" err="1" smtClean="0"/>
              <a:t>Lausane</a:t>
            </a:r>
            <a:r>
              <a:rPr lang="pt-BR" baseline="0" dirty="0" smtClean="0"/>
              <a:t>.</a:t>
            </a:r>
            <a:endParaRPr lang="pt-BR" dirty="0" smtClean="0"/>
          </a:p>
          <a:p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1035F5-950F-4E85-A44F-4216A29B23EF}" type="slidenum">
              <a:rPr lang="pt-BR" smtClean="0"/>
              <a:pPr/>
              <a:t>14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298704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O </a:t>
            </a:r>
            <a:r>
              <a:rPr lang="en-US" dirty="0" err="1" smtClean="0">
                <a:solidFill>
                  <a:schemeClr val="tx1"/>
                </a:solidFill>
              </a:rPr>
              <a:t>que</a:t>
            </a:r>
            <a:r>
              <a:rPr lang="en-US" dirty="0" smtClean="0">
                <a:solidFill>
                  <a:schemeClr val="tx1"/>
                </a:solidFill>
              </a:rPr>
              <a:t> a internet </a:t>
            </a:r>
            <a:r>
              <a:rPr lang="en-US" dirty="0" err="1" smtClean="0">
                <a:solidFill>
                  <a:schemeClr val="tx1"/>
                </a:solidFill>
              </a:rPr>
              <a:t>senão</a:t>
            </a:r>
            <a:r>
              <a:rPr lang="en-US" dirty="0" smtClean="0">
                <a:solidFill>
                  <a:schemeClr val="tx1"/>
                </a:solidFill>
              </a:rPr>
              <a:t> a </a:t>
            </a:r>
            <a:r>
              <a:rPr lang="en-US" dirty="0" err="1" smtClean="0">
                <a:solidFill>
                  <a:schemeClr val="tx1"/>
                </a:solidFill>
              </a:rPr>
              <a:t>construção</a:t>
            </a:r>
            <a:r>
              <a:rPr lang="en-US" dirty="0" smtClean="0">
                <a:solidFill>
                  <a:schemeClr val="tx1"/>
                </a:solidFill>
              </a:rPr>
              <a:t> de </a:t>
            </a:r>
            <a:r>
              <a:rPr lang="en-US" dirty="0" err="1" smtClean="0">
                <a:solidFill>
                  <a:schemeClr val="tx1"/>
                </a:solidFill>
              </a:rPr>
              <a:t>uma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grande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cidade</a:t>
            </a:r>
            <a:r>
              <a:rPr lang="en-US" dirty="0" smtClean="0">
                <a:solidFill>
                  <a:schemeClr val="tx1"/>
                </a:solidFill>
              </a:rPr>
              <a:t> virtual com </a:t>
            </a:r>
            <a:r>
              <a:rPr lang="en-US" dirty="0" err="1" smtClean="0">
                <a:solidFill>
                  <a:schemeClr val="tx1"/>
                </a:solidFill>
              </a:rPr>
              <a:t>torres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digitais</a:t>
            </a:r>
            <a:r>
              <a:rPr lang="en-US" dirty="0" smtClean="0">
                <a:solidFill>
                  <a:schemeClr val="tx1"/>
                </a:solidFill>
              </a:rPr>
              <a:t>. </a:t>
            </a:r>
            <a:r>
              <a:rPr lang="en-US" dirty="0" err="1" smtClean="0">
                <a:solidFill>
                  <a:schemeClr val="tx1"/>
                </a:solidFill>
              </a:rPr>
              <a:t>Leia</a:t>
            </a:r>
            <a:r>
              <a:rPr lang="en-US" baseline="0" dirty="0" smtClean="0">
                <a:solidFill>
                  <a:schemeClr val="tx1"/>
                </a:solidFill>
              </a:rPr>
              <a:t> Gen 11:1-5</a:t>
            </a:r>
          </a:p>
          <a:p>
            <a:endParaRPr lang="pt-BR" dirty="0" smtClean="0">
              <a:solidFill>
                <a:schemeClr val="tx1"/>
              </a:solidFill>
            </a:endParaRPr>
          </a:p>
          <a:p>
            <a:r>
              <a:rPr lang="pt-BR" dirty="0" smtClean="0">
                <a:solidFill>
                  <a:schemeClr val="tx1"/>
                </a:solidFill>
              </a:rPr>
              <a:t>A edificação da cidade e da torre foi fruto da arrogância humana que tinha o objetivo de se divinizar a partir da unificação do povo, dando a falsa impressão de autossuficiência. Deus vê que o povo era um e o dispersa.</a:t>
            </a:r>
          </a:p>
          <a:p>
            <a:r>
              <a:rPr lang="pt-BR" dirty="0" err="1" smtClean="0">
                <a:solidFill>
                  <a:schemeClr val="tx1"/>
                </a:solidFill>
              </a:rPr>
              <a:t>Ramachandra</a:t>
            </a:r>
            <a:r>
              <a:rPr lang="pt-BR" dirty="0" smtClean="0">
                <a:solidFill>
                  <a:schemeClr val="tx1"/>
                </a:solidFill>
              </a:rPr>
              <a:t> diz que Babel é a união de três sonhos humanos: o </a:t>
            </a:r>
            <a:r>
              <a:rPr lang="pt-BR" b="1" u="sng" dirty="0" smtClean="0">
                <a:solidFill>
                  <a:schemeClr val="tx1"/>
                </a:solidFill>
              </a:rPr>
              <a:t>sonho tecnológico </a:t>
            </a:r>
            <a:r>
              <a:rPr lang="pt-BR" dirty="0" smtClean="0">
                <a:solidFill>
                  <a:schemeClr val="tx1"/>
                </a:solidFill>
              </a:rPr>
              <a:t>– construir uma cidade que causaria inveja às nações e deuses; o </a:t>
            </a:r>
            <a:r>
              <a:rPr lang="pt-BR" b="1" u="sng" dirty="0" smtClean="0">
                <a:solidFill>
                  <a:schemeClr val="tx1"/>
                </a:solidFill>
              </a:rPr>
              <a:t>sonho religioso</a:t>
            </a:r>
            <a:r>
              <a:rPr lang="pt-BR" dirty="0" smtClean="0">
                <a:solidFill>
                  <a:schemeClr val="tx1"/>
                </a:solidFill>
              </a:rPr>
              <a:t> – a tentativa de divinizar a engenhosidade da mente humana; o </a:t>
            </a:r>
            <a:r>
              <a:rPr lang="pt-BR" b="1" u="sng" dirty="0" smtClean="0">
                <a:solidFill>
                  <a:schemeClr val="tx1"/>
                </a:solidFill>
              </a:rPr>
              <a:t>sonho político </a:t>
            </a:r>
            <a:r>
              <a:rPr lang="pt-BR" dirty="0" smtClean="0">
                <a:solidFill>
                  <a:schemeClr val="tx1"/>
                </a:solidFill>
              </a:rPr>
              <a:t>– construir uma cidade totalitária baseada na tecnologia.  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É a tentativa da divinização do homem que se reveste dos atributos pessoais de Deus, ou seja, possuir o conhecimento de todas as coisas, falar todas línguas, estar presente em todos os lugares, em suma, o sonho da emancipação da mente humana de seu Criador, pois pensa ter todo o poder. </a:t>
            </a:r>
          </a:p>
          <a:p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1035F5-950F-4E85-A44F-4216A29B23EF}" type="slidenum">
              <a:rPr lang="pt-BR" smtClean="0"/>
              <a:pPr/>
              <a:t>15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3005114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Em</a:t>
            </a:r>
            <a:r>
              <a:rPr lang="pt-BR" baseline="0" dirty="0" smtClean="0"/>
              <a:t> outubro de 2010 na Cidade do Cabo, África do Sul. Lideranças evangélicas de 198 países se reuniram para decidir sobre o futuro do evangelismo mundial. </a:t>
            </a:r>
            <a:r>
              <a:rPr lang="pt-BR" dirty="0" err="1" smtClean="0"/>
              <a:t>Lausane</a:t>
            </a:r>
            <a:r>
              <a:rPr lang="pt-BR" baseline="0" dirty="0" smtClean="0"/>
              <a:t> III chega a conclusão de que a igreja não deve ser mais pensada em categorias geográficas mas que está inserida num mundo globalizado. Como podemos evangelizar num mundo globalizado?</a:t>
            </a:r>
            <a:endParaRPr lang="pt-BR" dirty="0" smtClean="0"/>
          </a:p>
          <a:p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1035F5-950F-4E85-A44F-4216A29B23EF}" type="slidenum">
              <a:rPr lang="pt-BR" smtClean="0"/>
              <a:pPr/>
              <a:t>16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2637924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 </a:t>
            </a:r>
            <a:r>
              <a:rPr lang="en-US" dirty="0" err="1" smtClean="0"/>
              <a:t>dia</a:t>
            </a:r>
            <a:r>
              <a:rPr lang="en-US" dirty="0" smtClean="0"/>
              <a:t> 12 de </a:t>
            </a:r>
            <a:r>
              <a:rPr lang="en-US" dirty="0" err="1" smtClean="0"/>
              <a:t>Junho</a:t>
            </a:r>
            <a:r>
              <a:rPr lang="en-US" dirty="0" smtClean="0"/>
              <a:t>, </a:t>
            </a:r>
            <a:r>
              <a:rPr lang="en-US" dirty="0" err="1" smtClean="0"/>
              <a:t>utilizando</a:t>
            </a:r>
            <a:r>
              <a:rPr lang="en-US" dirty="0" smtClean="0"/>
              <a:t>-se do twitter,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algumas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pessoas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criaram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uma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realidade</a:t>
            </a:r>
            <a:r>
              <a:rPr lang="en-US" baseline="0" dirty="0" smtClean="0"/>
              <a:t> virtual. </a:t>
            </a:r>
            <a:r>
              <a:rPr lang="en-US" baseline="0" dirty="0" err="1" smtClean="0"/>
              <a:t>Simularam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uma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guerra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onde</a:t>
            </a:r>
            <a:r>
              <a:rPr lang="en-US" baseline="0" dirty="0" smtClean="0"/>
              <a:t> o </a:t>
            </a:r>
            <a:r>
              <a:rPr lang="en-US" baseline="0" dirty="0" err="1" smtClean="0"/>
              <a:t>mundo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acreditou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que</a:t>
            </a:r>
            <a:r>
              <a:rPr lang="en-US" baseline="0" dirty="0" smtClean="0"/>
              <a:t> o EI </a:t>
            </a:r>
            <a:r>
              <a:rPr lang="en-US" baseline="0" dirty="0" err="1" smtClean="0"/>
              <a:t>estava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perdendo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território</a:t>
            </a:r>
            <a:r>
              <a:rPr lang="en-US" baseline="0" dirty="0" smtClean="0"/>
              <a:t>. “As </a:t>
            </a:r>
            <a:r>
              <a:rPr lang="en-US" baseline="0" dirty="0" err="1" smtClean="0"/>
              <a:t>instituiçoes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perdem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forcas</a:t>
            </a:r>
            <a:r>
              <a:rPr lang="en-US" baseline="0" dirty="0" smtClean="0"/>
              <a:t>. </a:t>
            </a:r>
            <a:r>
              <a:rPr lang="en-US" baseline="0" dirty="0" err="1" smtClean="0"/>
              <a:t>Há</a:t>
            </a:r>
            <a:r>
              <a:rPr lang="en-US" baseline="0" dirty="0" smtClean="0"/>
              <a:t> um </a:t>
            </a:r>
            <a:r>
              <a:rPr lang="en-US" baseline="0" dirty="0" err="1" smtClean="0"/>
              <a:t>empoderamento</a:t>
            </a:r>
            <a:r>
              <a:rPr lang="en-US" baseline="0" dirty="0" smtClean="0"/>
              <a:t> do </a:t>
            </a:r>
            <a:r>
              <a:rPr lang="en-US" baseline="0" dirty="0" err="1" smtClean="0"/>
              <a:t>homem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pois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ele</a:t>
            </a:r>
            <a:r>
              <a:rPr lang="en-US" baseline="0" dirty="0" smtClean="0"/>
              <a:t> tem </a:t>
            </a:r>
            <a:r>
              <a:rPr lang="en-US" baseline="0" dirty="0" err="1" smtClean="0"/>
              <a:t>acesso</a:t>
            </a:r>
            <a:r>
              <a:rPr lang="en-US" baseline="0" dirty="0" smtClean="0"/>
              <a:t> ã </a:t>
            </a:r>
            <a:r>
              <a:rPr lang="en-US" baseline="0" dirty="0" err="1" smtClean="0"/>
              <a:t>biblioteca</a:t>
            </a:r>
            <a:r>
              <a:rPr lang="en-US" baseline="0" dirty="0" smtClean="0"/>
              <a:t>  </a:t>
            </a:r>
            <a:r>
              <a:rPr lang="en-US" baseline="0" dirty="0" err="1" smtClean="0"/>
              <a:t>mundial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reduz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distâncias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geográficas</a:t>
            </a:r>
            <a:r>
              <a:rPr lang="en-US" baseline="0" dirty="0" smtClean="0"/>
              <a:t> e </a:t>
            </a:r>
            <a:r>
              <a:rPr lang="en-US" baseline="0" dirty="0" err="1" smtClean="0"/>
              <a:t>culturais</a:t>
            </a:r>
            <a:r>
              <a:rPr lang="en-US" baseline="0" dirty="0" smtClean="0"/>
              <a:t>. Os </a:t>
            </a:r>
            <a:r>
              <a:rPr lang="en-US" baseline="0" dirty="0" err="1" smtClean="0"/>
              <a:t>movimentos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sociais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começam</a:t>
            </a:r>
            <a:r>
              <a:rPr lang="en-US" baseline="0" dirty="0" smtClean="0"/>
              <a:t> a </a:t>
            </a:r>
            <a:r>
              <a:rPr lang="en-US" baseline="0" dirty="0" err="1" smtClean="0"/>
              <a:t>ganhar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força</a:t>
            </a:r>
            <a:r>
              <a:rPr lang="en-US" baseline="0" dirty="0" smtClean="0"/>
              <a:t>.” </a:t>
            </a:r>
            <a:r>
              <a:rPr lang="en-US" baseline="0" dirty="0" err="1" smtClean="0"/>
              <a:t>Pierri</a:t>
            </a:r>
            <a:r>
              <a:rPr lang="en-US" baseline="0" dirty="0" smtClean="0"/>
              <a:t> Levy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1035F5-950F-4E85-A44F-4216A29B23EF}" type="slidenum">
              <a:rPr lang="pt-BR" smtClean="0"/>
              <a:pPr/>
              <a:t>17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7019019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As</a:t>
            </a:r>
            <a:r>
              <a:rPr lang="pt-BR" baseline="0" dirty="0" smtClean="0"/>
              <a:t> consequências da Revolução da Imprensa levou séculos para serem observadas.</a:t>
            </a:r>
          </a:p>
          <a:p>
            <a:r>
              <a:rPr lang="pt-BR" baseline="0" dirty="0" smtClean="0"/>
              <a:t>As consequências da Revolução Industrial levou séculos para serem observadas.</a:t>
            </a:r>
          </a:p>
          <a:p>
            <a:r>
              <a:rPr lang="pt-BR" sz="1200" dirty="0" smtClean="0">
                <a:solidFill>
                  <a:schemeClr val="bg1"/>
                </a:solidFill>
              </a:rPr>
              <a:t>Temos que aprender a navegar.</a:t>
            </a:r>
            <a:endParaRPr lang="pt-BR" dirty="0" smtClean="0"/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18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660729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 Bíblia fala a respeito desta Revolução</a:t>
            </a:r>
            <a:r>
              <a:rPr lang="pt-BR" baseline="0" dirty="0" smtClean="0"/>
              <a:t> Digital, ou da Revolução da Informação, ou desta globalização? Este movimento que estamos presenciando aponta para um momento escatológico? Teoria da Conspiração? O mundo está se tornando uma grande cidade virtual com sua torre digital. Como interpretar este momento único à luz da Bíblia? </a:t>
            </a:r>
          </a:p>
          <a:p>
            <a:r>
              <a:rPr lang="pt-BR" baseline="0" dirty="0" smtClean="0"/>
              <a:t>Para tentar responder a isso, vamos lembrar de alguns pressupostos bíblicos. </a:t>
            </a:r>
            <a:r>
              <a:rPr lang="pt-BR" sz="1200" dirty="0" smtClean="0">
                <a:solidFill>
                  <a:schemeClr val="tx1"/>
                </a:solidFill>
              </a:rPr>
              <a:t>Qual poderia ser a visão reformada da atual unificação virtual, via grande rede mundial?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19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6607298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20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660729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Deus cumpre a sua vontade soberanamente utilizando-se e formando os</a:t>
            </a:r>
            <a:r>
              <a:rPr lang="pt-BR" baseline="0" dirty="0" smtClean="0"/>
              <a:t> contextos históricos para viabilizar o seu plano redentor. Ele está trabalhando hoje através dos acontecimentos tecnológicos, tais como a presente revolução digital, visando cumprir sua missão.</a:t>
            </a:r>
          </a:p>
          <a:p>
            <a:r>
              <a:rPr lang="pt-BR" baseline="0" dirty="0" smtClean="0"/>
              <a:t>A grande rede mundial é uma proposta de unir os povos, quebrando todos os obstáculos de língua, políticos, sociais e geográficos. Todos reunidos em um mundo digital, tendo como ídolo o mito do poder ilimitado da razão humana. 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21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660729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Precisamos</a:t>
            </a:r>
            <a:r>
              <a:rPr lang="en-US" dirty="0" smtClean="0"/>
              <a:t> </a:t>
            </a:r>
            <a:r>
              <a:rPr lang="en-US" dirty="0" err="1" smtClean="0"/>
              <a:t>ponderar</a:t>
            </a:r>
            <a:r>
              <a:rPr lang="en-US" dirty="0" smtClean="0"/>
              <a:t> a </a:t>
            </a:r>
            <a:r>
              <a:rPr lang="en-US" dirty="0" err="1" smtClean="0"/>
              <a:t>respeito</a:t>
            </a:r>
            <a:r>
              <a:rPr lang="en-US" dirty="0" smtClean="0"/>
              <a:t> </a:t>
            </a:r>
            <a:r>
              <a:rPr lang="en-US" dirty="0" err="1" smtClean="0"/>
              <a:t>destas</a:t>
            </a:r>
            <a:r>
              <a:rPr lang="en-US" dirty="0" smtClean="0"/>
              <a:t> </a:t>
            </a:r>
            <a:r>
              <a:rPr lang="en-US" dirty="0" err="1" smtClean="0"/>
              <a:t>coisas</a:t>
            </a:r>
            <a:r>
              <a:rPr lang="en-US" dirty="0" smtClean="0"/>
              <a:t>. </a:t>
            </a:r>
            <a:r>
              <a:rPr lang="en-US" dirty="0" err="1" smtClean="0"/>
              <a:t>Uma</a:t>
            </a:r>
            <a:r>
              <a:rPr lang="en-US" dirty="0" smtClean="0"/>
              <a:t> </a:t>
            </a:r>
            <a:r>
              <a:rPr lang="en-US" dirty="0" err="1" smtClean="0"/>
              <a:t>inteligência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coletiva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está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sendo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formada</a:t>
            </a:r>
            <a:r>
              <a:rPr lang="en-US" baseline="0" dirty="0" smtClean="0"/>
              <a:t>, num </a:t>
            </a:r>
            <a:r>
              <a:rPr lang="en-US" baseline="0" dirty="0" err="1" smtClean="0"/>
              <a:t>processo</a:t>
            </a:r>
            <a:r>
              <a:rPr lang="en-US" baseline="0" dirty="0" smtClean="0"/>
              <a:t> de </a:t>
            </a:r>
            <a:r>
              <a:rPr lang="en-US" baseline="0" dirty="0" err="1" smtClean="0"/>
              <a:t>simbiose</a:t>
            </a:r>
            <a:r>
              <a:rPr lang="en-US" baseline="0" dirty="0" smtClean="0"/>
              <a:t>. </a:t>
            </a:r>
            <a:r>
              <a:rPr lang="en-US" dirty="0" smtClean="0"/>
              <a:t>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valores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pós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modernidade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estão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influenciando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mais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que</a:t>
            </a:r>
            <a:r>
              <a:rPr lang="en-US" baseline="0" dirty="0" smtClean="0"/>
              <a:t> </a:t>
            </a:r>
            <a:r>
              <a:rPr lang="en-US" baseline="0" dirty="0" err="1" smtClean="0"/>
              <a:t>os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valores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cristãos</a:t>
            </a:r>
            <a:r>
              <a:rPr lang="en-US" baseline="0" dirty="0" smtClean="0"/>
              <a:t>?</a:t>
            </a:r>
          </a:p>
          <a:p>
            <a:r>
              <a:rPr lang="en-US" baseline="0" dirty="0" smtClean="0"/>
              <a:t>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1035F5-950F-4E85-A44F-4216A29B23EF}" type="slidenum">
              <a:rPr lang="pt-BR" smtClean="0"/>
              <a:pPr/>
              <a:t>22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416755534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Temos</a:t>
            </a:r>
            <a:r>
              <a:rPr lang="en-US" dirty="0" smtClean="0"/>
              <a:t> </a:t>
            </a:r>
            <a:r>
              <a:rPr lang="en-US" dirty="0" err="1" smtClean="0"/>
              <a:t>uma</a:t>
            </a:r>
            <a:r>
              <a:rPr lang="en-US" dirty="0" smtClean="0"/>
              <a:t> </a:t>
            </a:r>
            <a:r>
              <a:rPr lang="en-US" dirty="0" err="1" smtClean="0"/>
              <a:t>grande</a:t>
            </a:r>
            <a:r>
              <a:rPr lang="en-US" dirty="0" smtClean="0"/>
              <a:t> </a:t>
            </a:r>
            <a:r>
              <a:rPr lang="en-US" dirty="0" err="1" smtClean="0"/>
              <a:t>responsabilidade</a:t>
            </a:r>
            <a:r>
              <a:rPr lang="en-US" dirty="0" smtClean="0"/>
              <a:t> </a:t>
            </a:r>
            <a:r>
              <a:rPr lang="en-US" dirty="0" err="1" smtClean="0"/>
              <a:t>como</a:t>
            </a:r>
            <a:r>
              <a:rPr lang="en-US" dirty="0" smtClean="0"/>
              <a:t> </a:t>
            </a:r>
            <a:r>
              <a:rPr lang="en-US" dirty="0" err="1" smtClean="0"/>
              <a:t>cristãos</a:t>
            </a:r>
            <a:r>
              <a:rPr lang="en-US" dirty="0" smtClean="0"/>
              <a:t> </a:t>
            </a:r>
            <a:r>
              <a:rPr lang="en-US" dirty="0" err="1" smtClean="0"/>
              <a:t>neste</a:t>
            </a:r>
            <a:r>
              <a:rPr lang="en-US" dirty="0" smtClean="0"/>
              <a:t> </a:t>
            </a:r>
            <a:r>
              <a:rPr lang="en-US" dirty="0" err="1" smtClean="0"/>
              <a:t>mundo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está</a:t>
            </a:r>
            <a:r>
              <a:rPr lang="en-US" dirty="0" smtClean="0"/>
              <a:t> </a:t>
            </a:r>
            <a:r>
              <a:rPr lang="en-US" dirty="0" err="1" smtClean="0"/>
              <a:t>sendo</a:t>
            </a:r>
            <a:r>
              <a:rPr lang="en-US" dirty="0" smtClean="0"/>
              <a:t> </a:t>
            </a:r>
            <a:r>
              <a:rPr lang="en-US" dirty="0" err="1" smtClean="0"/>
              <a:t>formado</a:t>
            </a:r>
            <a:r>
              <a:rPr lang="en-US" dirty="0" smtClean="0"/>
              <a:t>. Jesus </a:t>
            </a:r>
            <a:r>
              <a:rPr lang="en-US" dirty="0" err="1" smtClean="0"/>
              <a:t>não</a:t>
            </a:r>
            <a:r>
              <a:rPr lang="en-US" dirty="0" smtClean="0"/>
              <a:t> </a:t>
            </a:r>
            <a:r>
              <a:rPr lang="en-US" dirty="0" err="1" smtClean="0"/>
              <a:t>nos</a:t>
            </a:r>
            <a:r>
              <a:rPr lang="en-US" dirty="0" smtClean="0"/>
              <a:t> </a:t>
            </a:r>
            <a:r>
              <a:rPr lang="en-US" dirty="0" err="1" smtClean="0"/>
              <a:t>convidou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sermos</a:t>
            </a:r>
            <a:r>
              <a:rPr lang="en-US" dirty="0" smtClean="0"/>
              <a:t> </a:t>
            </a:r>
            <a:r>
              <a:rPr lang="en-US" dirty="0" err="1" smtClean="0"/>
              <a:t>missionários</a:t>
            </a:r>
            <a:r>
              <a:rPr lang="en-US" dirty="0" smtClean="0"/>
              <a:t>, </a:t>
            </a:r>
            <a:r>
              <a:rPr lang="en-US" dirty="0" err="1" smtClean="0"/>
              <a:t>isso</a:t>
            </a:r>
            <a:r>
              <a:rPr lang="en-US" dirty="0" smtClean="0"/>
              <a:t> é </a:t>
            </a:r>
            <a:r>
              <a:rPr lang="en-US" dirty="0" err="1" smtClean="0"/>
              <a:t>ordem</a:t>
            </a:r>
            <a:r>
              <a:rPr lang="en-US" dirty="0" smtClean="0"/>
              <a:t> e </a:t>
            </a:r>
            <a:r>
              <a:rPr lang="en-US" dirty="0" err="1" smtClean="0"/>
              <a:t>nos</a:t>
            </a:r>
            <a:r>
              <a:rPr lang="en-US" dirty="0" smtClean="0"/>
              <a:t> </a:t>
            </a:r>
            <a:r>
              <a:rPr lang="en-US" dirty="0" err="1" smtClean="0"/>
              <a:t>será</a:t>
            </a:r>
            <a:r>
              <a:rPr lang="en-US" dirty="0" smtClean="0"/>
              <a:t> </a:t>
            </a:r>
            <a:r>
              <a:rPr lang="en-US" dirty="0" err="1" smtClean="0"/>
              <a:t>cobrado</a:t>
            </a:r>
            <a:r>
              <a:rPr lang="en-US" dirty="0" smtClean="0"/>
              <a:t>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1035F5-950F-4E85-A44F-4216A29B23EF}" type="slidenum">
              <a:rPr lang="pt-BR" smtClean="0"/>
              <a:pPr/>
              <a:t>23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9758239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Vcs</a:t>
            </a:r>
            <a:r>
              <a:rPr lang="en-US" dirty="0" smtClean="0"/>
              <a:t> </a:t>
            </a:r>
            <a:r>
              <a:rPr lang="en-US" dirty="0" err="1" smtClean="0"/>
              <a:t>conhecem</a:t>
            </a:r>
            <a:r>
              <a:rPr lang="en-US" dirty="0" smtClean="0"/>
              <a:t> </a:t>
            </a:r>
            <a:r>
              <a:rPr lang="en-US" dirty="0" err="1" smtClean="0"/>
              <a:t>alguns</a:t>
            </a:r>
            <a:r>
              <a:rPr lang="en-US" dirty="0" smtClean="0"/>
              <a:t> </a:t>
            </a:r>
            <a:r>
              <a:rPr lang="en-US" dirty="0" err="1" smtClean="0"/>
              <a:t>modos</a:t>
            </a:r>
            <a:r>
              <a:rPr lang="en-US" dirty="0" smtClean="0"/>
              <a:t> de </a:t>
            </a:r>
            <a:r>
              <a:rPr lang="en-US" dirty="0" err="1" smtClean="0"/>
              <a:t>evangelização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Alimentar</a:t>
            </a:r>
            <a:r>
              <a:rPr lang="en-US" dirty="0" smtClean="0"/>
              <a:t> </a:t>
            </a:r>
            <a:r>
              <a:rPr lang="en-US" dirty="0" err="1" smtClean="0"/>
              <a:t>termos</a:t>
            </a:r>
            <a:r>
              <a:rPr lang="en-US" dirty="0" smtClean="0"/>
              <a:t> </a:t>
            </a:r>
            <a:r>
              <a:rPr lang="en-US" dirty="0" err="1" smtClean="0"/>
              <a:t>tais</a:t>
            </a:r>
            <a:r>
              <a:rPr lang="en-US" dirty="0" smtClean="0"/>
              <a:t> </a:t>
            </a:r>
            <a:r>
              <a:rPr lang="en-US" dirty="0" err="1" smtClean="0"/>
              <a:t>como</a:t>
            </a:r>
            <a:r>
              <a:rPr lang="en-US" dirty="0" smtClean="0"/>
              <a:t> </a:t>
            </a:r>
            <a:r>
              <a:rPr lang="en-US" dirty="0" err="1" smtClean="0"/>
              <a:t>Juízo</a:t>
            </a:r>
            <a:r>
              <a:rPr lang="en-US" dirty="0" smtClean="0"/>
              <a:t> final, </a:t>
            </a:r>
            <a:r>
              <a:rPr lang="en-US" dirty="0" err="1" smtClean="0"/>
              <a:t>vida</a:t>
            </a:r>
            <a:r>
              <a:rPr lang="en-US" dirty="0" smtClean="0"/>
              <a:t> </a:t>
            </a:r>
            <a:r>
              <a:rPr lang="en-US" dirty="0" err="1" smtClean="0"/>
              <a:t>após</a:t>
            </a:r>
            <a:r>
              <a:rPr lang="en-US" dirty="0" smtClean="0"/>
              <a:t> </a:t>
            </a:r>
            <a:r>
              <a:rPr lang="en-US" dirty="0" err="1" smtClean="0"/>
              <a:t>morte</a:t>
            </a:r>
            <a:r>
              <a:rPr lang="en-US" dirty="0" smtClean="0"/>
              <a:t> (</a:t>
            </a:r>
            <a:r>
              <a:rPr lang="en-US" dirty="0" err="1" smtClean="0"/>
              <a:t>cuidar</a:t>
            </a:r>
            <a:r>
              <a:rPr lang="en-US" dirty="0" smtClean="0"/>
              <a:t> de </a:t>
            </a:r>
            <a:r>
              <a:rPr lang="en-US" dirty="0" err="1" smtClean="0"/>
              <a:t>termos</a:t>
            </a:r>
            <a:r>
              <a:rPr lang="en-US" dirty="0" smtClean="0"/>
              <a:t>). </a:t>
            </a:r>
            <a:r>
              <a:rPr lang="en-US" dirty="0" err="1" smtClean="0"/>
              <a:t>Salvação</a:t>
            </a:r>
            <a:r>
              <a:rPr lang="en-US" dirty="0" smtClean="0"/>
              <a:t> – </a:t>
            </a:r>
            <a:r>
              <a:rPr lang="en-US" dirty="0" err="1" smtClean="0"/>
              <a:t>cuidar</a:t>
            </a:r>
            <a:r>
              <a:rPr lang="en-US" dirty="0" smtClean="0"/>
              <a:t> de </a:t>
            </a:r>
            <a:r>
              <a:rPr lang="en-US" dirty="0" err="1" smtClean="0"/>
              <a:t>termos</a:t>
            </a:r>
            <a:r>
              <a:rPr lang="en-US" dirty="0" smtClean="0"/>
              <a:t>. </a:t>
            </a:r>
            <a:r>
              <a:rPr lang="en-US" dirty="0" err="1" smtClean="0"/>
              <a:t>Personagens</a:t>
            </a:r>
            <a:r>
              <a:rPr lang="en-US" dirty="0" smtClean="0"/>
              <a:t> </a:t>
            </a:r>
            <a:r>
              <a:rPr lang="en-US" dirty="0" err="1" smtClean="0"/>
              <a:t>bíblicos</a:t>
            </a:r>
            <a:r>
              <a:rPr lang="en-US" dirty="0" smtClean="0"/>
              <a:t>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1035F5-950F-4E85-A44F-4216A29B23EF}" type="slidenum">
              <a:rPr lang="pt-BR" smtClean="0"/>
              <a:pPr/>
              <a:t>24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6516002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CRU.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dirty="0" smtClean="0"/>
              <a:t>Global Media </a:t>
            </a:r>
            <a:r>
              <a:rPr lang="pt-BR" dirty="0" err="1" smtClean="0"/>
              <a:t>Outreach</a:t>
            </a:r>
            <a:r>
              <a:rPr lang="pt-BR" dirty="0" smtClean="0"/>
              <a:t> (GMO), em dez anos, registrou 1 bilhão de pessoas evangelizadas e mais de 100 milhões de pessoas. http://www.globalmediaoutreach.com/</a:t>
            </a:r>
          </a:p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25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660729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26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6607298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Diante</a:t>
            </a:r>
            <a:r>
              <a:rPr lang="pt-BR" baseline="0" dirty="0" smtClean="0"/>
              <a:t> das perseguições aos cristãos, a internet pode ser visto como uma útil alternativa. Sem pertencerem a instituições. Pessoas que </a:t>
            </a:r>
            <a:r>
              <a:rPr lang="pt-BR" baseline="0" dirty="0" err="1" smtClean="0"/>
              <a:t>que</a:t>
            </a:r>
            <a:r>
              <a:rPr lang="pt-BR" baseline="0" dirty="0" smtClean="0"/>
              <a:t> dominam uma </a:t>
            </a:r>
            <a:r>
              <a:rPr lang="pt-BR" baseline="0" dirty="0" err="1" smtClean="0"/>
              <a:t>lingua</a:t>
            </a:r>
            <a:r>
              <a:rPr lang="pt-BR" baseline="0" dirty="0" smtClean="0"/>
              <a:t>, podem traduzir sites com teor evangélico.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1035F5-950F-4E85-A44F-4216A29B23EF}" type="slidenum">
              <a:rPr lang="pt-BR" smtClean="0"/>
              <a:pPr/>
              <a:t>27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70026111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Grupo</a:t>
            </a:r>
            <a:r>
              <a:rPr lang="pt-BR" baseline="0" dirty="0" smtClean="0"/>
              <a:t> de missionários recebendo treinamento sobre suicídio.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1035F5-950F-4E85-A44F-4216A29B23EF}" type="slidenum">
              <a:rPr lang="pt-BR" smtClean="0"/>
              <a:pPr/>
              <a:t>28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7002611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 smtClean="0"/>
              <a:t>A igreja está envolvida neste cenário internacional. Qual tem sido a influência 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29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66072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51520" y="548680"/>
            <a:ext cx="8496944" cy="1470025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251520" y="3068960"/>
            <a:ext cx="4176464" cy="1872208"/>
          </a:xfrm>
        </p:spPr>
        <p:txBody>
          <a:bodyPr/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 smtClean="0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3295834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Título 1"/>
          <p:cNvSpPr>
            <a:spLocks noGrp="1"/>
          </p:cNvSpPr>
          <p:nvPr>
            <p:ph type="ctrTitle"/>
          </p:nvPr>
        </p:nvSpPr>
        <p:spPr>
          <a:xfrm>
            <a:off x="251520" y="548680"/>
            <a:ext cx="8496944" cy="1470025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984807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9" name="Subtítulo 2"/>
          <p:cNvSpPr>
            <a:spLocks noGrp="1"/>
          </p:cNvSpPr>
          <p:nvPr>
            <p:ph type="subTitle" idx="1"/>
          </p:nvPr>
        </p:nvSpPr>
        <p:spPr>
          <a:xfrm>
            <a:off x="251520" y="3068960"/>
            <a:ext cx="4176464" cy="1872208"/>
          </a:xfrm>
        </p:spPr>
        <p:txBody>
          <a:bodyPr/>
          <a:lstStyle>
            <a:lvl1pPr marL="0" indent="0" algn="ctr">
              <a:buNone/>
              <a:defRPr b="1">
                <a:solidFill>
                  <a:srgbClr val="984807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 smtClean="0"/>
              <a:t>Clique para editar o estilo do subtítulo mestre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3976128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984807"/>
                </a:solidFill>
              </a:defRPr>
            </a:lvl1pPr>
            <a:lvl2pPr>
              <a:defRPr>
                <a:solidFill>
                  <a:srgbClr val="984807"/>
                </a:solidFill>
              </a:defRPr>
            </a:lvl2pPr>
            <a:lvl3pPr>
              <a:defRPr>
                <a:solidFill>
                  <a:srgbClr val="984807"/>
                </a:solidFill>
              </a:defRPr>
            </a:lvl3pPr>
            <a:lvl4pPr>
              <a:defRPr>
                <a:solidFill>
                  <a:srgbClr val="984807"/>
                </a:solidFill>
              </a:defRPr>
            </a:lvl4pPr>
            <a:lvl5pPr>
              <a:defRPr>
                <a:solidFill>
                  <a:srgbClr val="984807"/>
                </a:solidFill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3603081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06896" y="133832"/>
            <a:ext cx="8229600" cy="1143000"/>
          </a:xfrm>
        </p:spPr>
        <p:txBody>
          <a:bodyPr/>
          <a:lstStyle>
            <a:lvl1pPr>
              <a:defRPr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984807"/>
                </a:solidFill>
              </a:defRPr>
            </a:lvl1pPr>
            <a:lvl2pPr>
              <a:defRPr>
                <a:solidFill>
                  <a:srgbClr val="984807"/>
                </a:solidFill>
              </a:defRPr>
            </a:lvl2pPr>
            <a:lvl3pPr>
              <a:defRPr>
                <a:solidFill>
                  <a:srgbClr val="984807"/>
                </a:solidFill>
              </a:defRPr>
            </a:lvl3pPr>
            <a:lvl4pPr>
              <a:defRPr>
                <a:solidFill>
                  <a:srgbClr val="984807"/>
                </a:solidFill>
              </a:defRPr>
            </a:lvl4pPr>
            <a:lvl5pPr>
              <a:defRPr>
                <a:solidFill>
                  <a:srgbClr val="984807"/>
                </a:solidFill>
              </a:defRPr>
            </a:lvl5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1467136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2852935"/>
            <a:ext cx="5688632" cy="1362075"/>
          </a:xfrm>
        </p:spPr>
        <p:txBody>
          <a:bodyPr anchor="t"/>
          <a:lstStyle>
            <a:lvl1pPr algn="l">
              <a:defRPr sz="4000" b="1" cap="all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79512" y="4245050"/>
            <a:ext cx="5688632" cy="552102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984807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</p:spTree>
    <p:extLst>
      <p:ext uri="{BB962C8B-B14F-4D97-AF65-F5344CB8AC3E}">
        <p14:creationId xmlns="" xmlns:p14="http://schemas.microsoft.com/office/powerpoint/2010/main" val="3530005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1_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512" y="2852935"/>
            <a:ext cx="5688632" cy="1362075"/>
          </a:xfrm>
        </p:spPr>
        <p:txBody>
          <a:bodyPr anchor="t"/>
          <a:lstStyle>
            <a:lvl1pPr algn="l">
              <a:defRPr sz="4000" b="1" cap="all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79512" y="4245050"/>
            <a:ext cx="5688632" cy="552102"/>
          </a:xfrm>
        </p:spPr>
        <p:txBody>
          <a:bodyPr anchor="t"/>
          <a:lstStyle>
            <a:lvl1pPr marL="0" indent="0">
              <a:buNone/>
              <a:defRPr sz="2000">
                <a:solidFill>
                  <a:srgbClr val="984807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</p:spTree>
    <p:extLst>
      <p:ext uri="{BB962C8B-B14F-4D97-AF65-F5344CB8AC3E}">
        <p14:creationId xmlns="" xmlns:p14="http://schemas.microsoft.com/office/powerpoint/2010/main" val="27014753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25144"/>
          </a:xfrm>
        </p:spPr>
        <p:txBody>
          <a:bodyPr/>
          <a:lstStyle>
            <a:lvl1pPr>
              <a:defRPr sz="2800">
                <a:solidFill>
                  <a:srgbClr val="984807"/>
                </a:solidFill>
              </a:defRPr>
            </a:lvl1pPr>
            <a:lvl2pPr>
              <a:defRPr sz="2400">
                <a:solidFill>
                  <a:srgbClr val="984807"/>
                </a:solidFill>
              </a:defRPr>
            </a:lvl2pPr>
            <a:lvl3pPr>
              <a:defRPr sz="2000">
                <a:solidFill>
                  <a:srgbClr val="984807"/>
                </a:solidFill>
              </a:defRPr>
            </a:lvl3pPr>
            <a:lvl4pPr>
              <a:defRPr sz="1800">
                <a:solidFill>
                  <a:srgbClr val="984807"/>
                </a:solidFill>
              </a:defRPr>
            </a:lvl4pPr>
            <a:lvl5pPr>
              <a:defRPr sz="1800">
                <a:solidFill>
                  <a:srgbClr val="98480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25144"/>
          </a:xfrm>
        </p:spPr>
        <p:txBody>
          <a:bodyPr/>
          <a:lstStyle>
            <a:lvl1pPr>
              <a:defRPr sz="2800">
                <a:solidFill>
                  <a:srgbClr val="984807"/>
                </a:solidFill>
              </a:defRPr>
            </a:lvl1pPr>
            <a:lvl2pPr>
              <a:defRPr sz="2400">
                <a:solidFill>
                  <a:srgbClr val="984807"/>
                </a:solidFill>
              </a:defRPr>
            </a:lvl2pPr>
            <a:lvl3pPr>
              <a:defRPr sz="2000">
                <a:solidFill>
                  <a:srgbClr val="984807"/>
                </a:solidFill>
              </a:defRPr>
            </a:lvl3pPr>
            <a:lvl4pPr>
              <a:defRPr sz="1800">
                <a:solidFill>
                  <a:srgbClr val="984807"/>
                </a:solidFill>
              </a:defRPr>
            </a:lvl4pPr>
            <a:lvl5pPr>
              <a:defRPr sz="1800">
                <a:solidFill>
                  <a:srgbClr val="98480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983707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116632"/>
            <a:ext cx="8229600" cy="1143000"/>
          </a:xfrm>
        </p:spPr>
        <p:txBody>
          <a:bodyPr/>
          <a:lstStyle>
            <a:lvl1pPr>
              <a:defRPr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755576" y="1600200"/>
            <a:ext cx="4038600" cy="4925144"/>
          </a:xfrm>
        </p:spPr>
        <p:txBody>
          <a:bodyPr/>
          <a:lstStyle>
            <a:lvl1pPr>
              <a:defRPr sz="2800">
                <a:solidFill>
                  <a:srgbClr val="984807"/>
                </a:solidFill>
              </a:defRPr>
            </a:lvl1pPr>
            <a:lvl2pPr>
              <a:defRPr sz="2400">
                <a:solidFill>
                  <a:srgbClr val="984807"/>
                </a:solidFill>
              </a:defRPr>
            </a:lvl2pPr>
            <a:lvl3pPr>
              <a:defRPr sz="2000">
                <a:solidFill>
                  <a:srgbClr val="984807"/>
                </a:solidFill>
              </a:defRPr>
            </a:lvl3pPr>
            <a:lvl4pPr>
              <a:defRPr sz="1800">
                <a:solidFill>
                  <a:srgbClr val="984807"/>
                </a:solidFill>
              </a:defRPr>
            </a:lvl4pPr>
            <a:lvl5pPr>
              <a:defRPr sz="1800">
                <a:solidFill>
                  <a:srgbClr val="98480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946576" y="1600200"/>
            <a:ext cx="4038600" cy="4925144"/>
          </a:xfrm>
        </p:spPr>
        <p:txBody>
          <a:bodyPr/>
          <a:lstStyle>
            <a:lvl1pPr>
              <a:defRPr sz="2800">
                <a:solidFill>
                  <a:srgbClr val="984807"/>
                </a:solidFill>
              </a:defRPr>
            </a:lvl1pPr>
            <a:lvl2pPr>
              <a:defRPr sz="2400">
                <a:solidFill>
                  <a:srgbClr val="984807"/>
                </a:solidFill>
              </a:defRPr>
            </a:lvl2pPr>
            <a:lvl3pPr>
              <a:defRPr sz="2000">
                <a:solidFill>
                  <a:srgbClr val="984807"/>
                </a:solidFill>
              </a:defRPr>
            </a:lvl3pPr>
            <a:lvl4pPr>
              <a:defRPr sz="1800">
                <a:solidFill>
                  <a:srgbClr val="984807"/>
                </a:solidFill>
              </a:defRPr>
            </a:lvl4pPr>
            <a:lvl5pPr>
              <a:defRPr sz="1800">
                <a:solidFill>
                  <a:srgbClr val="98480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  <a:p>
            <a:pPr lvl="1"/>
            <a:r>
              <a:rPr lang="pt-BR" dirty="0" smtClean="0"/>
              <a:t>Segundo nível</a:t>
            </a:r>
          </a:p>
          <a:p>
            <a:pPr lvl="2"/>
            <a:r>
              <a:rPr lang="pt-BR" dirty="0" smtClean="0"/>
              <a:t>Terceiro nível</a:t>
            </a:r>
          </a:p>
          <a:p>
            <a:pPr lvl="3"/>
            <a:r>
              <a:rPr lang="pt-BR" dirty="0" smtClean="0"/>
              <a:t>Quarto nível</a:t>
            </a:r>
          </a:p>
          <a:p>
            <a:pPr lvl="4"/>
            <a:r>
              <a:rPr lang="pt-BR" dirty="0" smtClean="0"/>
              <a:t>Quinto nível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719405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3312412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1_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716950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904534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02413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6252294"/>
          </a:xfrm>
        </p:spPr>
        <p:txBody>
          <a:bodyPr/>
          <a:lstStyle>
            <a:lvl1pPr>
              <a:defRPr sz="3200">
                <a:solidFill>
                  <a:srgbClr val="984807"/>
                </a:solidFill>
              </a:defRPr>
            </a:lvl1pPr>
            <a:lvl2pPr>
              <a:defRPr sz="2800">
                <a:solidFill>
                  <a:srgbClr val="984807"/>
                </a:solidFill>
              </a:defRPr>
            </a:lvl2pPr>
            <a:lvl3pPr>
              <a:defRPr sz="2400">
                <a:solidFill>
                  <a:srgbClr val="984807"/>
                </a:solidFill>
              </a:defRPr>
            </a:lvl3pPr>
            <a:lvl4pPr>
              <a:defRPr sz="2000">
                <a:solidFill>
                  <a:srgbClr val="984807"/>
                </a:solidFill>
              </a:defRPr>
            </a:lvl4pPr>
            <a:lvl5pPr>
              <a:defRPr sz="2000">
                <a:solidFill>
                  <a:srgbClr val="984807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5090244"/>
          </a:xfrm>
        </p:spPr>
        <p:txBody>
          <a:bodyPr/>
          <a:lstStyle>
            <a:lvl1pPr marL="0" indent="0">
              <a:buNone/>
              <a:defRPr sz="1400">
                <a:solidFill>
                  <a:srgbClr val="98480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</p:spTree>
    <p:extLst>
      <p:ext uri="{BB962C8B-B14F-4D97-AF65-F5344CB8AC3E}">
        <p14:creationId xmlns="" xmlns:p14="http://schemas.microsoft.com/office/powerpoint/2010/main" val="17799495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1_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61256" y="-27384"/>
            <a:ext cx="6707088" cy="1018034"/>
          </a:xfrm>
        </p:spPr>
        <p:txBody>
          <a:bodyPr anchor="b"/>
          <a:lstStyle>
            <a:lvl1pPr algn="l">
              <a:defRPr sz="2000"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1124743"/>
            <a:ext cx="5111750" cy="5400601"/>
          </a:xfrm>
        </p:spPr>
        <p:txBody>
          <a:bodyPr/>
          <a:lstStyle>
            <a:lvl1pPr>
              <a:defRPr sz="3200">
                <a:solidFill>
                  <a:srgbClr val="984807"/>
                </a:solidFill>
              </a:defRPr>
            </a:lvl1pPr>
            <a:lvl2pPr>
              <a:defRPr sz="2800">
                <a:solidFill>
                  <a:srgbClr val="984807"/>
                </a:solidFill>
              </a:defRPr>
            </a:lvl2pPr>
            <a:lvl3pPr>
              <a:defRPr sz="2400">
                <a:solidFill>
                  <a:srgbClr val="984807"/>
                </a:solidFill>
              </a:defRPr>
            </a:lvl3pPr>
            <a:lvl4pPr>
              <a:defRPr sz="2000">
                <a:solidFill>
                  <a:srgbClr val="984807"/>
                </a:solidFill>
              </a:defRPr>
            </a:lvl4pPr>
            <a:lvl5pPr>
              <a:defRPr sz="2000">
                <a:solidFill>
                  <a:srgbClr val="984807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971600" y="1124744"/>
            <a:ext cx="2493913" cy="5400600"/>
          </a:xfrm>
        </p:spPr>
        <p:txBody>
          <a:bodyPr/>
          <a:lstStyle>
            <a:lvl1pPr marL="0" indent="0">
              <a:buNone/>
              <a:defRPr sz="1400">
                <a:solidFill>
                  <a:srgbClr val="98480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</p:spTree>
    <p:extLst>
      <p:ext uri="{BB962C8B-B14F-4D97-AF65-F5344CB8AC3E}">
        <p14:creationId xmlns="" xmlns:p14="http://schemas.microsoft.com/office/powerpoint/2010/main" val="25847982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87624" y="4800600"/>
            <a:ext cx="7056784" cy="566738"/>
          </a:xfrm>
        </p:spPr>
        <p:txBody>
          <a:bodyPr anchor="b"/>
          <a:lstStyle>
            <a:lvl1pPr algn="l">
              <a:defRPr sz="2000" b="1">
                <a:solidFill>
                  <a:srgbClr val="984807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187624" y="612775"/>
            <a:ext cx="7056784" cy="4114800"/>
          </a:xfrm>
        </p:spPr>
        <p:txBody>
          <a:bodyPr/>
          <a:lstStyle>
            <a:lvl1pPr marL="0" indent="0">
              <a:buNone/>
              <a:defRPr sz="3200">
                <a:solidFill>
                  <a:srgbClr val="98480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87624" y="5367338"/>
            <a:ext cx="7056784" cy="804862"/>
          </a:xfrm>
        </p:spPr>
        <p:txBody>
          <a:bodyPr/>
          <a:lstStyle>
            <a:lvl1pPr marL="0" indent="0">
              <a:buNone/>
              <a:defRPr sz="1400">
                <a:solidFill>
                  <a:srgbClr val="98480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</p:spTree>
    <p:extLst>
      <p:ext uri="{BB962C8B-B14F-4D97-AF65-F5344CB8AC3E}">
        <p14:creationId xmlns="" xmlns:p14="http://schemas.microsoft.com/office/powerpoint/2010/main" val="5154199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1_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056784" cy="566738"/>
          </a:xfrm>
        </p:spPr>
        <p:txBody>
          <a:bodyPr anchor="b"/>
          <a:lstStyle>
            <a:lvl1pPr algn="l">
              <a:defRPr sz="2000" b="1">
                <a:solidFill>
                  <a:srgbClr val="984807"/>
                </a:solidFill>
              </a:defRPr>
            </a:lvl1pPr>
          </a:lstStyle>
          <a:p>
            <a:r>
              <a:rPr lang="pt-BR" dirty="0" smtClean="0"/>
              <a:t>Clique para editar o título mestre</a:t>
            </a:r>
            <a:endParaRPr lang="pt-BR" dirty="0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043608" y="2338536"/>
            <a:ext cx="7056784" cy="4114800"/>
          </a:xfrm>
        </p:spPr>
        <p:txBody>
          <a:bodyPr/>
          <a:lstStyle>
            <a:lvl1pPr marL="0" indent="0">
              <a:buNone/>
              <a:defRPr sz="3200">
                <a:solidFill>
                  <a:srgbClr val="984807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043608" y="971402"/>
            <a:ext cx="7056784" cy="804862"/>
          </a:xfrm>
        </p:spPr>
        <p:txBody>
          <a:bodyPr/>
          <a:lstStyle>
            <a:lvl1pPr marL="0" indent="0">
              <a:buNone/>
              <a:defRPr sz="1400">
                <a:solidFill>
                  <a:srgbClr val="984807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dirty="0" smtClean="0"/>
              <a:t>Clique para editar o texto mestre</a:t>
            </a:r>
          </a:p>
        </p:txBody>
      </p:sp>
    </p:spTree>
    <p:extLst>
      <p:ext uri="{BB962C8B-B14F-4D97-AF65-F5344CB8AC3E}">
        <p14:creationId xmlns="" xmlns:p14="http://schemas.microsoft.com/office/powerpoint/2010/main" val="1904370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1996233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60" r:id="rId4"/>
    <p:sldLayoutId id="2147483651" r:id="rId5"/>
    <p:sldLayoutId id="2147483665" r:id="rId6"/>
    <p:sldLayoutId id="2147483652" r:id="rId7"/>
    <p:sldLayoutId id="2147483666" r:id="rId8"/>
    <p:sldLayoutId id="2147483654" r:id="rId9"/>
    <p:sldLayoutId id="2147483667" r:id="rId10"/>
    <p:sldLayoutId id="2147483655" r:id="rId11"/>
    <p:sldLayoutId id="2147483662" r:id="rId12"/>
    <p:sldLayoutId id="2147483656" r:id="rId13"/>
    <p:sldLayoutId id="2147483663" r:id="rId14"/>
    <p:sldLayoutId id="2147483657" r:id="rId15"/>
    <p:sldLayoutId id="2147483664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5536" y="5157192"/>
            <a:ext cx="85689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400" b="1" dirty="0" smtClean="0">
                <a:solidFill>
                  <a:schemeClr val="bg1"/>
                </a:solidFill>
                <a:latin typeface="+mj-lt"/>
              </a:rPr>
              <a:t>Tecnologia, vida e adoração </a:t>
            </a:r>
          </a:p>
        </p:txBody>
      </p:sp>
      <p:sp>
        <p:nvSpPr>
          <p:cNvPr id="10" name="Rectangle 9"/>
          <p:cNvSpPr/>
          <p:nvPr/>
        </p:nvSpPr>
        <p:spPr>
          <a:xfrm>
            <a:off x="3851920" y="836712"/>
            <a:ext cx="5292080" cy="3600400"/>
          </a:xfrm>
          <a:prstGeom prst="rect">
            <a:avLst/>
          </a:prstGeom>
          <a:solidFill>
            <a:srgbClr val="D6DF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990" y="404664"/>
            <a:ext cx="3806970" cy="481927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283968" y="1772816"/>
            <a:ext cx="46329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4800" b="1" i="1" dirty="0" smtClean="0">
                <a:latin typeface="+mj-lt"/>
              </a:rPr>
              <a:t>A Tecnologia a Serviço do Reino</a:t>
            </a:r>
            <a:endParaRPr lang="pt-BR" sz="4800" b="1" dirty="0" smtClean="0">
              <a:solidFill>
                <a:srgbClr val="1C9448"/>
              </a:solidFill>
              <a:latin typeface="+mj-lt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81619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10" grpId="0" animBg="1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27058" y="-27384"/>
            <a:ext cx="9171058" cy="6885384"/>
          </a:xfrm>
          <a:prstGeom prst="rect">
            <a:avLst/>
          </a:prstGeom>
          <a:solidFill>
            <a:srgbClr val="2A92D0"/>
          </a:solidFill>
          <a:ln>
            <a:solidFill>
              <a:srgbClr val="2A92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3600" b="1" dirty="0" smtClean="0">
                <a:solidFill>
                  <a:srgbClr val="FFFF00"/>
                </a:solidFill>
              </a:rPr>
              <a:t>Ao longo da história os cristãos sempre estiveram na vanguarda em relação ao uso da tecnologia.</a:t>
            </a:r>
            <a:endParaRPr lang="pt-BR" sz="3600" b="1" dirty="0">
              <a:solidFill>
                <a:srgbClr val="FFFF00"/>
              </a:solidFill>
            </a:endParaRPr>
          </a:p>
          <a:p>
            <a:pPr algn="just"/>
            <a:r>
              <a:rPr lang="en-US" sz="3600" b="1" dirty="0" err="1" smtClean="0">
                <a:solidFill>
                  <a:schemeClr val="bg1">
                    <a:lumMod val="95000"/>
                  </a:schemeClr>
                </a:solidFill>
              </a:rPr>
              <a:t>Aprender</a:t>
            </a: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</a:rPr>
              <a:t> a </a:t>
            </a:r>
            <a:r>
              <a:rPr lang="en-US" sz="3600" b="1" dirty="0" err="1" smtClean="0">
                <a:solidFill>
                  <a:schemeClr val="bg1">
                    <a:lumMod val="95000"/>
                  </a:schemeClr>
                </a:solidFill>
              </a:rPr>
              <a:t>utilizar</a:t>
            </a: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</a:rPr>
              <a:t> as </a:t>
            </a:r>
            <a:r>
              <a:rPr lang="en-US" sz="3600" b="1" dirty="0" err="1" smtClean="0">
                <a:solidFill>
                  <a:schemeClr val="bg1">
                    <a:lumMod val="95000"/>
                  </a:schemeClr>
                </a:solidFill>
              </a:rPr>
              <a:t>tecnologias</a:t>
            </a: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lang="en-US" sz="3600" b="1" dirty="0" err="1" smtClean="0">
                <a:solidFill>
                  <a:schemeClr val="bg1">
                    <a:lumMod val="95000"/>
                  </a:schemeClr>
                </a:solidFill>
              </a:rPr>
              <a:t>para</a:t>
            </a: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</a:rPr>
              <a:t> a </a:t>
            </a:r>
            <a:r>
              <a:rPr lang="en-US" sz="3600" b="1" dirty="0" err="1" smtClean="0">
                <a:solidFill>
                  <a:schemeClr val="bg1">
                    <a:lumMod val="95000"/>
                  </a:schemeClr>
                </a:solidFill>
              </a:rPr>
              <a:t>glória</a:t>
            </a:r>
            <a:r>
              <a:rPr lang="en-US" sz="3600" b="1" dirty="0" smtClean="0">
                <a:solidFill>
                  <a:schemeClr val="bg1">
                    <a:lumMod val="95000"/>
                  </a:schemeClr>
                </a:solidFill>
              </a:rPr>
              <a:t> Deus.</a:t>
            </a:r>
            <a:endParaRPr lang="pt-BR" sz="36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3528" y="1868133"/>
            <a:ext cx="4209198" cy="464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dirty="0" smtClean="0">
                <a:solidFill>
                  <a:schemeClr val="bg1"/>
                </a:solidFill>
              </a:rPr>
              <a:t>.</a:t>
            </a:r>
            <a:endParaRPr lang="pt-BR" dirty="0">
              <a:solidFill>
                <a:schemeClr val="bg1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2843808" y="116632"/>
            <a:ext cx="293432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400" dirty="0" smtClean="0">
                <a:solidFill>
                  <a:schemeClr val="bg1"/>
                </a:solidFill>
              </a:rPr>
              <a:t>OBJETIVO</a:t>
            </a:r>
            <a:endParaRPr lang="pt-BR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50864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grpSp>
        <p:nvGrpSpPr>
          <p:cNvPr id="3" name="Grupo 2"/>
          <p:cNvGrpSpPr/>
          <p:nvPr/>
        </p:nvGrpSpPr>
        <p:grpSpPr>
          <a:xfrm>
            <a:off x="4860032" y="2349836"/>
            <a:ext cx="3632804" cy="3455428"/>
            <a:chOff x="351254" y="1296148"/>
            <a:chExt cx="3632804" cy="3455428"/>
          </a:xfrm>
        </p:grpSpPr>
        <p:sp>
          <p:nvSpPr>
            <p:cNvPr id="4" name="Forma 3"/>
            <p:cNvSpPr/>
            <p:nvPr/>
          </p:nvSpPr>
          <p:spPr>
            <a:xfrm>
              <a:off x="351254" y="1296148"/>
              <a:ext cx="3632804" cy="3455428"/>
            </a:xfrm>
            <a:prstGeom prst="gear6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Forma 4"/>
            <p:cNvSpPr/>
            <p:nvPr/>
          </p:nvSpPr>
          <p:spPr>
            <a:xfrm>
              <a:off x="1246952" y="2171320"/>
              <a:ext cx="1841408" cy="170508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6990" tIns="46990" rIns="46990" bIns="46990" numCol="1" spcCol="1270" anchor="ctr" anchorCtr="0">
              <a:noAutofit/>
            </a:bodyPr>
            <a:lstStyle/>
            <a:p>
              <a:pPr lvl="0" algn="ctr" defTabSz="1644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3700" kern="1200" dirty="0" smtClean="0"/>
                <a:t>A Missão de Deus</a:t>
              </a:r>
              <a:endParaRPr lang="pt-BR" sz="3700" kern="1200" dirty="0"/>
            </a:p>
          </p:txBody>
        </p:sp>
      </p:grpSp>
      <p:grpSp>
        <p:nvGrpSpPr>
          <p:cNvPr id="6" name="Grupo 5"/>
          <p:cNvGrpSpPr/>
          <p:nvPr/>
        </p:nvGrpSpPr>
        <p:grpSpPr>
          <a:xfrm>
            <a:off x="652094" y="2261168"/>
            <a:ext cx="3665197" cy="3376164"/>
            <a:chOff x="4762829" y="1216158"/>
            <a:chExt cx="3665197" cy="3376164"/>
          </a:xfrm>
        </p:grpSpPr>
        <p:sp>
          <p:nvSpPr>
            <p:cNvPr id="7" name="Forma 6"/>
            <p:cNvSpPr/>
            <p:nvPr/>
          </p:nvSpPr>
          <p:spPr>
            <a:xfrm>
              <a:off x="4762829" y="1216158"/>
              <a:ext cx="3665197" cy="3376164"/>
            </a:xfrm>
            <a:prstGeom prst="gear9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Forma 4"/>
            <p:cNvSpPr/>
            <p:nvPr/>
          </p:nvSpPr>
          <p:spPr>
            <a:xfrm>
              <a:off x="5478095" y="2007008"/>
              <a:ext cx="2234665" cy="173541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8260" tIns="48260" rIns="48260" bIns="48260" numCol="1" spcCol="1270" anchor="ctr" anchorCtr="0">
              <a:noAutofit/>
            </a:bodyPr>
            <a:lstStyle/>
            <a:p>
              <a:pPr lvl="0" algn="ctr" defTabSz="1689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3800" kern="1200" dirty="0" smtClean="0"/>
                <a:t>Soberania absoluta</a:t>
              </a:r>
              <a:endParaRPr lang="pt-BR" sz="3800" kern="1200" dirty="0"/>
            </a:p>
          </p:txBody>
        </p:sp>
      </p:grpSp>
      <p:sp>
        <p:nvSpPr>
          <p:cNvPr id="9" name="Forma 8"/>
          <p:cNvSpPr/>
          <p:nvPr/>
        </p:nvSpPr>
        <p:spPr>
          <a:xfrm rot="4566614">
            <a:off x="929914" y="1515105"/>
            <a:ext cx="3020231" cy="3020231"/>
          </a:xfrm>
          <a:prstGeom prst="leftCircularArrow">
            <a:avLst>
              <a:gd name="adj1" fmla="val 6452"/>
              <a:gd name="adj2" fmla="val 429999"/>
              <a:gd name="adj3" fmla="val 10489124"/>
              <a:gd name="adj4" fmla="val 14837806"/>
              <a:gd name="adj5" fmla="val 7527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Seta circular 9"/>
          <p:cNvSpPr/>
          <p:nvPr/>
        </p:nvSpPr>
        <p:spPr>
          <a:xfrm rot="17369019">
            <a:off x="4551364" y="1100469"/>
            <a:ext cx="3994499" cy="3994499"/>
          </a:xfrm>
          <a:prstGeom prst="circularArrow">
            <a:avLst>
              <a:gd name="adj1" fmla="val 4878"/>
              <a:gd name="adj2" fmla="val 312630"/>
              <a:gd name="adj3" fmla="val 3251725"/>
              <a:gd name="adj4" fmla="val 15079066"/>
              <a:gd name="adj5" fmla="val 5691"/>
            </a:avLst>
          </a:prstGeom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</p:spTree>
    <p:extLst>
      <p:ext uri="{BB962C8B-B14F-4D97-AF65-F5344CB8AC3E}">
        <p14:creationId xmlns="" xmlns:p14="http://schemas.microsoft.com/office/powerpoint/2010/main" val="3919376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98358" y="187014"/>
            <a:ext cx="247343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dirty="0" smtClean="0">
                <a:solidFill>
                  <a:schemeClr val="bg1"/>
                </a:solidFill>
                <a:latin typeface="+mj-lt"/>
              </a:rPr>
              <a:t>Soberania</a:t>
            </a:r>
            <a:endParaRPr lang="pt-BR" sz="4400" dirty="0">
              <a:solidFill>
                <a:schemeClr val="bg1"/>
              </a:solidFill>
              <a:latin typeface="+mj-lt"/>
              <a:cs typeface="Myriad Arabic" pitchFamily="50" charset="-78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457200" y="1600201"/>
            <a:ext cx="8229600" cy="1108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dirty="0" smtClean="0">
                <a:solidFill>
                  <a:schemeClr val="tx1"/>
                </a:solidFill>
              </a:rPr>
              <a:t>Nos céus, estabeleceu o SENHOR o seu trono, e o seu reino </a:t>
            </a:r>
            <a:r>
              <a:rPr lang="pt-BR" b="1" dirty="0" smtClean="0">
                <a:solidFill>
                  <a:schemeClr val="tx1"/>
                </a:solidFill>
              </a:rPr>
              <a:t>domina sobre tudo</a:t>
            </a:r>
            <a:r>
              <a:rPr lang="pt-BR" dirty="0" smtClean="0">
                <a:solidFill>
                  <a:schemeClr val="tx1"/>
                </a:solidFill>
              </a:rPr>
              <a:t>. Salmos 103.19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8" name="Espaço Reservado para Conteúdo 2"/>
          <p:cNvSpPr txBox="1">
            <a:spLocks/>
          </p:cNvSpPr>
          <p:nvPr/>
        </p:nvSpPr>
        <p:spPr>
          <a:xfrm>
            <a:off x="539552" y="2924944"/>
            <a:ext cx="8229600" cy="11087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>
              <a:spcBef>
                <a:spcPct val="20000"/>
              </a:spcBef>
            </a:pPr>
            <a:r>
              <a:rPr lang="pt-BR" sz="3000" dirty="0" smtClean="0"/>
              <a:t>SENHOR, Deus de nossos pais, porventura, não és tu Deus nos céus? Não és tu que </a:t>
            </a:r>
            <a:r>
              <a:rPr lang="pt-BR" sz="3000" b="1" dirty="0" smtClean="0"/>
              <a:t>dominas sobre todos os reinos dos povos</a:t>
            </a:r>
            <a:r>
              <a:rPr lang="pt-BR" sz="3000" dirty="0" smtClean="0"/>
              <a:t>? Na tua mão, está a força e o poder, e não há quem te possa resistir. 2 Cr 20.6</a:t>
            </a:r>
            <a:endParaRPr kumimoji="0" lang="pt-BR" sz="3000" b="0" i="0" u="none" strike="noStrike" kern="1200" cap="none" spc="0" normalizeH="0" baseline="0" noProof="0" dirty="0">
              <a:ln>
                <a:noFill/>
              </a:ln>
              <a:solidFill>
                <a:srgbClr val="98480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Espaço Reservado para Conteúdo 2"/>
          <p:cNvSpPr txBox="1">
            <a:spLocks/>
          </p:cNvSpPr>
          <p:nvPr/>
        </p:nvSpPr>
        <p:spPr>
          <a:xfrm>
            <a:off x="539552" y="5157192"/>
            <a:ext cx="8229600" cy="1108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spcBef>
                <a:spcPct val="20000"/>
              </a:spcBef>
            </a:pPr>
            <a:r>
              <a:rPr lang="pt-BR" sz="3200" dirty="0" smtClean="0"/>
              <a:t>Porque o SENHOR </a:t>
            </a:r>
            <a:r>
              <a:rPr lang="pt-BR" sz="3200" b="1" dirty="0" smtClean="0"/>
              <a:t>dá a sabedoria</a:t>
            </a:r>
            <a:r>
              <a:rPr lang="pt-BR" sz="3200" dirty="0" smtClean="0"/>
              <a:t>, e </a:t>
            </a:r>
            <a:r>
              <a:rPr lang="pt-BR" sz="3200" b="1" dirty="0" smtClean="0"/>
              <a:t>da sua boca vem a inteligência e o entendimento</a:t>
            </a:r>
            <a:r>
              <a:rPr lang="pt-BR" sz="3200" dirty="0" smtClean="0"/>
              <a:t>. </a:t>
            </a:r>
            <a:r>
              <a:rPr lang="pt-BR" sz="3200" dirty="0" err="1" smtClean="0"/>
              <a:t>Pv</a:t>
            </a:r>
            <a:r>
              <a:rPr lang="pt-BR" sz="3200" dirty="0" smtClean="0"/>
              <a:t>. 2.6</a:t>
            </a: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srgbClr val="98480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45454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7" grpId="0"/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613290" y="186272"/>
            <a:ext cx="548534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</a:rPr>
              <a:t>Deus tem uma missão.</a:t>
            </a:r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spaço Reservado para Conteúdo 2"/>
          <p:cNvSpPr txBox="1">
            <a:spLocks/>
          </p:cNvSpPr>
          <p:nvPr/>
        </p:nvSpPr>
        <p:spPr>
          <a:xfrm>
            <a:off x="443671" y="2204864"/>
            <a:ext cx="8229600" cy="211683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3600" dirty="0" smtClean="0">
                <a:solidFill>
                  <a:schemeClr val="tx1"/>
                </a:solidFill>
              </a:rPr>
              <a:t>E este </a:t>
            </a:r>
            <a:r>
              <a:rPr lang="pt-BR" sz="3600" b="1" dirty="0" smtClean="0">
                <a:solidFill>
                  <a:schemeClr val="tx1"/>
                </a:solidFill>
              </a:rPr>
              <a:t>evangelho do Reino será pregado em todo o mundo</a:t>
            </a:r>
            <a:r>
              <a:rPr lang="pt-BR" sz="3600" dirty="0" smtClean="0">
                <a:solidFill>
                  <a:schemeClr val="tx1"/>
                </a:solidFill>
              </a:rPr>
              <a:t> como testemunho a todas as nações, e então virá o fim</a:t>
            </a:r>
            <a:r>
              <a:rPr lang="pt-BR" sz="3600" dirty="0" smtClean="0"/>
              <a:t>. </a:t>
            </a:r>
            <a:r>
              <a:rPr lang="pt-BR" sz="3600" dirty="0">
                <a:solidFill>
                  <a:schemeClr val="tx1"/>
                </a:solidFill>
              </a:rPr>
              <a:t>Mateus </a:t>
            </a:r>
            <a:r>
              <a:rPr lang="pt-BR" sz="3600" dirty="0" smtClean="0">
                <a:solidFill>
                  <a:schemeClr val="tx1"/>
                </a:solidFill>
              </a:rPr>
              <a:t>24.4</a:t>
            </a:r>
            <a:endParaRPr lang="pt-BR" sz="3600" dirty="0" smtClean="0"/>
          </a:p>
          <a:p>
            <a:endParaRPr lang="pt-BR" dirty="0"/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>
          <a:xfrm>
            <a:off x="613290" y="4509120"/>
            <a:ext cx="8229600" cy="161277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lvl="0">
              <a:spcBef>
                <a:spcPct val="20000"/>
              </a:spcBef>
            </a:pPr>
            <a:r>
              <a:rPr lang="pt-BR" sz="3600" dirty="0" smtClean="0"/>
              <a:t>E </a:t>
            </a:r>
            <a:r>
              <a:rPr lang="pt-BR" sz="3600" b="1" dirty="0" smtClean="0"/>
              <a:t>a terra se encherá do conhecimento da glória do Senhor</a:t>
            </a:r>
            <a:r>
              <a:rPr lang="pt-BR" sz="3600" dirty="0" smtClean="0"/>
              <a:t>, como as águas enchem o mar</a:t>
            </a:r>
            <a:r>
              <a:rPr lang="pt-BR" sz="3600" dirty="0"/>
              <a:t>. Habacuque 2.4 </a:t>
            </a:r>
            <a:endParaRPr kumimoji="0" lang="pt-BR" sz="3600" b="0" i="0" u="none" strike="noStrike" kern="1200" cap="none" spc="0" normalizeH="0" baseline="0" noProof="0" dirty="0" smtClean="0">
              <a:ln>
                <a:noFill/>
              </a:ln>
              <a:solidFill>
                <a:srgbClr val="984807"/>
              </a:solidFill>
              <a:effectLst/>
              <a:uLnTx/>
              <a:uFillTx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pt-BR" sz="3200" b="0" i="0" u="none" strike="noStrike" kern="1200" cap="none" spc="0" normalizeH="0" baseline="0" noProof="0" dirty="0">
              <a:ln>
                <a:noFill/>
              </a:ln>
              <a:solidFill>
                <a:srgbClr val="984807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755576" y="1588150"/>
            <a:ext cx="72884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600" dirty="0" smtClean="0">
                <a:solidFill>
                  <a:srgbClr val="FF0000"/>
                </a:solidFill>
              </a:rPr>
              <a:t>Este objetivo (missão) será cumprido?</a:t>
            </a:r>
            <a:endParaRPr lang="pt-BR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65297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5" grpId="0"/>
      <p:bldP spid="6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-897440" y="-819472"/>
            <a:ext cx="11423664" cy="857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1187624" y="260648"/>
            <a:ext cx="622369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8000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chemeClr val="accent1">
                    <a:tint val="3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</a:rPr>
              <a:t>PAX ROMANA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4223351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6" name="Picture 2" descr="http://maritimehistorypodcast.com/wp-content/uploads/2015/03/periplusmax.jpg?4b335e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-222055" y="1196752"/>
            <a:ext cx="9577313" cy="52565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737365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79512" y="2492896"/>
            <a:ext cx="8568952" cy="1872208"/>
          </a:xfrm>
        </p:spPr>
        <p:txBody>
          <a:bodyPr>
            <a:normAutofit/>
          </a:bodyPr>
          <a:lstStyle/>
          <a:p>
            <a:r>
              <a:rPr lang="pt-BR" dirty="0" smtClean="0"/>
              <a:t>Há provas arqueológicas que sugerem que em 199 d.C. chegaram os primeiros cristãos, </a:t>
            </a:r>
            <a:r>
              <a:rPr lang="pt-BR" dirty="0" err="1" smtClean="0"/>
              <a:t>nestorianos</a:t>
            </a:r>
            <a:r>
              <a:rPr lang="pt-BR" dirty="0" smtClean="0"/>
              <a:t>, no Japão.</a:t>
            </a:r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2533106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http://davecelani.com/wp-content/uploads/2013/03/Gutenberg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-65385" y="-35950"/>
            <a:ext cx="9280324" cy="690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https://www.awesomestories.com/images/user/bd2e80f435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4" name="AutoShape 4" descr="https://www.awesomestories.com/images/user/bd2e80f435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AutoShape 6" descr="https://www.awesomestories.com/images/user/bd2e80f435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253125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2.bp.blogspot.com/-FdjEJwawTFY/UJhpDlHO2SI/AAAAAAAADeM/TTkpi9Kevuk/s1600/20110513113646-Jorna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48680"/>
            <a:ext cx="9144000" cy="36385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61449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9680" y="1340768"/>
            <a:ext cx="9124639" cy="5517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0" y="404664"/>
            <a:ext cx="90364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Tecnologia utilizada pelos navegadores</a:t>
            </a:r>
            <a:endParaRPr lang="pt-BR" sz="3600" dirty="0"/>
          </a:p>
        </p:txBody>
      </p:sp>
    </p:spTree>
    <p:extLst>
      <p:ext uri="{BB962C8B-B14F-4D97-AF65-F5344CB8AC3E}">
        <p14:creationId xmlns="" xmlns:p14="http://schemas.microsoft.com/office/powerpoint/2010/main" val="1041635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-41258" y="-171400"/>
            <a:ext cx="9513924" cy="7147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745825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Japão</a:t>
            </a:r>
            <a:r>
              <a:rPr lang="en-US" dirty="0" smtClean="0"/>
              <a:t> </a:t>
            </a:r>
            <a:r>
              <a:rPr lang="en-US" dirty="0" err="1" smtClean="0"/>
              <a:t>já</a:t>
            </a:r>
            <a:r>
              <a:rPr lang="en-US" dirty="0" smtClean="0"/>
              <a:t> </a:t>
            </a:r>
            <a:r>
              <a:rPr lang="en-US" dirty="0" err="1" smtClean="0"/>
              <a:t>foi</a:t>
            </a:r>
            <a:r>
              <a:rPr lang="en-US" dirty="0" smtClean="0"/>
              <a:t> </a:t>
            </a:r>
            <a:r>
              <a:rPr lang="en-US" dirty="0" err="1" smtClean="0"/>
              <a:t>evangelizado</a:t>
            </a:r>
            <a:r>
              <a:rPr lang="en-US" dirty="0" smtClean="0"/>
              <a:t>….</a:t>
            </a:r>
            <a:endParaRPr lang="pt-B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485" y="1"/>
            <a:ext cx="913902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gbtme.com/images/virtual-office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6786" y="0"/>
            <a:ext cx="9130428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9512" y="116632"/>
            <a:ext cx="8496944" cy="1470025"/>
          </a:xfrm>
        </p:spPr>
        <p:txBody>
          <a:bodyPr>
            <a:normAutofit fontScale="90000"/>
          </a:bodyPr>
          <a:lstStyle/>
          <a:p>
            <a:r>
              <a:rPr lang="pt-BR" dirty="0" smtClean="0">
                <a:solidFill>
                  <a:schemeClr val="bg1"/>
                </a:solidFill>
              </a:rPr>
              <a:t>Um megacidade está sendo construída. Há alguma referencia nas escrituras?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7504" y="4221088"/>
            <a:ext cx="4176464" cy="1656184"/>
          </a:xfrm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</a:rPr>
              <a:t>3 bilhões de cidadãos. Em 5 anos, serão 5 bilhões.</a:t>
            </a:r>
          </a:p>
        </p:txBody>
      </p:sp>
    </p:spTree>
    <p:extLst>
      <p:ext uri="{BB962C8B-B14F-4D97-AF65-F5344CB8AC3E}">
        <p14:creationId xmlns="" xmlns:p14="http://schemas.microsoft.com/office/powerpoint/2010/main" val="313063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pt-BR" dirty="0"/>
          </a:p>
        </p:txBody>
      </p:sp>
      <p:pic>
        <p:nvPicPr>
          <p:cNvPr id="4" name="Picture 2" descr="http://upload.wikimedia.org/wikipedia/commons/d/d6/Marten_van_Valckenborch_Tower_of_babel-large.jp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-504099" y="-27384"/>
            <a:ext cx="9813876" cy="68853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728192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39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dirty="0" smtClean="0">
                <a:solidFill>
                  <a:schemeClr val="bg1"/>
                </a:solidFill>
              </a:rPr>
              <a:t>Alinhamento com o III Congresso Lausanne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180728"/>
          </a:xfrm>
        </p:spPr>
        <p:txBody>
          <a:bodyPr/>
          <a:lstStyle/>
          <a:p>
            <a:pPr marL="0" indent="0">
              <a:buNone/>
            </a:pPr>
            <a:r>
              <a:rPr lang="pt-BR" dirty="0" smtClean="0"/>
              <a:t>A igreja é uma instituição global que precisa se adaptar à luz da globalização.</a:t>
            </a:r>
          </a:p>
          <a:p>
            <a:pPr>
              <a:buNone/>
            </a:pPr>
            <a:endParaRPr lang="pt-B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" y="2780928"/>
            <a:ext cx="9140452" cy="331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6600" dirty="0" smtClean="0">
                <a:solidFill>
                  <a:schemeClr val="tx2">
                    <a:lumMod val="75000"/>
                  </a:schemeClr>
                </a:solidFill>
              </a:rPr>
              <a:t>Revolução 2.0</a:t>
            </a:r>
            <a:endParaRPr lang="pt-BR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6" name="Picture 2" descr="http://assets3.exame.abril.com.br/assets/images/2011/3/26921/size_810_16_9_homens-praca-tahi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8332354" cy="46805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41251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Rectangle 2"/>
          <p:cNvSpPr/>
          <p:nvPr/>
        </p:nvSpPr>
        <p:spPr>
          <a:xfrm>
            <a:off x="5118012" y="1700808"/>
            <a:ext cx="4025988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000" dirty="0">
                <a:solidFill>
                  <a:schemeClr val="bg1"/>
                </a:solidFill>
              </a:rPr>
              <a:t>Ainda não vemos as consequências desta revolução</a:t>
            </a:r>
            <a:r>
              <a:rPr lang="pt-BR" sz="4000" dirty="0" smtClean="0">
                <a:solidFill>
                  <a:schemeClr val="bg1"/>
                </a:solidFill>
              </a:rPr>
              <a:t>, pois seus efeitos serão observados em várias gerações. </a:t>
            </a:r>
            <a:endParaRPr lang="pt-BR" sz="4000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76611" y="188640"/>
            <a:ext cx="277172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  <a:latin typeface="+mj-lt"/>
              </a:rPr>
              <a:t>Pierre Levy</a:t>
            </a:r>
            <a:endParaRPr lang="pt-BR" sz="4400" dirty="0">
              <a:solidFill>
                <a:schemeClr val="bg1"/>
              </a:solidFill>
              <a:latin typeface="+mj-lt"/>
              <a:cs typeface="Myriad Arabic" pitchFamily="50" charset="-78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00808"/>
            <a:ext cx="4854617" cy="3236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92101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/>
          <p:cNvSpPr/>
          <p:nvPr/>
        </p:nvSpPr>
        <p:spPr>
          <a:xfrm>
            <a:off x="-27058" y="-27384"/>
            <a:ext cx="9171058" cy="6885384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4800" dirty="0">
                <a:solidFill>
                  <a:schemeClr val="tx1"/>
                </a:solidFill>
              </a:rPr>
              <a:t>O que </a:t>
            </a:r>
            <a:r>
              <a:rPr lang="pt-BR" sz="4800" dirty="0" smtClean="0">
                <a:solidFill>
                  <a:schemeClr val="tx1"/>
                </a:solidFill>
              </a:rPr>
              <a:t>as doutrinas da soberania e da missão de Deus podem apontar sobre a </a:t>
            </a:r>
            <a:r>
              <a:rPr lang="pt-BR" sz="4800" dirty="0">
                <a:solidFill>
                  <a:schemeClr val="tx1"/>
                </a:solidFill>
              </a:rPr>
              <a:t>Conexão Global? 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13290" y="186272"/>
            <a:ext cx="1847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13609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spaço Reservado para Conteúdo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800" dirty="0" smtClean="0">
                <a:solidFill>
                  <a:schemeClr val="tx1"/>
                </a:solidFill>
              </a:rPr>
              <a:t>A presente revolução digital está </a:t>
            </a:r>
            <a:r>
              <a:rPr lang="pt-BR" sz="4800" b="1" dirty="0" smtClean="0">
                <a:solidFill>
                  <a:schemeClr val="tx1"/>
                </a:solidFill>
              </a:rPr>
              <a:t>sob o controle de Deus </a:t>
            </a:r>
            <a:r>
              <a:rPr lang="pt-BR" sz="4800" dirty="0" smtClean="0">
                <a:solidFill>
                  <a:schemeClr val="tx1"/>
                </a:solidFill>
              </a:rPr>
              <a:t>e aponta para a preparação de um </a:t>
            </a:r>
            <a:r>
              <a:rPr lang="pt-BR" sz="4800" b="1" dirty="0" smtClean="0">
                <a:solidFill>
                  <a:schemeClr val="tx1"/>
                </a:solidFill>
              </a:rPr>
              <a:t>alcance global do evangelho</a:t>
            </a:r>
            <a:r>
              <a:rPr lang="pt-BR" sz="4800" dirty="0" smtClean="0">
                <a:solidFill>
                  <a:schemeClr val="tx1"/>
                </a:solidFill>
              </a:rPr>
              <a:t>.</a:t>
            </a:r>
            <a:endParaRPr lang="pt-BR" sz="4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4606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/>
          <p:cNvSpPr/>
          <p:nvPr/>
        </p:nvSpPr>
        <p:spPr>
          <a:xfrm>
            <a:off x="-27058" y="-27384"/>
            <a:ext cx="9171058" cy="6885384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spaço Reservado para Conteúdo 2"/>
          <p:cNvSpPr txBox="1">
            <a:spLocks/>
          </p:cNvSpPr>
          <p:nvPr/>
        </p:nvSpPr>
        <p:spPr>
          <a:xfrm>
            <a:off x="457200" y="980728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4800" b="1" dirty="0" smtClean="0">
                <a:solidFill>
                  <a:schemeClr val="tx1"/>
                </a:solidFill>
              </a:rPr>
              <a:t>A globalização, via conexão digital, é um grande paradoxo, pois ao mesmo tempo pode representar juízo de Deus e instrumento de redenção da criação. Juízo e Graça.</a:t>
            </a:r>
            <a:endParaRPr lang="pt-BR" sz="4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76270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Os </a:t>
            </a:r>
            <a:r>
              <a:rPr lang="en-US" dirty="0" err="1" smtClean="0"/>
              <a:t>cristãos</a:t>
            </a:r>
            <a:r>
              <a:rPr lang="en-US" dirty="0" smtClean="0"/>
              <a:t> </a:t>
            </a:r>
            <a:r>
              <a:rPr lang="en-US" dirty="0" err="1" smtClean="0"/>
              <a:t>têm</a:t>
            </a:r>
            <a:r>
              <a:rPr lang="en-US" dirty="0" smtClean="0"/>
              <a:t> </a:t>
            </a:r>
            <a:r>
              <a:rPr lang="en-US" dirty="0" err="1" smtClean="0"/>
              <a:t>influenciado</a:t>
            </a:r>
            <a:r>
              <a:rPr lang="en-US" dirty="0" smtClean="0"/>
              <a:t>?</a:t>
            </a:r>
          </a:p>
          <a:p>
            <a:r>
              <a:rPr lang="en-US" dirty="0" smtClean="0"/>
              <a:t>De </a:t>
            </a:r>
            <a:r>
              <a:rPr lang="en-US" dirty="0" err="1" smtClean="0"/>
              <a:t>que</a:t>
            </a:r>
            <a:r>
              <a:rPr lang="en-US" dirty="0" smtClean="0"/>
              <a:t> forma </a:t>
            </a:r>
            <a:r>
              <a:rPr lang="en-US" dirty="0" err="1" smtClean="0"/>
              <a:t>podemos</a:t>
            </a:r>
            <a:r>
              <a:rPr lang="en-US" dirty="0" smtClean="0"/>
              <a:t> </a:t>
            </a:r>
            <a:r>
              <a:rPr lang="en-US" dirty="0" err="1" smtClean="0"/>
              <a:t>fazer</a:t>
            </a:r>
            <a:r>
              <a:rPr lang="en-US" dirty="0" smtClean="0"/>
              <a:t> </a:t>
            </a:r>
            <a:r>
              <a:rPr lang="en-US" dirty="0" err="1" smtClean="0"/>
              <a:t>esta</a:t>
            </a:r>
            <a:r>
              <a:rPr lang="en-US" dirty="0" smtClean="0"/>
              <a:t> </a:t>
            </a:r>
            <a:r>
              <a:rPr lang="en-US" dirty="0" err="1" smtClean="0"/>
              <a:t>cidade</a:t>
            </a:r>
            <a:r>
              <a:rPr lang="en-US" dirty="0" smtClean="0"/>
              <a:t> um </a:t>
            </a:r>
            <a:r>
              <a:rPr lang="en-US" dirty="0" err="1" smtClean="0"/>
              <a:t>lugar</a:t>
            </a:r>
            <a:r>
              <a:rPr lang="en-US" dirty="0" smtClean="0"/>
              <a:t> </a:t>
            </a:r>
            <a:r>
              <a:rPr lang="en-US" dirty="0" err="1" smtClean="0"/>
              <a:t>melhor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se </a:t>
            </a:r>
            <a:r>
              <a:rPr lang="en-US" dirty="0" err="1" smtClean="0"/>
              <a:t>viver</a:t>
            </a:r>
            <a:r>
              <a:rPr lang="en-US" dirty="0" smtClean="0"/>
              <a:t>?</a:t>
            </a:r>
          </a:p>
          <a:p>
            <a:r>
              <a:rPr lang="en-US" dirty="0" smtClean="0"/>
              <a:t>Como </a:t>
            </a:r>
            <a:r>
              <a:rPr lang="en-US" dirty="0" err="1" smtClean="0"/>
              <a:t>ajudar</a:t>
            </a:r>
            <a:r>
              <a:rPr lang="en-US" dirty="0" smtClean="0"/>
              <a:t> </a:t>
            </a:r>
            <a:r>
              <a:rPr lang="en-US" dirty="0" err="1" smtClean="0"/>
              <a:t>os</a:t>
            </a:r>
            <a:r>
              <a:rPr lang="en-US" dirty="0" smtClean="0"/>
              <a:t> </a:t>
            </a:r>
            <a:r>
              <a:rPr lang="en-US" dirty="0" err="1" smtClean="0"/>
              <a:t>novos</a:t>
            </a:r>
            <a:r>
              <a:rPr lang="en-US" dirty="0" smtClean="0"/>
              <a:t> </a:t>
            </a:r>
            <a:r>
              <a:rPr lang="en-US" dirty="0" err="1" smtClean="0"/>
              <a:t>cidadãos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todo</a:t>
            </a:r>
            <a:r>
              <a:rPr lang="en-US" dirty="0" smtClean="0"/>
              <a:t> </a:t>
            </a:r>
            <a:r>
              <a:rPr lang="en-US" dirty="0" err="1" smtClean="0"/>
              <a:t>dia</a:t>
            </a:r>
            <a:r>
              <a:rPr lang="en-US" dirty="0" smtClean="0"/>
              <a:t> </a:t>
            </a:r>
            <a:r>
              <a:rPr lang="en-US" dirty="0" err="1" smtClean="0"/>
              <a:t>chegam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</a:t>
            </a:r>
            <a:r>
              <a:rPr lang="en-US" dirty="0" err="1" smtClean="0"/>
              <a:t>aqui</a:t>
            </a:r>
            <a:r>
              <a:rPr lang="en-US" dirty="0" smtClean="0"/>
              <a:t> </a:t>
            </a:r>
            <a:r>
              <a:rPr lang="en-US" dirty="0" err="1" smtClean="0"/>
              <a:t>residir</a:t>
            </a:r>
            <a:r>
              <a:rPr lang="en-US" dirty="0" smtClean="0"/>
              <a:t>?</a:t>
            </a:r>
          </a:p>
          <a:p>
            <a:r>
              <a:rPr lang="en-US" dirty="0" err="1" smtClean="0"/>
              <a:t>Quais</a:t>
            </a:r>
            <a:r>
              <a:rPr lang="en-US" dirty="0" smtClean="0"/>
              <a:t> </a:t>
            </a:r>
            <a:r>
              <a:rPr lang="en-US" dirty="0" err="1" smtClean="0"/>
              <a:t>são</a:t>
            </a:r>
            <a:r>
              <a:rPr lang="en-US" dirty="0" smtClean="0"/>
              <a:t> </a:t>
            </a:r>
            <a:r>
              <a:rPr lang="en-US" dirty="0" err="1" smtClean="0"/>
              <a:t>os</a:t>
            </a:r>
            <a:r>
              <a:rPr lang="en-US" dirty="0" smtClean="0"/>
              <a:t> </a:t>
            </a:r>
            <a:r>
              <a:rPr lang="en-US" dirty="0" err="1" smtClean="0"/>
              <a:t>valores</a:t>
            </a:r>
            <a:r>
              <a:rPr lang="en-US" dirty="0" smtClean="0"/>
              <a:t> </a:t>
            </a:r>
            <a:r>
              <a:rPr lang="en-US" dirty="0" err="1" smtClean="0"/>
              <a:t>morais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</a:t>
            </a:r>
            <a:r>
              <a:rPr lang="en-US" dirty="0" err="1" smtClean="0"/>
              <a:t>movem</a:t>
            </a:r>
            <a:r>
              <a:rPr lang="en-US" dirty="0" smtClean="0"/>
              <a:t> </a:t>
            </a:r>
            <a:r>
              <a:rPr lang="en-US" dirty="0" err="1" smtClean="0"/>
              <a:t>esta</a:t>
            </a:r>
            <a:r>
              <a:rPr lang="en-US" dirty="0" smtClean="0"/>
              <a:t> </a:t>
            </a:r>
            <a:r>
              <a:rPr lang="en-US" dirty="0" err="1" smtClean="0"/>
              <a:t>cidade</a:t>
            </a:r>
            <a:r>
              <a:rPr lang="en-US" dirty="0" smtClean="0"/>
              <a:t>?</a:t>
            </a:r>
            <a:endParaRPr lang="pt-BR" dirty="0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79512" y="133832"/>
            <a:ext cx="8856984" cy="11430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Qual é o nosso papel diante disso tudo?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Precisamos</a:t>
            </a:r>
            <a:r>
              <a:rPr lang="en-US" dirty="0" smtClean="0"/>
              <a:t> ser </a:t>
            </a:r>
            <a:r>
              <a:rPr lang="en-US" dirty="0" err="1" smtClean="0"/>
              <a:t>mais</a:t>
            </a:r>
            <a:r>
              <a:rPr lang="en-US" dirty="0" smtClean="0"/>
              <a:t> </a:t>
            </a:r>
            <a:r>
              <a:rPr lang="en-US" dirty="0" err="1" smtClean="0"/>
              <a:t>ativos</a:t>
            </a:r>
            <a:r>
              <a:rPr lang="en-US" dirty="0" smtClean="0"/>
              <a:t> e </a:t>
            </a:r>
            <a:r>
              <a:rPr lang="en-US" dirty="0" err="1" smtClean="0"/>
              <a:t>menos</a:t>
            </a:r>
            <a:r>
              <a:rPr lang="en-US" dirty="0" smtClean="0"/>
              <a:t> </a:t>
            </a:r>
            <a:r>
              <a:rPr lang="en-US" dirty="0" err="1" smtClean="0"/>
              <a:t>passivos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Promovendo</a:t>
            </a:r>
            <a:r>
              <a:rPr lang="en-US" dirty="0" smtClean="0"/>
              <a:t> </a:t>
            </a:r>
            <a:r>
              <a:rPr lang="en-US" dirty="0" err="1" smtClean="0"/>
              <a:t>justiça</a:t>
            </a:r>
            <a:r>
              <a:rPr lang="en-US" dirty="0" smtClean="0"/>
              <a:t> social no </a:t>
            </a:r>
            <a:r>
              <a:rPr lang="en-US" dirty="0" err="1" smtClean="0"/>
              <a:t>mundo</a:t>
            </a:r>
            <a:r>
              <a:rPr lang="en-US" dirty="0" smtClean="0"/>
              <a:t> virtual;</a:t>
            </a:r>
          </a:p>
          <a:p>
            <a:r>
              <a:rPr lang="en-US" dirty="0" err="1" smtClean="0"/>
              <a:t>Criando</a:t>
            </a:r>
            <a:r>
              <a:rPr lang="en-US" dirty="0" smtClean="0"/>
              <a:t> e </a:t>
            </a:r>
            <a:r>
              <a:rPr lang="en-US" dirty="0" err="1" smtClean="0"/>
              <a:t>divulgando</a:t>
            </a:r>
            <a:r>
              <a:rPr lang="en-US" dirty="0" smtClean="0"/>
              <a:t> </a:t>
            </a:r>
            <a:r>
              <a:rPr lang="en-US" dirty="0" err="1" smtClean="0"/>
              <a:t>coisas</a:t>
            </a:r>
            <a:r>
              <a:rPr lang="en-US" dirty="0" smtClean="0"/>
              <a:t> </a:t>
            </a:r>
            <a:r>
              <a:rPr lang="en-US" dirty="0" err="1" smtClean="0"/>
              <a:t>belas</a:t>
            </a:r>
            <a:r>
              <a:rPr lang="en-US" dirty="0" smtClean="0"/>
              <a:t>;</a:t>
            </a:r>
          </a:p>
          <a:p>
            <a:r>
              <a:rPr lang="en-US" dirty="0" err="1" smtClean="0"/>
              <a:t>Navegando</a:t>
            </a:r>
            <a:r>
              <a:rPr lang="en-US" dirty="0" smtClean="0"/>
              <a:t> com </a:t>
            </a:r>
            <a:r>
              <a:rPr lang="en-US" dirty="0" err="1" smtClean="0"/>
              <a:t>motivação</a:t>
            </a:r>
            <a:r>
              <a:rPr lang="en-US" dirty="0" smtClean="0"/>
              <a:t> </a:t>
            </a:r>
            <a:r>
              <a:rPr lang="en-US" dirty="0" err="1" smtClean="0"/>
              <a:t>cristã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a </a:t>
            </a:r>
            <a:r>
              <a:rPr lang="en-US" dirty="0" err="1" smtClean="0"/>
              <a:t>glória</a:t>
            </a:r>
            <a:r>
              <a:rPr lang="en-US" dirty="0" smtClean="0"/>
              <a:t> de Deus, </a:t>
            </a:r>
            <a:r>
              <a:rPr lang="en-US" dirty="0" err="1" smtClean="0"/>
              <a:t>buscando</a:t>
            </a:r>
            <a:r>
              <a:rPr lang="en-US" dirty="0" smtClean="0"/>
              <a:t> </a:t>
            </a:r>
            <a:r>
              <a:rPr lang="en-US" dirty="0" err="1" smtClean="0"/>
              <a:t>engajar</a:t>
            </a:r>
            <a:r>
              <a:rPr lang="en-US" dirty="0" smtClean="0"/>
              <a:t>-se </a:t>
            </a:r>
            <a:r>
              <a:rPr lang="en-US" dirty="0" err="1" smtClean="0"/>
              <a:t>na</a:t>
            </a:r>
            <a:r>
              <a:rPr lang="en-US" dirty="0" smtClean="0"/>
              <a:t> </a:t>
            </a:r>
            <a:r>
              <a:rPr lang="en-US" dirty="0" err="1" smtClean="0"/>
              <a:t>cultura</a:t>
            </a:r>
            <a:r>
              <a:rPr lang="en-US" dirty="0" smtClean="0"/>
              <a:t> e </a:t>
            </a:r>
            <a:r>
              <a:rPr lang="en-US" dirty="0" err="1" smtClean="0"/>
              <a:t>influenciá</a:t>
            </a:r>
            <a:r>
              <a:rPr lang="en-US" dirty="0" smtClean="0"/>
              <a:t>-la com </a:t>
            </a:r>
            <a:r>
              <a:rPr lang="en-US" dirty="0" err="1" smtClean="0"/>
              <a:t>esse</a:t>
            </a:r>
            <a:r>
              <a:rPr lang="en-US" dirty="0" smtClean="0"/>
              <a:t> </a:t>
            </a:r>
            <a:r>
              <a:rPr lang="en-US" dirty="0" err="1" smtClean="0"/>
              <a:t>propósito</a:t>
            </a:r>
            <a:r>
              <a:rPr lang="en-US" dirty="0" smtClean="0"/>
              <a:t>;</a:t>
            </a:r>
          </a:p>
          <a:p>
            <a:r>
              <a:rPr lang="en-US" dirty="0" err="1" smtClean="0"/>
              <a:t>Navegando</a:t>
            </a:r>
            <a:r>
              <a:rPr lang="en-US" dirty="0" smtClean="0"/>
              <a:t> com o </a:t>
            </a:r>
            <a:r>
              <a:rPr lang="en-US" dirty="0" err="1" smtClean="0"/>
              <a:t>coração</a:t>
            </a:r>
            <a:r>
              <a:rPr lang="en-US" dirty="0" smtClean="0"/>
              <a:t> </a:t>
            </a:r>
            <a:r>
              <a:rPr lang="en-US" dirty="0" err="1" smtClean="0"/>
              <a:t>agradecido</a:t>
            </a:r>
            <a:r>
              <a:rPr lang="en-US" dirty="0" smtClean="0"/>
              <a:t>, </a:t>
            </a:r>
            <a:r>
              <a:rPr lang="en-US" dirty="0" err="1" smtClean="0"/>
              <a:t>transformado</a:t>
            </a:r>
            <a:r>
              <a:rPr lang="en-US" dirty="0" smtClean="0"/>
              <a:t> </a:t>
            </a:r>
            <a:r>
              <a:rPr lang="en-US" dirty="0" err="1" smtClean="0"/>
              <a:t>pelo</a:t>
            </a:r>
            <a:r>
              <a:rPr lang="en-US" dirty="0" smtClean="0"/>
              <a:t> </a:t>
            </a:r>
            <a:r>
              <a:rPr lang="en-US" dirty="0" err="1" smtClean="0"/>
              <a:t>evangelho</a:t>
            </a:r>
            <a:r>
              <a:rPr lang="en-US" dirty="0" smtClean="0"/>
              <a:t>, </a:t>
            </a:r>
            <a:r>
              <a:rPr lang="en-US" dirty="0" err="1" smtClean="0"/>
              <a:t>sejam</a:t>
            </a:r>
            <a:r>
              <a:rPr lang="en-US" dirty="0" smtClean="0"/>
              <a:t> </a:t>
            </a:r>
            <a:r>
              <a:rPr lang="en-US" dirty="0" err="1" smtClean="0"/>
              <a:t>quais</a:t>
            </a:r>
            <a:r>
              <a:rPr lang="en-US" dirty="0" smtClean="0"/>
              <a:t> </a:t>
            </a:r>
            <a:r>
              <a:rPr lang="en-US" dirty="0" err="1" smtClean="0"/>
              <a:t>forem</a:t>
            </a:r>
            <a:r>
              <a:rPr lang="en-US" dirty="0" smtClean="0"/>
              <a:t> as </a:t>
            </a:r>
            <a:r>
              <a:rPr lang="en-US" dirty="0" err="1" smtClean="0"/>
              <a:t>circunstancias</a:t>
            </a:r>
            <a:r>
              <a:rPr lang="en-US" dirty="0" smtClean="0"/>
              <a:t>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Portas</a:t>
            </a:r>
            <a:r>
              <a:rPr lang="en-US" dirty="0" smtClean="0"/>
              <a:t> </a:t>
            </a:r>
            <a:r>
              <a:rPr lang="en-US" dirty="0" err="1" smtClean="0"/>
              <a:t>estão</a:t>
            </a:r>
            <a:r>
              <a:rPr lang="en-US" dirty="0" smtClean="0"/>
              <a:t> </a:t>
            </a:r>
            <a:r>
              <a:rPr lang="en-US" dirty="0" err="1" smtClean="0"/>
              <a:t>sendo</a:t>
            </a:r>
            <a:r>
              <a:rPr lang="en-US" dirty="0" smtClean="0"/>
              <a:t> </a:t>
            </a:r>
            <a:r>
              <a:rPr lang="en-US" dirty="0" err="1" smtClean="0"/>
              <a:t>abertas</a:t>
            </a:r>
            <a:r>
              <a:rPr lang="en-US" dirty="0" smtClean="0"/>
              <a:t>…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3345235"/>
          </a:xfrm>
        </p:spPr>
        <p:txBody>
          <a:bodyPr/>
          <a:lstStyle/>
          <a:p>
            <a:r>
              <a:rPr lang="en-US" dirty="0" err="1" smtClean="0"/>
              <a:t>Wikipédia</a:t>
            </a:r>
            <a:r>
              <a:rPr lang="en-US" dirty="0" smtClean="0"/>
              <a:t>, </a:t>
            </a:r>
            <a:r>
              <a:rPr lang="en-US" dirty="0" err="1" smtClean="0"/>
              <a:t>Redes</a:t>
            </a:r>
            <a:r>
              <a:rPr lang="en-US" dirty="0" smtClean="0"/>
              <a:t> </a:t>
            </a:r>
            <a:r>
              <a:rPr lang="en-US" dirty="0" err="1" smtClean="0"/>
              <a:t>Sociais</a:t>
            </a:r>
            <a:r>
              <a:rPr lang="en-US" dirty="0" smtClean="0"/>
              <a:t>, </a:t>
            </a:r>
            <a:r>
              <a:rPr lang="en-US" dirty="0" err="1" smtClean="0"/>
              <a:t>facebook</a:t>
            </a:r>
            <a:r>
              <a:rPr lang="en-US" dirty="0" smtClean="0"/>
              <a:t>.</a:t>
            </a:r>
            <a:endParaRPr lang="pt-BR" dirty="0"/>
          </a:p>
        </p:txBody>
      </p:sp>
      <p:pic>
        <p:nvPicPr>
          <p:cNvPr id="4" name="Imagem 3" descr="http://www.sigmalive.com/uploads/images/news/twitter11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48" y="5001023"/>
            <a:ext cx="1800200" cy="1224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m 4" descr="http://3.bp.blogspot.com/_sE2hErnkB58/TUbusArxJCI/AAAAAAAAE1E/Z8C7sy83qtg/s1600/20090723121541%2521Wikipedia-logo-en-big.png"/>
          <p:cNvPicPr/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2" y="5013137"/>
            <a:ext cx="1184910" cy="145161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 descr="http://s.glbimg.com/po/tt/f/original/2013/08/27/unnamed.png"/>
          <p:cNvPicPr/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5126874"/>
            <a:ext cx="1584176" cy="9724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216024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Espaço Reservado para Conteúdo 2"/>
          <p:cNvSpPr txBox="1">
            <a:spLocks/>
          </p:cNvSpPr>
          <p:nvPr/>
        </p:nvSpPr>
        <p:spPr>
          <a:xfrm>
            <a:off x="323528" y="2132856"/>
            <a:ext cx="8229600" cy="100637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sz="43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pt-BR" dirty="0"/>
          </a:p>
        </p:txBody>
      </p:sp>
      <p:sp>
        <p:nvSpPr>
          <p:cNvPr id="2" name="CaixaDeTexto 1"/>
          <p:cNvSpPr txBox="1"/>
          <p:nvPr/>
        </p:nvSpPr>
        <p:spPr>
          <a:xfrm>
            <a:off x="467544" y="2132856"/>
            <a:ext cx="822960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2 milhões de pessoas/ dia buscam por termos espirituais.</a:t>
            </a:r>
            <a:endParaRPr lang="pt-BR" sz="2000" dirty="0" smtClean="0"/>
          </a:p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422030" y="476672"/>
            <a:ext cx="71743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>
                <a:solidFill>
                  <a:schemeClr val="bg1"/>
                </a:solidFill>
              </a:rPr>
              <a:t>O mundo está buscando por algo que lhe dê razão de existência.</a:t>
            </a:r>
            <a:endParaRPr lang="pt-BR" sz="3200" dirty="0">
              <a:solidFill>
                <a:schemeClr val="bg1"/>
              </a:solidFill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395536" y="3573016"/>
            <a:ext cx="8496944" cy="1077218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/>
              <a:t>Billy Graham </a:t>
            </a:r>
            <a:r>
              <a:rPr lang="en-US" sz="3200" dirty="0" err="1" smtClean="0"/>
              <a:t>possui</a:t>
            </a:r>
            <a:r>
              <a:rPr lang="en-US" sz="3200" dirty="0" smtClean="0"/>
              <a:t> </a:t>
            </a:r>
            <a:r>
              <a:rPr lang="en-US" sz="3200" dirty="0" err="1" smtClean="0"/>
              <a:t>mais</a:t>
            </a:r>
            <a:r>
              <a:rPr lang="en-US" sz="3200" dirty="0" smtClean="0"/>
              <a:t> de 5 mil </a:t>
            </a:r>
            <a:r>
              <a:rPr lang="en-US" sz="3200" dirty="0" err="1" smtClean="0"/>
              <a:t>missionários</a:t>
            </a:r>
            <a:r>
              <a:rPr lang="en-US" sz="3200" dirty="0" smtClean="0"/>
              <a:t> on-line.</a:t>
            </a:r>
            <a:endParaRPr lang="pt-BR" sz="3200" dirty="0"/>
          </a:p>
        </p:txBody>
      </p:sp>
    </p:spTree>
    <p:extLst>
      <p:ext uri="{BB962C8B-B14F-4D97-AF65-F5344CB8AC3E}">
        <p14:creationId xmlns="" xmlns:p14="http://schemas.microsoft.com/office/powerpoint/2010/main" val="1575670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216024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Espaço Reservado para Conteúdo 2"/>
          <p:cNvSpPr txBox="1">
            <a:spLocks/>
          </p:cNvSpPr>
          <p:nvPr/>
        </p:nvSpPr>
        <p:spPr>
          <a:xfrm>
            <a:off x="388392" y="2104872"/>
            <a:ext cx="8229600" cy="100637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sz="43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pt-BR" dirty="0"/>
          </a:p>
        </p:txBody>
      </p:sp>
      <p:sp>
        <p:nvSpPr>
          <p:cNvPr id="2" name="CaixaDeTexto 1"/>
          <p:cNvSpPr txBox="1"/>
          <p:nvPr/>
        </p:nvSpPr>
        <p:spPr>
          <a:xfrm>
            <a:off x="403807" y="2249470"/>
            <a:ext cx="82296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/>
              <a:t>51% compartilharam sua fé 3 x</a:t>
            </a:r>
            <a:endParaRPr lang="pt-BR" dirty="0" smtClean="0"/>
          </a:p>
          <a:p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7" name="Espaço Reservado para Conteúdo 2"/>
          <p:cNvSpPr txBox="1">
            <a:spLocks/>
          </p:cNvSpPr>
          <p:nvPr/>
        </p:nvSpPr>
        <p:spPr>
          <a:xfrm>
            <a:off x="403807" y="3387633"/>
            <a:ext cx="8229600" cy="100637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sz="43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pt-BR" dirty="0"/>
          </a:p>
        </p:txBody>
      </p:sp>
      <p:sp>
        <p:nvSpPr>
          <p:cNvPr id="9" name="Espaço Reservado para Conteúdo 2"/>
          <p:cNvSpPr txBox="1">
            <a:spLocks/>
          </p:cNvSpPr>
          <p:nvPr/>
        </p:nvSpPr>
        <p:spPr>
          <a:xfrm>
            <a:off x="388392" y="4725144"/>
            <a:ext cx="8229600" cy="1006372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sz="43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571500" y="3631234"/>
            <a:ext cx="52387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dirty="0" smtClean="0"/>
              <a:t>37% </a:t>
            </a:r>
            <a:r>
              <a:rPr lang="pt-BR" sz="3200" dirty="0" err="1" smtClean="0"/>
              <a:t>lêem</a:t>
            </a:r>
            <a:r>
              <a:rPr lang="pt-BR" sz="3200" dirty="0" smtClean="0"/>
              <a:t> a Bíblia diariamente</a:t>
            </a: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539552" y="5037867"/>
            <a:ext cx="62579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3200" dirty="0" smtClean="0"/>
              <a:t>34% oram 10 minutos todos os dias.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Retângulo 3"/>
          <p:cNvSpPr/>
          <p:nvPr/>
        </p:nvSpPr>
        <p:spPr>
          <a:xfrm>
            <a:off x="20948" y="420513"/>
            <a:ext cx="89644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600" dirty="0" smtClean="0">
                <a:solidFill>
                  <a:schemeClr val="bg1"/>
                </a:solidFill>
              </a:rPr>
              <a:t>Dos 100 mil entrevistados ...</a:t>
            </a:r>
            <a:endParaRPr lang="pt-BR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45489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1906" y="389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dirty="0" smtClean="0">
                <a:solidFill>
                  <a:schemeClr val="bg1"/>
                </a:solidFill>
              </a:rPr>
              <a:t>Nova categoria de missionários </a:t>
            </a:r>
            <a:r>
              <a:rPr lang="pt-BR" dirty="0" err="1" smtClean="0">
                <a:solidFill>
                  <a:schemeClr val="bg1"/>
                </a:solidFill>
              </a:rPr>
              <a:t>on</a:t>
            </a:r>
            <a:r>
              <a:rPr lang="pt-BR" dirty="0" smtClean="0">
                <a:solidFill>
                  <a:schemeClr val="bg1"/>
                </a:solidFill>
              </a:rPr>
              <a:t> </a:t>
            </a:r>
            <a:r>
              <a:rPr lang="pt-BR" dirty="0" err="1" smtClean="0">
                <a:solidFill>
                  <a:schemeClr val="bg1"/>
                </a:solidFill>
              </a:rPr>
              <a:t>line</a:t>
            </a:r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3" name="AutoShape 2" descr="https://encrypted-tbn0.gstatic.com/images?q=tbn:ANd9GcTv9kMmg6MrwuH4FwfiOX7DZkpMixYtRR_47brTG8fmXSg34hMp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4" name="AutoShape 4" descr="https://encrypted-tbn0.gstatic.com/images?q=tbn:ANd9GcTv9kMmg6MrwuH4FwfiOX7DZkpMixYtRR_47brTG8fmXSg34hMpr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AutoShape 6" descr="https://encrypted-tbn0.gstatic.com/images?q=tbn:ANd9GcTv9kMmg6MrwuH4FwfiOX7DZkpMixYtRR_47brTG8fmXSg34hMprA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058" name="Picture 10" descr="http://fastnewsgospel.com.br/wp-content/uploads/2014/12/evangelismo-internet1-680x36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971" y="1808163"/>
            <a:ext cx="6477000" cy="347662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15724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2" descr="https://encrypted-tbn0.gstatic.com/images?q=tbn:ANd9GcTv9kMmg6MrwuH4FwfiOX7DZkpMixYtRR_47brTG8fmXSg34hMpr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4" name="AutoShape 4" descr="https://encrypted-tbn0.gstatic.com/images?q=tbn:ANd9GcTv9kMmg6MrwuH4FwfiOX7DZkpMixYtRR_47brTG8fmXSg34hMpr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AutoShape 6" descr="https://encrypted-tbn0.gstatic.com/images?q=tbn:ANd9GcTv9kMmg6MrwuH4FwfiOX7DZkpMixYtRR_47brTG8fmXSg34hMprA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8" name="AutoShape 2" descr="Breakout session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027" name="Picture 3" descr="C:\Users\house\Pictures\searchforjesu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0"/>
            <a:ext cx="9144000" cy="6096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54930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6626"/>
            <a:ext cx="9171058" cy="6885384"/>
          </a:xfrm>
          <a:prstGeom prst="rect">
            <a:avLst/>
          </a:prstGeom>
          <a:solidFill>
            <a:srgbClr val="2A92D0"/>
          </a:solidFill>
          <a:ln>
            <a:solidFill>
              <a:srgbClr val="2A92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pt-BR" sz="36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341467" y="2780928"/>
            <a:ext cx="8208912" cy="156966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pt-BR" sz="3200" dirty="0" smtClean="0"/>
              <a:t>A igreja e organizações missionárias precisam urgentemente se adaptar a este novo mundo tecnológico.</a:t>
            </a:r>
            <a:endParaRPr lang="pt-BR" sz="3200" dirty="0"/>
          </a:p>
        </p:txBody>
      </p:sp>
    </p:spTree>
    <p:extLst>
      <p:ext uri="{BB962C8B-B14F-4D97-AF65-F5344CB8AC3E}">
        <p14:creationId xmlns="" xmlns:p14="http://schemas.microsoft.com/office/powerpoint/2010/main" val="420340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4888</TotalTime>
  <Words>2734</Words>
  <Application>Microsoft Office PowerPoint</Application>
  <PresentationFormat>Apresentação na tela (4:3)</PresentationFormat>
  <Paragraphs>142</Paragraphs>
  <Slides>29</Slides>
  <Notes>26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29</vt:i4>
      </vt:variant>
    </vt:vector>
  </HeadingPairs>
  <TitlesOfParts>
    <vt:vector size="30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Um megacidade está sendo construída. Há alguma referencia nas escrituras?</vt:lpstr>
      <vt:lpstr>Slide 15</vt:lpstr>
      <vt:lpstr>Alinhamento com o III Congresso Lausanne</vt:lpstr>
      <vt:lpstr>Revolução 2.0</vt:lpstr>
      <vt:lpstr>Slide 18</vt:lpstr>
      <vt:lpstr>Slide 19</vt:lpstr>
      <vt:lpstr>Slide 20</vt:lpstr>
      <vt:lpstr>Slide 21</vt:lpstr>
      <vt:lpstr>Qual é o nosso papel diante disso tudo?</vt:lpstr>
      <vt:lpstr>Precisamos ser mais ativos e menos passivos</vt:lpstr>
      <vt:lpstr>Portas estão sendo abertas…</vt:lpstr>
      <vt:lpstr>Slide 25</vt:lpstr>
      <vt:lpstr>Slide 26</vt:lpstr>
      <vt:lpstr>Nova categoria de missionários on line</vt:lpstr>
      <vt:lpstr>Slide 28</vt:lpstr>
      <vt:lpstr>Slide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c017545</dc:creator>
  <cp:lastModifiedBy>Casa</cp:lastModifiedBy>
  <cp:revision>355</cp:revision>
  <dcterms:created xsi:type="dcterms:W3CDTF">2012-12-11T13:56:48Z</dcterms:created>
  <dcterms:modified xsi:type="dcterms:W3CDTF">2015-07-16T17:34:38Z</dcterms:modified>
</cp:coreProperties>
</file>