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5"/>
  </p:notesMasterIdLst>
  <p:sldIdLst>
    <p:sldId id="258" r:id="rId3"/>
    <p:sldId id="259" r:id="rId4"/>
    <p:sldId id="260" r:id="rId5"/>
    <p:sldId id="265" r:id="rId6"/>
    <p:sldId id="261" r:id="rId7"/>
    <p:sldId id="264" r:id="rId8"/>
    <p:sldId id="266" r:id="rId9"/>
    <p:sldId id="267" r:id="rId10"/>
    <p:sldId id="268" r:id="rId11"/>
    <p:sldId id="269" r:id="rId12"/>
    <p:sldId id="270" r:id="rId13"/>
    <p:sldId id="271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58" autoAdjust="0"/>
    <p:restoredTop sz="79616" autoAdjust="0"/>
  </p:normalViewPr>
  <p:slideViewPr>
    <p:cSldViewPr snapToGrid="0">
      <p:cViewPr varScale="1">
        <p:scale>
          <a:sx n="58" d="100"/>
          <a:sy n="58" d="100"/>
        </p:scale>
        <p:origin x="86" y="15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0" d="100"/>
          <a:sy n="70" d="100"/>
        </p:scale>
        <p:origin x="2971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F19CFB-94F2-47CA-954E-9C6D40901BD0}" type="datetimeFigureOut">
              <a:rPr lang="pt-BR" smtClean="0"/>
              <a:t>28/01/2020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3AD0A-5AA0-462E-8493-E1DBA1E7B2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1473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8707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9465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7222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08346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Judas 8 </a:t>
            </a:r>
            <a:r>
              <a:rPr lang="pt-BR" dirty="0" smtClean="0">
                <a:effectLst/>
              </a:rPr>
              <a:t>Ora, estes, da mesma sorte, quais sonhadores alucinados, não só contaminam a carne, como também rejeitam governo e difamam autoridades superiores.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2Pedro 2.10-12 </a:t>
            </a:r>
            <a:r>
              <a:rPr lang="pt-BR" dirty="0" smtClean="0">
                <a:effectLst/>
              </a:rPr>
              <a:t>especialmente aqueles que, seguindo a carne, andam em imundas paixões e menosprezam qualquer governo. Atrevidos, arrogantes, não temem difamar autoridades superiores,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11 </a:t>
            </a:r>
            <a:r>
              <a:rPr lang="pt-BR" dirty="0" smtClean="0">
                <a:effectLst/>
              </a:rPr>
              <a:t>ao passo que anjos, embora maiores em força e poder, não proferem contra elas juízo infamante na presença do Senhor.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12 </a:t>
            </a:r>
            <a:r>
              <a:rPr lang="pt-BR" dirty="0" smtClean="0">
                <a:effectLst/>
              </a:rPr>
              <a:t>Esses, todavia, como brutos irracionais, naturalmente feitos para presa e destruição, falando mal daquilo em que são ignorantes, na sua destruição também hão de ser destruídos,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6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0097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Daniel 4.35 </a:t>
            </a:r>
            <a:r>
              <a:rPr lang="pt-BR" dirty="0" smtClean="0">
                <a:effectLst/>
              </a:rPr>
              <a:t>Todos os moradores da terra são por ele reputados em nada; e, segundo a sua vontade, ele opera com o exército do céu e os moradores da terra; não há quem lhe possa deter a mão, nem lhe dizer: Que fazes?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Salmo 115.3 </a:t>
            </a:r>
            <a:r>
              <a:rPr lang="pt-BR" dirty="0" smtClean="0">
                <a:effectLst/>
              </a:rPr>
              <a:t>No céu está o nosso Deus e tudo faz como lhe agrada.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Salmo 22.28 </a:t>
            </a:r>
            <a:r>
              <a:rPr lang="pt-BR" dirty="0" smtClean="0">
                <a:effectLst/>
              </a:rPr>
              <a:t>Pois do SENHOR é o reino, é ele quem governa as nações.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1Timóteo 6.15 </a:t>
            </a:r>
            <a:r>
              <a:rPr lang="pt-BR" dirty="0" smtClean="0">
                <a:effectLst/>
              </a:rPr>
              <a:t>a qual, em suas épocas determinadas, há de ser revelada pelo bendito e único Soberano, o Rei dos reis e Senhor dos senhores;</a:t>
            </a:r>
          </a:p>
          <a:p>
            <a:pPr fontAlgn="base"/>
            <a:endParaRPr lang="pt-BR" dirty="0" smtClean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7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8238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pt-BR" dirty="0" smtClean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8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3542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pt-BR" dirty="0" smtClean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9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2915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pt-BR" dirty="0" smtClean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10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9246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pt-BR" dirty="0" smtClean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11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4920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826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28/01/2020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9291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28/01/2020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0521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28/01/2020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9964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28/01/2020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486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28/01/2020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383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28/01/2020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5775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28/01/2020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8311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28/01/2020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2165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28/01/2020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7291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28/01/2020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2972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28/01/2020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47768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868240" cy="6858000"/>
          </a:xfr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96966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1/28/2020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7589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1/28/2020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01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1/28/2020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3681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1/28/2020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3268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1/28/2020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3163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1/28/2020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5047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1/28/2020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6516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1/28/2020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9715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1/28/2020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1612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1/28/2020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4319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1/28/2020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8492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868240" cy="6858000"/>
          </a:xfr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20989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8323761" y="0"/>
            <a:ext cx="3868240" cy="6858000"/>
          </a:xfr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08228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4127501"/>
            <a:ext cx="12192001" cy="2730500"/>
          </a:xfr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358486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8165039" y="0"/>
            <a:ext cx="4026963" cy="6858000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" y="0"/>
            <a:ext cx="4026963" cy="6858000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082521" y="0"/>
            <a:ext cx="4026963" cy="6858000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11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ED3EE-8FD9-41EA-978F-AE01B1065D2A}" type="datetimeFigureOut">
              <a:rPr lang="pt-BR" smtClean="0"/>
              <a:t>28/01/2020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526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28600"/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228600"/>
              <a:t>1/28/2020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286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28600"/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228600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123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2.jpe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4.jpe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Line 5"/>
          <p:cNvSpPr>
            <a:spLocks noChangeShapeType="1"/>
          </p:cNvSpPr>
          <p:nvPr/>
        </p:nvSpPr>
        <p:spPr bwMode="auto">
          <a:xfrm>
            <a:off x="2085955" y="-655553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12" tIns="45706" rIns="91412" bIns="45706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5" name="Line 6"/>
          <p:cNvSpPr>
            <a:spLocks noChangeShapeType="1"/>
          </p:cNvSpPr>
          <p:nvPr/>
        </p:nvSpPr>
        <p:spPr bwMode="auto">
          <a:xfrm>
            <a:off x="2085955" y="-655553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12" tIns="45706" rIns="91412" bIns="45706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3" name="Imagem 2" descr="Uma imagem contendo comida&#10;&#10;Descrição gerada automaticamente">
            <a:extLst>
              <a:ext uri="{FF2B5EF4-FFF2-40B4-BE49-F238E27FC236}">
                <a16:creationId xmlns:a16="http://schemas.microsoft.com/office/drawing/2014/main" xmlns="" id="{C37C9A62-6D9D-4599-AE64-1776FC943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700" y="-42863"/>
            <a:ext cx="9258300" cy="6943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09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516" y="-43200"/>
            <a:ext cx="9254969" cy="6944400"/>
          </a:xfrm>
          <a:prstGeom prst="rect">
            <a:avLst/>
          </a:prstGeom>
        </p:spPr>
      </p:pic>
      <p:pic>
        <p:nvPicPr>
          <p:cNvPr id="3" name="Imagem 2" descr="Uma imagem contendo placar, computador, placa&#10;&#10;Descrição gerada automaticamente">
            <a:extLst>
              <a:ext uri="{FF2B5EF4-FFF2-40B4-BE49-F238E27FC236}">
                <a16:creationId xmlns:a16="http://schemas.microsoft.com/office/drawing/2014/main" xmlns="" id="{88660E94-D7D0-4AC8-9259-B4FA4A280A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2661" y="1710429"/>
            <a:ext cx="2473972" cy="3493827"/>
          </a:xfrm>
          <a:prstGeom prst="rect">
            <a:avLst/>
          </a:prstGeom>
        </p:spPr>
      </p:pic>
      <p:pic>
        <p:nvPicPr>
          <p:cNvPr id="2" name="Imagem 1"/>
          <p:cNvPicPr preferRelativeResize="0"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400" y="-44788"/>
            <a:ext cx="9259200" cy="6947575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xmlns="" id="{A22AE52C-C604-41FA-934F-E3ACBF9BA8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561615" y="6003000"/>
            <a:ext cx="1684174" cy="66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596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400" y="-85500"/>
            <a:ext cx="9259200" cy="7029000"/>
          </a:xfrm>
          <a:prstGeom prst="rect">
            <a:avLst/>
          </a:prstGeom>
        </p:spPr>
      </p:pic>
      <p:pic>
        <p:nvPicPr>
          <p:cNvPr id="9" name="Imagem 8"/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400" y="-44788"/>
            <a:ext cx="9259200" cy="6988288"/>
          </a:xfrm>
          <a:prstGeom prst="rect">
            <a:avLst/>
          </a:prstGeom>
        </p:spPr>
      </p:pic>
      <p:sp>
        <p:nvSpPr>
          <p:cNvPr id="18" name="CaixaDeTexto 17"/>
          <p:cNvSpPr txBox="1"/>
          <p:nvPr/>
        </p:nvSpPr>
        <p:spPr>
          <a:xfrm>
            <a:off x="1466400" y="2710855"/>
            <a:ext cx="6558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spc="-56" dirty="0" smtClean="0">
                <a:solidFill>
                  <a:schemeClr val="accent1">
                    <a:lumMod val="50000"/>
                  </a:schemeClr>
                </a:solidFill>
              </a:rPr>
              <a:t>ELEIÇÃO, LIVRE-ARBÍTRIO E EVANGELISMO </a:t>
            </a:r>
            <a:endParaRPr lang="pt-BR" sz="4800" b="1" spc="-5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1561306" y="5437838"/>
            <a:ext cx="5179896" cy="1027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25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Professores:</a:t>
            </a:r>
            <a:br>
              <a:rPr lang="pt-BR" sz="2025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25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Eber Hávila Rose</a:t>
            </a:r>
            <a:endParaRPr lang="pt-BR" sz="2025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25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Guilherme Ledes</a:t>
            </a:r>
            <a:endParaRPr lang="pt-BR" sz="2025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 descr="Uma imagem contendo placar, computador, placa&#10;&#10;Descrição gerada automaticamente">
            <a:extLst>
              <a:ext uri="{FF2B5EF4-FFF2-40B4-BE49-F238E27FC236}">
                <a16:creationId xmlns:a16="http://schemas.microsoft.com/office/drawing/2014/main" xmlns="" id="{88660E94-D7D0-4AC8-9259-B4FA4A280A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2661" y="1710429"/>
            <a:ext cx="2473972" cy="3493827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95278946-D95A-4892-AE10-9D23F8068BDF}"/>
              </a:ext>
            </a:extLst>
          </p:cNvPr>
          <p:cNvSpPr txBox="1"/>
          <p:nvPr/>
        </p:nvSpPr>
        <p:spPr>
          <a:xfrm>
            <a:off x="1538654" y="4175234"/>
            <a:ext cx="64658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spc="-56" dirty="0" smtClean="0">
                <a:solidFill>
                  <a:schemeClr val="accent1">
                    <a:lumMod val="50000"/>
                  </a:schemeClr>
                </a:solidFill>
              </a:rPr>
              <a:t>Dependência de Deus ou apelo a Vontade Humana?</a:t>
            </a:r>
            <a:endParaRPr lang="pt-BR" sz="3600" spc="-56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Gráfico 7">
            <a:extLst>
              <a:ext uri="{FF2B5EF4-FFF2-40B4-BE49-F238E27FC236}">
                <a16:creationId xmlns:a16="http://schemas.microsoft.com/office/drawing/2014/main" xmlns="" id="{A22AE52C-C604-41FA-934F-E3ACBF9BA8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561615" y="6003000"/>
            <a:ext cx="1684174" cy="66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6842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516" y="-43200"/>
            <a:ext cx="9254968" cy="6944400"/>
          </a:xfrm>
          <a:prstGeom prst="rect">
            <a:avLst/>
          </a:prstGeom>
        </p:spPr>
      </p:pic>
      <p:pic>
        <p:nvPicPr>
          <p:cNvPr id="9" name="Imagem 8"/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800" y="-43200"/>
            <a:ext cx="9259200" cy="6902788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4284535" y="641572"/>
            <a:ext cx="357694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000" b="1" spc="-56" dirty="0" smtClean="0">
                <a:solidFill>
                  <a:schemeClr val="bg1"/>
                </a:solidFill>
              </a:rPr>
              <a:t>RELAÇÕES DAS LIÇÕES</a:t>
            </a:r>
            <a:endParaRPr lang="pt-BR" sz="3000" b="1" spc="-56" dirty="0">
              <a:solidFill>
                <a:schemeClr val="bg1"/>
              </a:solidFill>
            </a:endParaRPr>
          </a:p>
        </p:txBody>
      </p:sp>
      <p:pic>
        <p:nvPicPr>
          <p:cNvPr id="49" name="Imagem 48" descr="Uma imagem contendo placar, computador, placa&#10;&#10;Descrição gerada automaticamente">
            <a:extLst>
              <a:ext uri="{FF2B5EF4-FFF2-40B4-BE49-F238E27FC236}">
                <a16:creationId xmlns="" xmlns:a16="http://schemas.microsoft.com/office/drawing/2014/main" id="{7E57D2B4-7091-41AE-99B2-092194D437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6261" y="5810099"/>
            <a:ext cx="687080" cy="970318"/>
          </a:xfrm>
          <a:prstGeom prst="rect">
            <a:avLst/>
          </a:prstGeom>
        </p:spPr>
      </p:pic>
      <p:pic>
        <p:nvPicPr>
          <p:cNvPr id="50" name="Gráfico 7">
            <a:extLst>
              <a:ext uri="{FF2B5EF4-FFF2-40B4-BE49-F238E27FC236}">
                <a16:creationId xmlns="" xmlns:a16="http://schemas.microsoft.com/office/drawing/2014/main" id="{F85E7F23-88FA-4EDE-8DB9-496C57C679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86475" y="6073338"/>
            <a:ext cx="1684174" cy="661271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672221" y="1664251"/>
            <a:ext cx="10146324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dirty="0"/>
              <a:t>Lição 1 – A Soberania </a:t>
            </a:r>
            <a:r>
              <a:rPr lang="pt-BR" dirty="0" smtClean="0"/>
              <a:t>Divina</a:t>
            </a:r>
          </a:p>
          <a:p>
            <a:pPr>
              <a:lnSpc>
                <a:spcPct val="150000"/>
              </a:lnSpc>
            </a:pPr>
            <a:r>
              <a:rPr lang="pt-BR" dirty="0"/>
              <a:t>Lição 2 – Soberania Divina e Responsabilidade </a:t>
            </a:r>
            <a:r>
              <a:rPr lang="pt-BR" dirty="0" smtClean="0"/>
              <a:t>Humana </a:t>
            </a:r>
            <a:r>
              <a:rPr lang="pt-BR" dirty="0"/>
              <a:t>–</a:t>
            </a:r>
            <a:r>
              <a:rPr lang="pt-BR" dirty="0" smtClean="0"/>
              <a:t> </a:t>
            </a:r>
            <a:r>
              <a:rPr lang="pt-BR" dirty="0"/>
              <a:t>Parte 1 – Quatro perspectivas </a:t>
            </a:r>
            <a:r>
              <a:rPr lang="pt-BR" dirty="0" smtClean="0"/>
              <a:t>diferentes</a:t>
            </a:r>
          </a:p>
          <a:p>
            <a:pPr>
              <a:lnSpc>
                <a:spcPct val="150000"/>
              </a:lnSpc>
            </a:pPr>
            <a:r>
              <a:rPr lang="pt-BR" dirty="0"/>
              <a:t>Lição 3 – Soberania Divina e Responsabilidade </a:t>
            </a:r>
            <a:r>
              <a:rPr lang="pt-BR" dirty="0" smtClean="0"/>
              <a:t>Humana </a:t>
            </a:r>
            <a:r>
              <a:rPr lang="pt-BR" dirty="0"/>
              <a:t>–</a:t>
            </a:r>
            <a:r>
              <a:rPr lang="pt-BR" dirty="0" smtClean="0"/>
              <a:t> </a:t>
            </a:r>
            <a:r>
              <a:rPr lang="pt-BR" dirty="0"/>
              <a:t>Parte 2 – Visão </a:t>
            </a:r>
            <a:r>
              <a:rPr lang="pt-BR" dirty="0" smtClean="0"/>
              <a:t>Reformada</a:t>
            </a:r>
          </a:p>
          <a:p>
            <a:pPr>
              <a:lnSpc>
                <a:spcPct val="150000"/>
              </a:lnSpc>
            </a:pPr>
            <a:r>
              <a:rPr lang="pt-BR" dirty="0"/>
              <a:t>Lição 4 – O Livre-Arbítrio ou Arbítrio-Escravo</a:t>
            </a:r>
            <a:r>
              <a:rPr lang="pt-BR" dirty="0" smtClean="0"/>
              <a:t>?</a:t>
            </a:r>
          </a:p>
          <a:p>
            <a:pPr>
              <a:lnSpc>
                <a:spcPct val="150000"/>
              </a:lnSpc>
            </a:pPr>
            <a:r>
              <a:rPr lang="pt-BR" dirty="0"/>
              <a:t>Lição 5 – A Evangelização </a:t>
            </a:r>
            <a:r>
              <a:rPr lang="pt-BR" dirty="0" smtClean="0"/>
              <a:t>– Parte 1 – Os </a:t>
            </a:r>
            <a:r>
              <a:rPr lang="pt-BR" dirty="0"/>
              <a:t>Perigos de uma Evangelização </a:t>
            </a:r>
            <a:r>
              <a:rPr lang="pt-BR" dirty="0" smtClean="0"/>
              <a:t>Descomprometida</a:t>
            </a:r>
          </a:p>
          <a:p>
            <a:pPr>
              <a:lnSpc>
                <a:spcPct val="150000"/>
              </a:lnSpc>
            </a:pPr>
            <a:r>
              <a:rPr lang="pt-BR" dirty="0"/>
              <a:t>Lição 6 – A Evangelização </a:t>
            </a:r>
            <a:r>
              <a:rPr lang="pt-BR" dirty="0" smtClean="0"/>
              <a:t>– Parte </a:t>
            </a:r>
            <a:r>
              <a:rPr lang="pt-BR" dirty="0"/>
              <a:t>2 </a:t>
            </a:r>
            <a:r>
              <a:rPr lang="pt-BR" dirty="0" smtClean="0"/>
              <a:t>– Apresentação </a:t>
            </a:r>
            <a:r>
              <a:rPr lang="pt-BR" dirty="0"/>
              <a:t>Genuína do Evangelho de </a:t>
            </a:r>
            <a:r>
              <a:rPr lang="pt-BR" dirty="0" smtClean="0"/>
              <a:t>Cristo</a:t>
            </a:r>
          </a:p>
          <a:p>
            <a:pPr>
              <a:lnSpc>
                <a:spcPct val="150000"/>
              </a:lnSpc>
            </a:pPr>
            <a:r>
              <a:rPr lang="pt-BR" dirty="0"/>
              <a:t>Lição 7 – Soberania Divina e Evangelização </a:t>
            </a:r>
            <a:r>
              <a:rPr lang="pt-BR" dirty="0" smtClean="0"/>
              <a:t>– Parte 1 – O </a:t>
            </a:r>
            <a:r>
              <a:rPr lang="pt-BR" dirty="0"/>
              <a:t>Chamado do </a:t>
            </a:r>
            <a:r>
              <a:rPr lang="pt-BR" dirty="0" smtClean="0"/>
              <a:t>Evangelho</a:t>
            </a:r>
          </a:p>
          <a:p>
            <a:pPr>
              <a:lnSpc>
                <a:spcPct val="150000"/>
              </a:lnSpc>
            </a:pPr>
            <a:r>
              <a:rPr lang="pt-BR" dirty="0"/>
              <a:t>Lição 8 – Soberania Divina e Evangelização </a:t>
            </a:r>
            <a:r>
              <a:rPr lang="pt-BR" dirty="0" smtClean="0"/>
              <a:t>– Parte </a:t>
            </a:r>
            <a:r>
              <a:rPr lang="pt-BR" dirty="0"/>
              <a:t>2 </a:t>
            </a:r>
            <a:r>
              <a:rPr lang="pt-BR" dirty="0" smtClean="0"/>
              <a:t>– A </a:t>
            </a:r>
            <a:r>
              <a:rPr lang="pt-BR" dirty="0"/>
              <a:t>Vocação </a:t>
            </a:r>
            <a:r>
              <a:rPr lang="pt-BR" dirty="0" smtClean="0"/>
              <a:t>Eficaz</a:t>
            </a:r>
          </a:p>
          <a:p>
            <a:pPr>
              <a:lnSpc>
                <a:spcPct val="150000"/>
              </a:lnSpc>
            </a:pPr>
            <a:r>
              <a:rPr lang="pt-BR" dirty="0"/>
              <a:t>Lição 9 – Conclusão</a:t>
            </a:r>
          </a:p>
        </p:txBody>
      </p:sp>
    </p:spTree>
    <p:extLst>
      <p:ext uri="{BB962C8B-B14F-4D97-AF65-F5344CB8AC3E}">
        <p14:creationId xmlns:p14="http://schemas.microsoft.com/office/powerpoint/2010/main" val="19729516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400" y="-44788"/>
            <a:ext cx="9259200" cy="6902788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0"/>
            <a:ext cx="9144000" cy="6858000"/>
          </a:xfrm>
          <a:prstGeom prst="rect">
            <a:avLst/>
          </a:prstGeom>
        </p:spPr>
      </p:pic>
      <p:sp>
        <p:nvSpPr>
          <p:cNvPr id="18" name="CaixaDeTexto 17"/>
          <p:cNvSpPr txBox="1"/>
          <p:nvPr/>
        </p:nvSpPr>
        <p:spPr>
          <a:xfrm>
            <a:off x="2583537" y="1813662"/>
            <a:ext cx="54509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spc="-56" dirty="0" smtClean="0">
                <a:solidFill>
                  <a:schemeClr val="accent1">
                    <a:lumMod val="50000"/>
                  </a:schemeClr>
                </a:solidFill>
              </a:rPr>
              <a:t>LIÇÃO 1</a:t>
            </a:r>
          </a:p>
          <a:p>
            <a:r>
              <a:rPr lang="pt-BR" sz="4800" b="1" spc="-56" dirty="0" smtClean="0">
                <a:solidFill>
                  <a:schemeClr val="accent1">
                    <a:lumMod val="50000"/>
                  </a:schemeClr>
                </a:solidFill>
              </a:rPr>
              <a:t>A Soberania de Deus</a:t>
            </a:r>
            <a:endParaRPr lang="pt-BR" sz="4800" b="1" spc="-5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2583537" y="3375546"/>
            <a:ext cx="517989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25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 Básico: 1 Cr 29:10-14</a:t>
            </a:r>
            <a:endParaRPr lang="pt-BR" sz="2025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025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 descr="Uma imagem contendo placar, computador, placa&#10;&#10;Descrição gerada automaticamente">
            <a:extLst>
              <a:ext uri="{FF2B5EF4-FFF2-40B4-BE49-F238E27FC236}">
                <a16:creationId xmlns:a16="http://schemas.microsoft.com/office/drawing/2014/main" xmlns="" id="{9542F524-3AB4-4378-A261-28797A20E4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2661" y="1710429"/>
            <a:ext cx="2473972" cy="3493827"/>
          </a:xfrm>
          <a:prstGeom prst="rect">
            <a:avLst/>
          </a:prstGeom>
        </p:spPr>
      </p:pic>
      <p:pic>
        <p:nvPicPr>
          <p:cNvPr id="10" name="Gráfico 7">
            <a:extLst>
              <a:ext uri="{FF2B5EF4-FFF2-40B4-BE49-F238E27FC236}">
                <a16:creationId xmlns:a16="http://schemas.microsoft.com/office/drawing/2014/main" xmlns="" id="{A22AE52C-C604-41FA-934F-E3ACBF9BA8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561615" y="6003000"/>
            <a:ext cx="1684174" cy="66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0315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303F1D64-C6DE-4B08-949E-A95014D8C241}"/>
              </a:ext>
            </a:extLst>
          </p:cNvPr>
          <p:cNvSpPr/>
          <p:nvPr/>
        </p:nvSpPr>
        <p:spPr>
          <a:xfrm>
            <a:off x="6430109" y="436295"/>
            <a:ext cx="40620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228600"/>
            <a:r>
              <a:rPr lang="pt-BR" sz="3000" b="1" dirty="0">
                <a:solidFill>
                  <a:prstClr val="white"/>
                </a:solidFill>
              </a:rPr>
              <a:t>Quando mais você se satisfaz em Deus, mais Deus é glorificado 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3000" b="1" dirty="0">
                <a:solidFill>
                  <a:prstClr val="white"/>
                </a:solidFill>
              </a:rPr>
              <a:t>em sua vida.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2000" b="1" dirty="0">
                <a:solidFill>
                  <a:prstClr val="white"/>
                </a:solidFill>
              </a:rPr>
              <a:t>JOHN PIPER</a:t>
            </a:r>
            <a:endParaRPr lang="pt-BR" sz="3000" b="1" dirty="0">
              <a:solidFill>
                <a:prstClr val="white"/>
              </a:solidFill>
            </a:endParaRPr>
          </a:p>
        </p:txBody>
      </p:sp>
      <p:pic>
        <p:nvPicPr>
          <p:cNvPr id="11" name="Imagem 10" descr="Uma imagem contendo placar, computador, placa&#10;&#10;Descrição gerada automaticamente">
            <a:extLst>
              <a:ext uri="{FF2B5EF4-FFF2-40B4-BE49-F238E27FC236}">
                <a16:creationId xmlns:a16="http://schemas.microsoft.com/office/drawing/2014/main" xmlns="" id="{07077787-02F1-45C5-B258-6F5D0D2B1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261" y="5810099"/>
            <a:ext cx="687080" cy="97031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xmlns="" id="{AA617B78-BE58-4013-A712-A9BBCCAF91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927" y="5899960"/>
            <a:ext cx="1898334" cy="86691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6D1CE096-72B4-4A95-AA14-DAB77E61B4F6}"/>
              </a:ext>
            </a:extLst>
          </p:cNvPr>
          <p:cNvSpPr/>
          <p:nvPr/>
        </p:nvSpPr>
        <p:spPr>
          <a:xfrm>
            <a:off x="105508" y="60443"/>
            <a:ext cx="117377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b="1" spc="-112" dirty="0" smtClean="0">
                <a:solidFill>
                  <a:schemeClr val="accent1"/>
                </a:solidFill>
              </a:rPr>
              <a:t>INTRODUÇÃO</a:t>
            </a:r>
            <a:endParaRPr lang="pt-BR" sz="6000" b="1" spc="-112" dirty="0">
              <a:solidFill>
                <a:schemeClr val="accent1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4969120" y="1076106"/>
            <a:ext cx="646967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Soberania de Deus vista na época atual</a:t>
            </a:r>
            <a:r>
              <a:rPr lang="pt-BR" sz="20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20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Consequências do Humanismo</a:t>
            </a:r>
          </a:p>
          <a:p>
            <a:pPr algn="just">
              <a:lnSpc>
                <a:spcPct val="150000"/>
              </a:lnSpc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 visão de Deus no mundo atual</a:t>
            </a:r>
          </a:p>
          <a:p>
            <a:pPr algn="just">
              <a:lnSpc>
                <a:spcPct val="150000"/>
              </a:lnSpc>
            </a:pPr>
            <a:r>
              <a:rPr lang="pt-BR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visão de </a:t>
            </a:r>
            <a:r>
              <a:rPr lang="pt-BR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Deus </a:t>
            </a:r>
            <a:r>
              <a:rPr lang="pt-BR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pela perspectiva bíblica </a:t>
            </a:r>
            <a:endParaRPr lang="pt-BR" sz="2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O caos da insubmissão na sociedade atual     	</a:t>
            </a:r>
            <a:r>
              <a:rPr lang="pt-B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Jd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8; 2 </a:t>
            </a:r>
            <a:r>
              <a:rPr lang="pt-B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2. 10-12</a:t>
            </a:r>
          </a:p>
          <a:p>
            <a:pPr algn="just">
              <a:lnSpc>
                <a:spcPct val="150000"/>
              </a:lnSpc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 visão bíblica do Deus Todo Poderoso</a:t>
            </a:r>
          </a:p>
          <a:p>
            <a:pPr algn="just">
              <a:lnSpc>
                <a:spcPct val="150000"/>
              </a:lnSpc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Consequências desta visão</a:t>
            </a:r>
          </a:p>
          <a:p>
            <a:pPr algn="just">
              <a:lnSpc>
                <a:spcPct val="150000"/>
              </a:lnSpc>
            </a:pPr>
            <a:r>
              <a:rPr lang="pt-BR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Foco deste curso</a:t>
            </a:r>
            <a:endParaRPr lang="pt-BR" sz="2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Soberania de Deus &amp; Evangelização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207988"/>
            <a:ext cx="4593243" cy="5078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6302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303F1D64-C6DE-4B08-949E-A95014D8C241}"/>
              </a:ext>
            </a:extLst>
          </p:cNvPr>
          <p:cNvSpPr/>
          <p:nvPr/>
        </p:nvSpPr>
        <p:spPr>
          <a:xfrm>
            <a:off x="6430109" y="436295"/>
            <a:ext cx="40620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228600"/>
            <a:r>
              <a:rPr lang="pt-BR" sz="3000" b="1" dirty="0">
                <a:solidFill>
                  <a:prstClr val="white"/>
                </a:solidFill>
              </a:rPr>
              <a:t>Quando mais você se satisfaz em Deus, mais Deus é glorificado 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3000" b="1" dirty="0">
                <a:solidFill>
                  <a:prstClr val="white"/>
                </a:solidFill>
              </a:rPr>
              <a:t>em sua vida.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2000" b="1" dirty="0">
                <a:solidFill>
                  <a:prstClr val="white"/>
                </a:solidFill>
              </a:rPr>
              <a:t>JOHN PIPER</a:t>
            </a:r>
            <a:endParaRPr lang="pt-BR" sz="3000" b="1" dirty="0">
              <a:solidFill>
                <a:prstClr val="white"/>
              </a:solidFill>
            </a:endParaRPr>
          </a:p>
        </p:txBody>
      </p:sp>
      <p:pic>
        <p:nvPicPr>
          <p:cNvPr id="11" name="Imagem 10" descr="Uma imagem contendo placar, computador, placa&#10;&#10;Descrição gerada automaticamente">
            <a:extLst>
              <a:ext uri="{FF2B5EF4-FFF2-40B4-BE49-F238E27FC236}">
                <a16:creationId xmlns:a16="http://schemas.microsoft.com/office/drawing/2014/main" xmlns="" id="{07077787-02F1-45C5-B258-6F5D0D2B1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261" y="5810099"/>
            <a:ext cx="687080" cy="97031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xmlns="" id="{AA617B78-BE58-4013-A712-A9BBCCAF91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927" y="5899960"/>
            <a:ext cx="1898334" cy="86691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6D1CE096-72B4-4A95-AA14-DAB77E61B4F6}"/>
              </a:ext>
            </a:extLst>
          </p:cNvPr>
          <p:cNvSpPr/>
          <p:nvPr/>
        </p:nvSpPr>
        <p:spPr>
          <a:xfrm>
            <a:off x="105508" y="60443"/>
            <a:ext cx="117377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b="1" spc="-112" dirty="0" smtClean="0">
                <a:solidFill>
                  <a:schemeClr val="accent1"/>
                </a:solidFill>
              </a:rPr>
              <a:t>SOBERANIA DE DEUS - DEFINIÇÃO</a:t>
            </a:r>
            <a:endParaRPr lang="pt-BR" sz="6000" b="1" spc="-112" dirty="0">
              <a:solidFill>
                <a:schemeClr val="accent1"/>
              </a:solidFill>
            </a:endParaRPr>
          </a:p>
        </p:txBody>
      </p:sp>
      <p:pic>
        <p:nvPicPr>
          <p:cNvPr id="8" name="Picture 2" descr="https://i.pinimg.com/originals/05/b1/e8/05b1e8f01dcfb977267b04876718c4b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76107"/>
            <a:ext cx="3432132" cy="5786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3706596" y="958936"/>
            <a:ext cx="848540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Dizer que Deus é soberano é dizer que Deus é Deus</a:t>
            </a:r>
            <a:r>
              <a:rPr lang="pt-BR" sz="20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20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2300" algn="just">
              <a:lnSpc>
                <a:spcPct val="150000"/>
              </a:lnSpc>
            </a:pP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Altíssimo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2300" algn="just">
              <a:lnSpc>
                <a:spcPct val="150000"/>
              </a:lnSpc>
            </a:pP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Tudo faz segunda a Sua vontade </a:t>
            </a:r>
            <a:r>
              <a:rPr lang="pt-B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Dn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4.35</a:t>
            </a:r>
          </a:p>
          <a:p>
            <a:pPr marL="622300" algn="just">
              <a:lnSpc>
                <a:spcPct val="150000"/>
              </a:lnSpc>
            </a:pP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Onipotente – ninguém pode impedi-Lo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Sl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115.3</a:t>
            </a:r>
            <a:endParaRPr lang="pt-B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2300" algn="just">
              <a:lnSpc>
                <a:spcPct val="150000"/>
              </a:lnSpc>
            </a:pP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Governa as nações </a:t>
            </a:r>
            <a:r>
              <a:rPr lang="pt-B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Sl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22.28</a:t>
            </a:r>
          </a:p>
          <a:p>
            <a:pPr marL="622300" algn="just">
              <a:lnSpc>
                <a:spcPct val="150000"/>
              </a:lnSpc>
            </a:pP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Rei dos reis, Senhor dos senhores 1 </a:t>
            </a:r>
            <a:r>
              <a:rPr lang="pt-B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Tm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6.15</a:t>
            </a:r>
          </a:p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pt-BR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soberania é uma característica inerente de </a:t>
            </a:r>
            <a:r>
              <a:rPr lang="pt-BR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Deus</a:t>
            </a:r>
          </a:p>
          <a:p>
            <a:pPr marL="622300" algn="just">
              <a:lnSpc>
                <a:spcPct val="150000"/>
              </a:lnSpc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No exercício do Seu 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poder conforme, quando e onde Ele quer</a:t>
            </a:r>
          </a:p>
          <a:p>
            <a:pPr marL="622300" algn="just">
              <a:lnSpc>
                <a:spcPct val="150000"/>
              </a:lnSpc>
            </a:pP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Na delegação do Seu poder</a:t>
            </a:r>
          </a:p>
          <a:p>
            <a:pPr marL="622300" algn="just">
              <a:lnSpc>
                <a:spcPct val="150000"/>
              </a:lnSpc>
            </a:pP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No exercício da Sua misericórdia</a:t>
            </a:r>
          </a:p>
          <a:p>
            <a:pPr marL="622300" algn="just">
              <a:lnSpc>
                <a:spcPct val="150000"/>
              </a:lnSpc>
            </a:pP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No exercício da Sua graça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2591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303F1D64-C6DE-4B08-949E-A95014D8C241}"/>
              </a:ext>
            </a:extLst>
          </p:cNvPr>
          <p:cNvSpPr/>
          <p:nvPr/>
        </p:nvSpPr>
        <p:spPr>
          <a:xfrm>
            <a:off x="6430109" y="436295"/>
            <a:ext cx="40620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228600"/>
            <a:r>
              <a:rPr lang="pt-BR" sz="3000" b="1" dirty="0">
                <a:solidFill>
                  <a:prstClr val="white"/>
                </a:solidFill>
              </a:rPr>
              <a:t>Quando mais você se satisfaz em Deus, mais Deus é glorificado 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3000" b="1" dirty="0">
                <a:solidFill>
                  <a:prstClr val="white"/>
                </a:solidFill>
              </a:rPr>
              <a:t>em sua vida.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2000" b="1" dirty="0">
                <a:solidFill>
                  <a:prstClr val="white"/>
                </a:solidFill>
              </a:rPr>
              <a:t>JOHN PIPER</a:t>
            </a:r>
            <a:endParaRPr lang="pt-BR" sz="3000" b="1" dirty="0">
              <a:solidFill>
                <a:prstClr val="white"/>
              </a:solidFill>
            </a:endParaRPr>
          </a:p>
        </p:txBody>
      </p:sp>
      <p:pic>
        <p:nvPicPr>
          <p:cNvPr id="11" name="Imagem 10" descr="Uma imagem contendo placar, computador, placa&#10;&#10;Descrição gerada automaticamente">
            <a:extLst>
              <a:ext uri="{FF2B5EF4-FFF2-40B4-BE49-F238E27FC236}">
                <a16:creationId xmlns:a16="http://schemas.microsoft.com/office/drawing/2014/main" xmlns="" id="{07077787-02F1-45C5-B258-6F5D0D2B1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261" y="5810099"/>
            <a:ext cx="687080" cy="97031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xmlns="" id="{AA617B78-BE58-4013-A712-A9BBCCAF91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927" y="5899960"/>
            <a:ext cx="1898334" cy="86691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6D1CE096-72B4-4A95-AA14-DAB77E61B4F6}"/>
              </a:ext>
            </a:extLst>
          </p:cNvPr>
          <p:cNvSpPr/>
          <p:nvPr/>
        </p:nvSpPr>
        <p:spPr>
          <a:xfrm>
            <a:off x="105508" y="60443"/>
            <a:ext cx="117377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b="1" spc="-112" dirty="0" smtClean="0">
                <a:solidFill>
                  <a:schemeClr val="accent1"/>
                </a:solidFill>
              </a:rPr>
              <a:t>SOBERANIA DE DEUS - DEFINIÇÃO</a:t>
            </a:r>
            <a:endParaRPr lang="pt-BR" sz="6000" b="1" spc="-112" dirty="0">
              <a:solidFill>
                <a:schemeClr val="accent1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4296426" y="958936"/>
            <a:ext cx="7895573" cy="4562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900"/>
              </a:spcBef>
            </a:pPr>
            <a:r>
              <a:rPr lang="pt-BR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Deus </a:t>
            </a:r>
            <a:r>
              <a:rPr lang="pt-BR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soberano na criação</a:t>
            </a:r>
            <a:r>
              <a:rPr lang="pt-BR" sz="20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Na sua administração, moldando destinos, controlando a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história.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 Senhor Deus onipotente reina. Seu governo é exercido sobra a matéria inanimada, sobre as feras do campo, sobre os filhos dos homens, sobre os anjos bons e maus e sobre o próprio Satanás. Nenhum movimento de qualquer astro, nenhum piscar de qualquer criatura, nenhuma ação humana ou missão de anjos, nenhum dos atos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Satanás – nada, em todo o vasto universo, pode acontecer, sem que faça parte do eterno propósito de Deus.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20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08" y="1076105"/>
            <a:ext cx="4190917" cy="3595531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105508" y="4757339"/>
            <a:ext cx="12086492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 algn="just">
              <a:lnSpc>
                <a:spcPct val="150000"/>
              </a:lnSpc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Nisto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há um fundamento para a fé; nisto se mostra lugar para o intelecto descansar. Aqui há uma âncora para a alma, segura e firme. Não o destino cego, não o mal desenfreado, não o homem, não o diabo, mas o Senhor onipotente é que rege o mundo, governando-o segundo o seu beneplácito e para a sua própria glória eterna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Benjamin </a:t>
            </a:r>
            <a:r>
              <a:rPr lang="pt-B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Warfield</a:t>
            </a:r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: Cada evento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6438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303F1D64-C6DE-4B08-949E-A95014D8C241}"/>
              </a:ext>
            </a:extLst>
          </p:cNvPr>
          <p:cNvSpPr/>
          <p:nvPr/>
        </p:nvSpPr>
        <p:spPr>
          <a:xfrm>
            <a:off x="6430109" y="436295"/>
            <a:ext cx="40620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228600"/>
            <a:r>
              <a:rPr lang="pt-BR" sz="3000" b="1" dirty="0">
                <a:solidFill>
                  <a:prstClr val="white"/>
                </a:solidFill>
              </a:rPr>
              <a:t>Quando mais você se satisfaz em Deus, mais Deus é glorificado 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3000" b="1" dirty="0">
                <a:solidFill>
                  <a:prstClr val="white"/>
                </a:solidFill>
              </a:rPr>
              <a:t>em sua vida.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2000" b="1" dirty="0">
                <a:solidFill>
                  <a:prstClr val="white"/>
                </a:solidFill>
              </a:rPr>
              <a:t>JOHN PIPER</a:t>
            </a:r>
            <a:endParaRPr lang="pt-BR" sz="3000" b="1" dirty="0">
              <a:solidFill>
                <a:prstClr val="white"/>
              </a:solidFill>
            </a:endParaRPr>
          </a:p>
        </p:txBody>
      </p:sp>
      <p:pic>
        <p:nvPicPr>
          <p:cNvPr id="11" name="Imagem 10" descr="Uma imagem contendo placar, computador, placa&#10;&#10;Descrição gerada automaticamente">
            <a:extLst>
              <a:ext uri="{FF2B5EF4-FFF2-40B4-BE49-F238E27FC236}">
                <a16:creationId xmlns:a16="http://schemas.microsoft.com/office/drawing/2014/main" xmlns="" id="{07077787-02F1-45C5-B258-6F5D0D2B1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261" y="5810099"/>
            <a:ext cx="687080" cy="97031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xmlns="" id="{AA617B78-BE58-4013-A712-A9BBCCAF91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927" y="5899960"/>
            <a:ext cx="1898334" cy="86691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6D1CE096-72B4-4A95-AA14-DAB77E61B4F6}"/>
              </a:ext>
            </a:extLst>
          </p:cNvPr>
          <p:cNvSpPr/>
          <p:nvPr/>
        </p:nvSpPr>
        <p:spPr>
          <a:xfrm>
            <a:off x="1" y="60443"/>
            <a:ext cx="121919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b="1" spc="-112" dirty="0" smtClean="0">
                <a:solidFill>
                  <a:schemeClr val="accent1"/>
                </a:solidFill>
              </a:rPr>
              <a:t>SOBERANIA DE </a:t>
            </a:r>
            <a:r>
              <a:rPr lang="pt-BR" sz="4000" b="1" spc="-112" dirty="0" smtClean="0">
                <a:solidFill>
                  <a:schemeClr val="accent1"/>
                </a:solidFill>
              </a:rPr>
              <a:t>DEUS – CONSEQUÊNCIA DE SEUS ATRIBUTOS</a:t>
            </a:r>
            <a:endParaRPr lang="pt-BR" sz="4000" b="1" spc="-112" dirty="0">
              <a:solidFill>
                <a:schemeClr val="accent1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4660900" y="958936"/>
            <a:ext cx="7531099" cy="358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2300" algn="just">
              <a:lnSpc>
                <a:spcPct val="150000"/>
              </a:lnSpc>
              <a:spcBef>
                <a:spcPts val="2400"/>
              </a:spcBef>
              <a:spcAft>
                <a:spcPts val="900"/>
              </a:spcAft>
            </a:pP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CFW cap. 2.1 </a:t>
            </a:r>
          </a:p>
          <a:p>
            <a:pPr marL="92075" algn="just">
              <a:lnSpc>
                <a:spcPct val="150000"/>
              </a:lnSpc>
              <a:spcBef>
                <a:spcPts val="1200"/>
              </a:spcBef>
              <a:spcAft>
                <a:spcPts val="900"/>
              </a:spcAft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Esta é uma doutrina fundamental para o cristianismo e sobre a qual a doutrina reformada foi desenvolvida. </a:t>
            </a:r>
          </a:p>
          <a:p>
            <a:pPr marL="92075" algn="just">
              <a:lnSpc>
                <a:spcPct val="150000"/>
              </a:lnSpc>
              <a:spcBef>
                <a:spcPts val="1200"/>
              </a:spcBef>
              <a:spcAft>
                <a:spcPts val="900"/>
              </a:spcAft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Tanto os cinco pontos do calvinismo, como os cinco Solas, além da Ordo 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Salutis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e todo o plano da salvação estão baseados na soberania 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de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Deus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  Sem   entender   a  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soberania  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 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Deus, 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05508" y="4465239"/>
            <a:ext cx="12086492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 algn="just">
              <a:lnSpc>
                <a:spcPct val="150000"/>
              </a:lnSpc>
            </a:pP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enfraquecemos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o poder do sacrifício de Cristo, dando ao homem o poder de decidir sobre o curso de sua vida e da história da humanidade. Além de desvirtuarmos os decretos de Deus, para se adequarem às nossas intenções frágeis, inseguras e tendenciosas para o mal. O plano eterno e soberano de Deus é grande demais para ficar na dependência da debilidade humana.</a:t>
            </a:r>
          </a:p>
          <a:p>
            <a:pPr marL="6350" indent="-6350" algn="just">
              <a:lnSpc>
                <a:spcPct val="150000"/>
              </a:lnSpc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 descr="https://upload.wikimedia.org/wikipedia/commons/2/20/Luther95these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08" y="915829"/>
            <a:ext cx="4447020" cy="3628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57304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303F1D64-C6DE-4B08-949E-A95014D8C241}"/>
              </a:ext>
            </a:extLst>
          </p:cNvPr>
          <p:cNvSpPr/>
          <p:nvPr/>
        </p:nvSpPr>
        <p:spPr>
          <a:xfrm>
            <a:off x="6430109" y="436295"/>
            <a:ext cx="40620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228600"/>
            <a:r>
              <a:rPr lang="pt-BR" sz="3000" b="1" dirty="0">
                <a:solidFill>
                  <a:prstClr val="white"/>
                </a:solidFill>
              </a:rPr>
              <a:t>Quando mais você se satisfaz em Deus, mais Deus é glorificado 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3000" b="1" dirty="0">
                <a:solidFill>
                  <a:prstClr val="white"/>
                </a:solidFill>
              </a:rPr>
              <a:t>em sua vida.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2000" b="1" dirty="0">
                <a:solidFill>
                  <a:prstClr val="white"/>
                </a:solidFill>
              </a:rPr>
              <a:t>JOHN PIPER</a:t>
            </a:r>
            <a:endParaRPr lang="pt-BR" sz="3000" b="1" dirty="0">
              <a:solidFill>
                <a:prstClr val="white"/>
              </a:solidFill>
            </a:endParaRPr>
          </a:p>
        </p:txBody>
      </p:sp>
      <p:pic>
        <p:nvPicPr>
          <p:cNvPr id="11" name="Imagem 10" descr="Uma imagem contendo placar, computador, placa&#10;&#10;Descrição gerada automaticamente">
            <a:extLst>
              <a:ext uri="{FF2B5EF4-FFF2-40B4-BE49-F238E27FC236}">
                <a16:creationId xmlns:a16="http://schemas.microsoft.com/office/drawing/2014/main" xmlns="" id="{07077787-02F1-45C5-B258-6F5D0D2B1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261" y="5810099"/>
            <a:ext cx="687080" cy="97031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xmlns="" id="{AA617B78-BE58-4013-A712-A9BBCCAF91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927" y="5899960"/>
            <a:ext cx="1898334" cy="86691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6D1CE096-72B4-4A95-AA14-DAB77E61B4F6}"/>
              </a:ext>
            </a:extLst>
          </p:cNvPr>
          <p:cNvSpPr/>
          <p:nvPr/>
        </p:nvSpPr>
        <p:spPr>
          <a:xfrm>
            <a:off x="1" y="60443"/>
            <a:ext cx="121919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b="1" spc="-112" dirty="0" smtClean="0">
                <a:solidFill>
                  <a:schemeClr val="accent1"/>
                </a:solidFill>
              </a:rPr>
              <a:t>SOBERANIA DE </a:t>
            </a:r>
            <a:r>
              <a:rPr lang="pt-BR" sz="4000" b="1" spc="-112" dirty="0" smtClean="0">
                <a:solidFill>
                  <a:schemeClr val="accent1"/>
                </a:solidFill>
              </a:rPr>
              <a:t>DEUS – CONSEQUÊNCIA DE SEUS ATRIBUTOS</a:t>
            </a:r>
            <a:endParaRPr lang="pt-BR" sz="4000" b="1" spc="-112" dirty="0">
              <a:solidFill>
                <a:schemeClr val="accent1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6294783" y="958936"/>
            <a:ext cx="5897216" cy="4670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0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Soberania de Deus </a:t>
            </a:r>
            <a:r>
              <a:rPr lang="pt-BR" sz="20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Implicações </a:t>
            </a:r>
            <a:r>
              <a:rPr lang="pt-BR" sz="20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Práticas 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pt-BR" sz="2000" dirty="0"/>
              <a:t>Aprofunda nossa admiração </a:t>
            </a:r>
            <a:r>
              <a:rPr lang="pt-BR" sz="2000" dirty="0" smtClean="0"/>
              <a:t>pelo </a:t>
            </a:r>
            <a:r>
              <a:rPr lang="pt-BR" sz="2000" dirty="0"/>
              <a:t>Caráter Divino:</a:t>
            </a:r>
          </a:p>
          <a:p>
            <a:pPr marL="514350" lvl="0" indent="-514350">
              <a:buFont typeface="+mj-lt"/>
              <a:buAutoNum type="arabicPeriod"/>
            </a:pPr>
            <a:r>
              <a:rPr lang="pt-BR" sz="2000" dirty="0"/>
              <a:t>Esta doutrina exalta a Graça </a:t>
            </a:r>
            <a:r>
              <a:rPr lang="pt-BR" sz="2000" dirty="0" smtClean="0"/>
              <a:t>Divina</a:t>
            </a:r>
            <a:endParaRPr lang="pt-BR" sz="2000" dirty="0"/>
          </a:p>
          <a:p>
            <a:pPr marL="514350" lvl="0" indent="-514350">
              <a:buFont typeface="+mj-lt"/>
              <a:buAutoNum type="arabicPeriod"/>
            </a:pPr>
            <a:r>
              <a:rPr lang="pt-BR" sz="2000" dirty="0"/>
              <a:t>Aumenta-nos o desejo de </a:t>
            </a:r>
            <a:r>
              <a:rPr lang="pt-BR" sz="2000" dirty="0" smtClean="0"/>
              <a:t>conhecer </a:t>
            </a:r>
            <a:r>
              <a:rPr lang="pt-BR" sz="2000" dirty="0"/>
              <a:t>a sua Palavra</a:t>
            </a:r>
          </a:p>
          <a:p>
            <a:pPr marL="514350" lvl="0" indent="-514350">
              <a:buFont typeface="+mj-lt"/>
              <a:buAutoNum type="arabicPeriod"/>
            </a:pPr>
            <a:r>
              <a:rPr lang="pt-BR" sz="2000" dirty="0"/>
              <a:t>Repudia a heresia da salvação 	pelas obras</a:t>
            </a:r>
          </a:p>
          <a:p>
            <a:pPr marL="514350" lvl="0" indent="-514350">
              <a:buFont typeface="+mj-lt"/>
              <a:buAutoNum type="arabicPeriod"/>
            </a:pPr>
            <a:r>
              <a:rPr lang="pt-BR" sz="2000" dirty="0"/>
              <a:t>Leva a criatura a humilhar-se </a:t>
            </a:r>
            <a:r>
              <a:rPr lang="pt-BR" sz="2000" dirty="0" smtClean="0"/>
              <a:t>profundamente</a:t>
            </a:r>
          </a:p>
          <a:p>
            <a:pPr marL="514350" lvl="0" indent="-514350">
              <a:buFont typeface="+mj-lt"/>
              <a:buAutoNum type="arabicPeriod"/>
            </a:pPr>
            <a:r>
              <a:rPr lang="pt-BR" sz="2000" dirty="0"/>
              <a:t>Confere um senso de absoluta </a:t>
            </a:r>
            <a:r>
              <a:rPr lang="pt-BR" sz="2000" dirty="0" smtClean="0"/>
              <a:t>segurança</a:t>
            </a:r>
            <a:endParaRPr lang="pt-BR" sz="2000" dirty="0"/>
          </a:p>
          <a:p>
            <a:pPr marL="514350" lvl="0" indent="-514350">
              <a:buFont typeface="+mj-lt"/>
              <a:buAutoNum type="arabicPeriod"/>
            </a:pPr>
            <a:r>
              <a:rPr lang="pt-BR" sz="2000" dirty="0"/>
              <a:t>Oferece consolação na tristeza</a:t>
            </a:r>
            <a:endParaRPr lang="pt-BR" sz="2000" dirty="0" smtClean="0"/>
          </a:p>
          <a:p>
            <a:pPr marL="514350" lvl="0" indent="-514350">
              <a:buFont typeface="+mj-lt"/>
              <a:buAutoNum type="arabicPeriod"/>
            </a:pPr>
            <a:r>
              <a:rPr lang="pt-BR" sz="2000" dirty="0"/>
              <a:t>Produz um espírito de terna resignação</a:t>
            </a:r>
          </a:p>
          <a:p>
            <a:pPr marL="514350" lvl="0" indent="-514350">
              <a:buFont typeface="+mj-lt"/>
              <a:buAutoNum type="arabicPeriod"/>
            </a:pPr>
            <a:r>
              <a:rPr lang="pt-BR" sz="2000" dirty="0"/>
              <a:t>Evoca um cântico de louvor</a:t>
            </a:r>
            <a:endParaRPr lang="pt-BR" sz="2000" dirty="0" smtClean="0"/>
          </a:p>
          <a:p>
            <a:pPr marL="514350" lvl="0" indent="-514350">
              <a:buFont typeface="+mj-lt"/>
              <a:buAutoNum type="arabicPeriod"/>
            </a:pPr>
            <a:r>
              <a:rPr lang="pt-BR" sz="2000" dirty="0"/>
              <a:t>Garante o triunfo final do Bem sobre o </a:t>
            </a:r>
            <a:r>
              <a:rPr lang="pt-BR" sz="2000" dirty="0" smtClean="0"/>
              <a:t>Mal</a:t>
            </a: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14350" lvl="0" indent="-514350">
              <a:buFont typeface="+mj-lt"/>
              <a:buAutoNum type="arabicPeriod"/>
            </a:pPr>
            <a:r>
              <a:rPr lang="pt-BR" sz="2000" dirty="0"/>
              <a:t>Impulsiona-nos à </a:t>
            </a:r>
            <a:r>
              <a:rPr lang="pt-BR" sz="2000" dirty="0" smtClean="0"/>
              <a:t>santidade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2000" dirty="0"/>
              <a:t>Aumenta o nosso fervor </a:t>
            </a:r>
            <a:r>
              <a:rPr lang="pt-BR" sz="2000" dirty="0" smtClean="0"/>
              <a:t>evangelístico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2000" dirty="0"/>
              <a:t>Oferece um lugar de descanso para o </a:t>
            </a:r>
            <a:r>
              <a:rPr lang="pt-BR" sz="2000" dirty="0" smtClean="0"/>
              <a:t>coração</a:t>
            </a:r>
            <a:endParaRPr lang="pt-BR" sz="2000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920155"/>
            <a:ext cx="6168968" cy="4889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1337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303F1D64-C6DE-4B08-949E-A95014D8C241}"/>
              </a:ext>
            </a:extLst>
          </p:cNvPr>
          <p:cNvSpPr/>
          <p:nvPr/>
        </p:nvSpPr>
        <p:spPr>
          <a:xfrm>
            <a:off x="6430109" y="436295"/>
            <a:ext cx="40620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228600"/>
            <a:r>
              <a:rPr lang="pt-BR" sz="3000" b="1" dirty="0">
                <a:solidFill>
                  <a:prstClr val="white"/>
                </a:solidFill>
              </a:rPr>
              <a:t>Quando mais você se satisfaz em Deus, mais Deus é glorificado 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3000" b="1" dirty="0">
                <a:solidFill>
                  <a:prstClr val="white"/>
                </a:solidFill>
              </a:rPr>
              <a:t>em sua vida.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2000" b="1" dirty="0">
                <a:solidFill>
                  <a:prstClr val="white"/>
                </a:solidFill>
              </a:rPr>
              <a:t>JOHN PIPER</a:t>
            </a:r>
            <a:endParaRPr lang="pt-BR" sz="3000" b="1" dirty="0">
              <a:solidFill>
                <a:prstClr val="white"/>
              </a:solidFill>
            </a:endParaRPr>
          </a:p>
        </p:txBody>
      </p:sp>
      <p:pic>
        <p:nvPicPr>
          <p:cNvPr id="11" name="Imagem 10" descr="Uma imagem contendo placar, computador, placa&#10;&#10;Descrição gerada automaticamente">
            <a:extLst>
              <a:ext uri="{FF2B5EF4-FFF2-40B4-BE49-F238E27FC236}">
                <a16:creationId xmlns:a16="http://schemas.microsoft.com/office/drawing/2014/main" xmlns="" id="{07077787-02F1-45C5-B258-6F5D0D2B1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261" y="5810099"/>
            <a:ext cx="687080" cy="97031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xmlns="" id="{AA617B78-BE58-4013-A712-A9BBCCAF91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927" y="5899960"/>
            <a:ext cx="1898334" cy="86691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6D1CE096-72B4-4A95-AA14-DAB77E61B4F6}"/>
              </a:ext>
            </a:extLst>
          </p:cNvPr>
          <p:cNvSpPr/>
          <p:nvPr/>
        </p:nvSpPr>
        <p:spPr>
          <a:xfrm>
            <a:off x="1" y="60443"/>
            <a:ext cx="121919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b="1" spc="-112" dirty="0" smtClean="0">
                <a:solidFill>
                  <a:schemeClr val="accent1"/>
                </a:solidFill>
              </a:rPr>
              <a:t>CONCLUSÃO</a:t>
            </a:r>
            <a:endParaRPr lang="pt-BR" sz="6000" b="1" spc="-112" dirty="0">
              <a:solidFill>
                <a:schemeClr val="accent1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265043" y="1214955"/>
            <a:ext cx="11681790" cy="4663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A soberania de Deus é uma doutrina fundamental, sobre a qual estão alicerçadas todas as verdades bíblicas. </a:t>
            </a:r>
            <a:endParaRPr lang="pt-BR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compreensão deste ensino em sua profundidade é requisito necessário para preservar a igreja das influências humanistas atuais e manter os crentes tranquilos, confiantes e seguros, mesmo diante dos grandes desafios porque passa a igreja.</a:t>
            </a:r>
          </a:p>
        </p:txBody>
      </p:sp>
    </p:spTree>
    <p:extLst>
      <p:ext uri="{BB962C8B-B14F-4D97-AF65-F5344CB8AC3E}">
        <p14:creationId xmlns:p14="http://schemas.microsoft.com/office/powerpoint/2010/main" val="19562461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517" y="-43200"/>
            <a:ext cx="9254966" cy="694439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F7DC83CA-1FFA-44E6-9809-2187A8D0883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800" y="-43200"/>
            <a:ext cx="9259200" cy="6902788"/>
          </a:xfrm>
          <a:prstGeom prst="rect">
            <a:avLst/>
          </a:prstGeom>
        </p:spPr>
      </p:pic>
      <p:pic>
        <p:nvPicPr>
          <p:cNvPr id="7" name="Imagem 6" descr="Uma imagem contendo placar, computador, placa&#10;&#10;Descrição gerada automaticamente">
            <a:extLst>
              <a:ext uri="{FF2B5EF4-FFF2-40B4-BE49-F238E27FC236}">
                <a16:creationId xmlns="" xmlns:a16="http://schemas.microsoft.com/office/drawing/2014/main" id="{2B12E8B1-EB29-4541-9CA1-569EBBB412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6261" y="5810099"/>
            <a:ext cx="687080" cy="970318"/>
          </a:xfrm>
          <a:prstGeom prst="rect">
            <a:avLst/>
          </a:prstGeom>
        </p:spPr>
      </p:pic>
      <p:pic>
        <p:nvPicPr>
          <p:cNvPr id="11" name="Gráfico 7">
            <a:extLst>
              <a:ext uri="{FF2B5EF4-FFF2-40B4-BE49-F238E27FC236}">
                <a16:creationId xmlns="" xmlns:a16="http://schemas.microsoft.com/office/drawing/2014/main" id="{E297388B-6158-4B0D-8BE9-1191FF3E7F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86475" y="6073338"/>
            <a:ext cx="1684174" cy="66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9859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798</Words>
  <Application>Microsoft Office PowerPoint</Application>
  <PresentationFormat>Widescreen</PresentationFormat>
  <Paragraphs>95</Paragraphs>
  <Slides>12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Tema do Office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 </dc:title>
  <dc:creator>Eber Hávila</dc:creator>
  <cp:lastModifiedBy>Eber Hávila</cp:lastModifiedBy>
  <cp:revision>27</cp:revision>
  <dcterms:created xsi:type="dcterms:W3CDTF">2020-01-27T01:31:55Z</dcterms:created>
  <dcterms:modified xsi:type="dcterms:W3CDTF">2020-01-29T01:22:59Z</dcterms:modified>
</cp:coreProperties>
</file>