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1" r:id="rId1"/>
  </p:sldMasterIdLst>
  <p:notesMasterIdLst>
    <p:notesMasterId r:id="rId25"/>
  </p:notesMasterIdLst>
  <p:handoutMasterIdLst>
    <p:handoutMasterId r:id="rId26"/>
  </p:handoutMasterIdLst>
  <p:sldIdLst>
    <p:sldId id="326" r:id="rId2"/>
    <p:sldId id="325" r:id="rId3"/>
    <p:sldId id="331" r:id="rId4"/>
    <p:sldId id="330" r:id="rId5"/>
    <p:sldId id="342" r:id="rId6"/>
    <p:sldId id="638" r:id="rId7"/>
    <p:sldId id="333" r:id="rId8"/>
    <p:sldId id="641" r:id="rId9"/>
    <p:sldId id="332" r:id="rId10"/>
    <p:sldId id="639" r:id="rId11"/>
    <p:sldId id="642" r:id="rId12"/>
    <p:sldId id="640" r:id="rId13"/>
    <p:sldId id="651" r:id="rId14"/>
    <p:sldId id="643" r:id="rId15"/>
    <p:sldId id="644" r:id="rId16"/>
    <p:sldId id="652" r:id="rId17"/>
    <p:sldId id="653" r:id="rId18"/>
    <p:sldId id="650" r:id="rId19"/>
    <p:sldId id="645" r:id="rId20"/>
    <p:sldId id="646" r:id="rId21"/>
    <p:sldId id="647" r:id="rId22"/>
    <p:sldId id="649" r:id="rId23"/>
    <p:sldId id="341" r:id="rId24"/>
  </p:sldIdLst>
  <p:sldSz cx="18288000"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userDrawn="1">
          <p15:clr>
            <a:srgbClr val="A4A3A4"/>
          </p15:clr>
        </p15:guide>
        <p15:guide id="2" pos="57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E21"/>
    <a:srgbClr val="FFD966"/>
    <a:srgbClr val="CC4929"/>
    <a:srgbClr val="AB3023"/>
    <a:srgbClr val="EE6130"/>
    <a:srgbClr val="F7941E"/>
    <a:srgbClr val="EE6131"/>
    <a:srgbClr val="F89C32"/>
    <a:srgbClr val="7F000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78" autoAdjust="0"/>
    <p:restoredTop sz="71024" autoAdjust="0"/>
  </p:normalViewPr>
  <p:slideViewPr>
    <p:cSldViewPr snapToGrid="0" snapToObjects="1" showGuides="1">
      <p:cViewPr varScale="1">
        <p:scale>
          <a:sx n="26" d="100"/>
          <a:sy n="26" d="100"/>
        </p:scale>
        <p:origin x="774" y="84"/>
      </p:cViewPr>
      <p:guideLst>
        <p:guide orient="horz" pos="4320"/>
        <p:guide pos="5760"/>
      </p:guideLst>
    </p:cSldViewPr>
  </p:slideViewPr>
  <p:notesTextViewPr>
    <p:cViewPr>
      <p:scale>
        <a:sx n="1" d="1"/>
        <a:sy n="1" d="1"/>
      </p:scale>
      <p:origin x="0" y="0"/>
    </p:cViewPr>
  </p:notesTextViewPr>
  <p:sorterViewPr>
    <p:cViewPr varScale="1">
      <p:scale>
        <a:sx n="1" d="1"/>
        <a:sy n="1" d="1"/>
      </p:scale>
      <p:origin x="0" y="-4866"/>
    </p:cViewPr>
  </p:sorterViewPr>
  <p:notesViewPr>
    <p:cSldViewPr snapToGrid="0" snapToObjects="1" showGuides="1">
      <p:cViewPr varScale="1">
        <p:scale>
          <a:sx n="91" d="100"/>
          <a:sy n="91" d="100"/>
        </p:scale>
        <p:origin x="328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CFFC7C-0376-E44D-ACA0-D60DC10B59F7}" type="datetimeFigureOut">
              <a:rPr lang="en-US" smtClean="0"/>
              <a:t>2/6/2020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856CEB7-CA9E-364F-BFA0-4F3CF7BA902C}" type="slidenum">
              <a:rPr lang="en-US" smtClean="0"/>
              <a:t>‹nº›</a:t>
            </a:fld>
            <a:endParaRPr lang="en-US"/>
          </a:p>
        </p:txBody>
      </p:sp>
    </p:spTree>
    <p:extLst>
      <p:ext uri="{BB962C8B-B14F-4D97-AF65-F5344CB8AC3E}">
        <p14:creationId xmlns:p14="http://schemas.microsoft.com/office/powerpoint/2010/main" val="198628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F76227-83C6-486A-B993-A75E7CDAC021}" type="datetimeFigureOut">
              <a:rPr lang="pt-BR" smtClean="0"/>
              <a:t>06/02/2020</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69D3A6-2FA6-4367-A327-D3121A1CB539}" type="slidenum">
              <a:rPr lang="pt-BR" smtClean="0"/>
              <a:t>‹nº›</a:t>
            </a:fld>
            <a:endParaRPr lang="pt-BR"/>
          </a:p>
        </p:txBody>
      </p:sp>
    </p:spTree>
    <p:extLst>
      <p:ext uri="{BB962C8B-B14F-4D97-AF65-F5344CB8AC3E}">
        <p14:creationId xmlns:p14="http://schemas.microsoft.com/office/powerpoint/2010/main" val="737135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7B69D3A6-2FA6-4367-A327-D3121A1CB539}" type="slidenum">
              <a:rPr lang="pt-BR" smtClean="0"/>
              <a:t>1</a:t>
            </a:fld>
            <a:endParaRPr lang="pt-BR"/>
          </a:p>
        </p:txBody>
      </p:sp>
    </p:spTree>
    <p:extLst>
      <p:ext uri="{BB962C8B-B14F-4D97-AF65-F5344CB8AC3E}">
        <p14:creationId xmlns:p14="http://schemas.microsoft.com/office/powerpoint/2010/main" val="2456292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2</a:t>
            </a:fld>
            <a:endParaRPr lang="pt-BR"/>
          </a:p>
        </p:txBody>
      </p:sp>
    </p:spTree>
    <p:extLst>
      <p:ext uri="{BB962C8B-B14F-4D97-AF65-F5344CB8AC3E}">
        <p14:creationId xmlns:p14="http://schemas.microsoft.com/office/powerpoint/2010/main" val="154853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3</a:t>
            </a:fld>
            <a:endParaRPr lang="pt-BR"/>
          </a:p>
        </p:txBody>
      </p:sp>
    </p:spTree>
    <p:extLst>
      <p:ext uri="{BB962C8B-B14F-4D97-AF65-F5344CB8AC3E}">
        <p14:creationId xmlns:p14="http://schemas.microsoft.com/office/powerpoint/2010/main" val="3704326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4</a:t>
            </a:fld>
            <a:endParaRPr lang="pt-BR"/>
          </a:p>
        </p:txBody>
      </p:sp>
    </p:spTree>
    <p:extLst>
      <p:ext uri="{BB962C8B-B14F-4D97-AF65-F5344CB8AC3E}">
        <p14:creationId xmlns:p14="http://schemas.microsoft.com/office/powerpoint/2010/main" val="19985363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7B69D3A6-2FA6-4367-A327-D3121A1CB539}" type="slidenum">
              <a:rPr lang="pt-BR" smtClean="0"/>
              <a:t>5</a:t>
            </a:fld>
            <a:endParaRPr lang="pt-BR"/>
          </a:p>
        </p:txBody>
      </p:sp>
    </p:spTree>
    <p:extLst>
      <p:ext uri="{BB962C8B-B14F-4D97-AF65-F5344CB8AC3E}">
        <p14:creationId xmlns:p14="http://schemas.microsoft.com/office/powerpoint/2010/main" val="2843223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A parcela dos 1% mais ricos do mundo detêm mais do dobro da riqueza possuída por 6,9 bilhões de pessoas, segundo relatório global divulgado neste domingo (19) pela Organização Não Governamental </a:t>
            </a:r>
            <a:r>
              <a:rPr lang="pt-BR" dirty="0" err="1"/>
              <a:t>Oxfam</a:t>
            </a:r>
            <a:r>
              <a:rPr lang="pt-BR" dirty="0"/>
              <a:t>.</a:t>
            </a:r>
          </a:p>
          <a:p>
            <a:r>
              <a:rPr lang="pt-BR" dirty="0"/>
              <a:t>De acordo com o estudo, os bilionários do mundo, que somavam apenas 2.153 indivíduos no ano passado, detinham mais riqueza do que 4,6 bilhões de pessoas – o equivalente a cerca de 60% da população mundial.</a:t>
            </a:r>
          </a:p>
        </p:txBody>
      </p:sp>
      <p:sp>
        <p:nvSpPr>
          <p:cNvPr id="4" name="Espaço Reservado para Número de Slide 3"/>
          <p:cNvSpPr>
            <a:spLocks noGrp="1"/>
          </p:cNvSpPr>
          <p:nvPr>
            <p:ph type="sldNum" sz="quarter" idx="5"/>
          </p:nvPr>
        </p:nvSpPr>
        <p:spPr/>
        <p:txBody>
          <a:bodyPr/>
          <a:lstStyle/>
          <a:p>
            <a:fld id="{7B69D3A6-2FA6-4367-A327-D3121A1CB539}" type="slidenum">
              <a:rPr lang="pt-BR" smtClean="0"/>
              <a:t>6</a:t>
            </a:fld>
            <a:endParaRPr lang="pt-BR"/>
          </a:p>
        </p:txBody>
      </p:sp>
    </p:spTree>
    <p:extLst>
      <p:ext uri="{BB962C8B-B14F-4D97-AF65-F5344CB8AC3E}">
        <p14:creationId xmlns:p14="http://schemas.microsoft.com/office/powerpoint/2010/main" val="1035323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7</a:t>
            </a:fld>
            <a:endParaRPr lang="pt-BR"/>
          </a:p>
        </p:txBody>
      </p:sp>
    </p:spTree>
    <p:extLst>
      <p:ext uri="{BB962C8B-B14F-4D97-AF65-F5344CB8AC3E}">
        <p14:creationId xmlns:p14="http://schemas.microsoft.com/office/powerpoint/2010/main" val="2676690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8</a:t>
            </a:fld>
            <a:endParaRPr lang="pt-BR"/>
          </a:p>
        </p:txBody>
      </p:sp>
    </p:spTree>
    <p:extLst>
      <p:ext uri="{BB962C8B-B14F-4D97-AF65-F5344CB8AC3E}">
        <p14:creationId xmlns:p14="http://schemas.microsoft.com/office/powerpoint/2010/main" val="1760067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9</a:t>
            </a:fld>
            <a:endParaRPr lang="pt-BR"/>
          </a:p>
        </p:txBody>
      </p:sp>
    </p:spTree>
    <p:extLst>
      <p:ext uri="{BB962C8B-B14F-4D97-AF65-F5344CB8AC3E}">
        <p14:creationId xmlns:p14="http://schemas.microsoft.com/office/powerpoint/2010/main" val="3580487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10</a:t>
            </a:fld>
            <a:endParaRPr lang="pt-BR"/>
          </a:p>
        </p:txBody>
      </p:sp>
    </p:spTree>
    <p:extLst>
      <p:ext uri="{BB962C8B-B14F-4D97-AF65-F5344CB8AC3E}">
        <p14:creationId xmlns:p14="http://schemas.microsoft.com/office/powerpoint/2010/main" val="42312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11</a:t>
            </a:fld>
            <a:endParaRPr lang="pt-BR"/>
          </a:p>
        </p:txBody>
      </p:sp>
    </p:spTree>
    <p:extLst>
      <p:ext uri="{BB962C8B-B14F-4D97-AF65-F5344CB8AC3E}">
        <p14:creationId xmlns:p14="http://schemas.microsoft.com/office/powerpoint/2010/main" val="35929312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12</a:t>
            </a:fld>
            <a:endParaRPr lang="pt-BR"/>
          </a:p>
        </p:txBody>
      </p:sp>
    </p:spTree>
    <p:extLst>
      <p:ext uri="{BB962C8B-B14F-4D97-AF65-F5344CB8AC3E}">
        <p14:creationId xmlns:p14="http://schemas.microsoft.com/office/powerpoint/2010/main" val="38454070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13</a:t>
            </a:fld>
            <a:endParaRPr lang="pt-BR"/>
          </a:p>
        </p:txBody>
      </p:sp>
    </p:spTree>
    <p:extLst>
      <p:ext uri="{BB962C8B-B14F-4D97-AF65-F5344CB8AC3E}">
        <p14:creationId xmlns:p14="http://schemas.microsoft.com/office/powerpoint/2010/main" val="10192829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14</a:t>
            </a:fld>
            <a:endParaRPr lang="pt-BR"/>
          </a:p>
        </p:txBody>
      </p:sp>
    </p:spTree>
    <p:extLst>
      <p:ext uri="{BB962C8B-B14F-4D97-AF65-F5344CB8AC3E}">
        <p14:creationId xmlns:p14="http://schemas.microsoft.com/office/powerpoint/2010/main" val="3028026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15</a:t>
            </a:fld>
            <a:endParaRPr lang="pt-BR"/>
          </a:p>
        </p:txBody>
      </p:sp>
    </p:spTree>
    <p:extLst>
      <p:ext uri="{BB962C8B-B14F-4D97-AF65-F5344CB8AC3E}">
        <p14:creationId xmlns:p14="http://schemas.microsoft.com/office/powerpoint/2010/main" val="21123547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16</a:t>
            </a:fld>
            <a:endParaRPr lang="pt-BR"/>
          </a:p>
        </p:txBody>
      </p:sp>
    </p:spTree>
    <p:extLst>
      <p:ext uri="{BB962C8B-B14F-4D97-AF65-F5344CB8AC3E}">
        <p14:creationId xmlns:p14="http://schemas.microsoft.com/office/powerpoint/2010/main" val="23137693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17</a:t>
            </a:fld>
            <a:endParaRPr lang="pt-BR"/>
          </a:p>
        </p:txBody>
      </p:sp>
    </p:spTree>
    <p:extLst>
      <p:ext uri="{BB962C8B-B14F-4D97-AF65-F5344CB8AC3E}">
        <p14:creationId xmlns:p14="http://schemas.microsoft.com/office/powerpoint/2010/main" val="3481169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18</a:t>
            </a:fld>
            <a:endParaRPr lang="pt-BR"/>
          </a:p>
        </p:txBody>
      </p:sp>
    </p:spTree>
    <p:extLst>
      <p:ext uri="{BB962C8B-B14F-4D97-AF65-F5344CB8AC3E}">
        <p14:creationId xmlns:p14="http://schemas.microsoft.com/office/powerpoint/2010/main" val="5649667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19</a:t>
            </a:fld>
            <a:endParaRPr lang="pt-BR"/>
          </a:p>
        </p:txBody>
      </p:sp>
    </p:spTree>
    <p:extLst>
      <p:ext uri="{BB962C8B-B14F-4D97-AF65-F5344CB8AC3E}">
        <p14:creationId xmlns:p14="http://schemas.microsoft.com/office/powerpoint/2010/main" val="24444668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20</a:t>
            </a:fld>
            <a:endParaRPr lang="pt-BR"/>
          </a:p>
        </p:txBody>
      </p:sp>
    </p:spTree>
    <p:extLst>
      <p:ext uri="{BB962C8B-B14F-4D97-AF65-F5344CB8AC3E}">
        <p14:creationId xmlns:p14="http://schemas.microsoft.com/office/powerpoint/2010/main" val="14936794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21</a:t>
            </a:fld>
            <a:endParaRPr lang="pt-BR"/>
          </a:p>
        </p:txBody>
      </p:sp>
    </p:spTree>
    <p:extLst>
      <p:ext uri="{BB962C8B-B14F-4D97-AF65-F5344CB8AC3E}">
        <p14:creationId xmlns:p14="http://schemas.microsoft.com/office/powerpoint/2010/main" val="9543939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latin typeface="+mn-lt"/>
            </a:endParaRPr>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22</a:t>
            </a:fld>
            <a:endParaRPr lang="pt-BR"/>
          </a:p>
        </p:txBody>
      </p:sp>
    </p:spTree>
    <p:extLst>
      <p:ext uri="{BB962C8B-B14F-4D97-AF65-F5344CB8AC3E}">
        <p14:creationId xmlns:p14="http://schemas.microsoft.com/office/powerpoint/2010/main" val="19534570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23</a:t>
            </a:fld>
            <a:endParaRPr lang="pt-BR"/>
          </a:p>
        </p:txBody>
      </p:sp>
    </p:spTree>
    <p:extLst>
      <p:ext uri="{BB962C8B-B14F-4D97-AF65-F5344CB8AC3E}">
        <p14:creationId xmlns:p14="http://schemas.microsoft.com/office/powerpoint/2010/main" val="1524984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244726"/>
            <a:ext cx="15544800" cy="4775200"/>
          </a:xfrm>
        </p:spPr>
        <p:txBody>
          <a:bodyPr anchor="b"/>
          <a:lstStyle>
            <a:lvl1pPr algn="ctr">
              <a:defRPr sz="12000"/>
            </a:lvl1pPr>
          </a:lstStyle>
          <a:p>
            <a:r>
              <a:rPr lang="pt-BR"/>
              <a:t>Clique para editar o título mestre</a:t>
            </a:r>
            <a:endParaRPr lang="en-US" dirty="0"/>
          </a:p>
        </p:txBody>
      </p:sp>
      <p:sp>
        <p:nvSpPr>
          <p:cNvPr id="3" name="Subtitle 2"/>
          <p:cNvSpPr>
            <a:spLocks noGrp="1"/>
          </p:cNvSpPr>
          <p:nvPr>
            <p:ph type="subTitle" idx="1"/>
          </p:nvPr>
        </p:nvSpPr>
        <p:spPr>
          <a:xfrm>
            <a:off x="2286000" y="7204076"/>
            <a:ext cx="13716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366291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411573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247776" y="3419479"/>
            <a:ext cx="15773400" cy="5705474"/>
          </a:xfrm>
        </p:spPr>
        <p:txBody>
          <a:bodyPr anchor="b"/>
          <a:lstStyle>
            <a:lvl1pPr>
              <a:defRPr sz="12000"/>
            </a:lvl1pPr>
          </a:lstStyle>
          <a:p>
            <a:r>
              <a:rPr lang="pt-BR"/>
              <a:t>Clique para editar o título mestre</a:t>
            </a:r>
            <a:endParaRPr lang="en-US" dirty="0"/>
          </a:p>
        </p:txBody>
      </p:sp>
      <p:sp>
        <p:nvSpPr>
          <p:cNvPr id="3" name="Text Placeholder 2"/>
          <p:cNvSpPr>
            <a:spLocks noGrp="1"/>
          </p:cNvSpPr>
          <p:nvPr>
            <p:ph type="body" idx="1"/>
          </p:nvPr>
        </p:nvSpPr>
        <p:spPr>
          <a:xfrm>
            <a:off x="1247776" y="9178929"/>
            <a:ext cx="15773400" cy="3000374"/>
          </a:xfrm>
        </p:spPr>
        <p:txBody>
          <a:bodyPr/>
          <a:lstStyle>
            <a:lvl1pPr marL="0" indent="0">
              <a:buNone/>
              <a:defRPr sz="4800">
                <a:solidFill>
                  <a:schemeClr val="tx1"/>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C764DE79-268F-4C1A-8933-263129D2AF90}" type="datetimeFigureOut">
              <a:rPr lang="en-US" dirty="0"/>
              <a:t>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4000001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1257300" y="3651250"/>
            <a:ext cx="7772400" cy="87026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9258300" y="3651250"/>
            <a:ext cx="7772400" cy="87026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791521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1259682" y="730253"/>
            <a:ext cx="15773400" cy="2651126"/>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1259684" y="3362326"/>
            <a:ext cx="7736680"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pt-BR"/>
              <a:t>Editar estilos de texto Mestre</a:t>
            </a:r>
          </a:p>
        </p:txBody>
      </p:sp>
      <p:sp>
        <p:nvSpPr>
          <p:cNvPr id="4" name="Content Placeholder 3"/>
          <p:cNvSpPr>
            <a:spLocks noGrp="1"/>
          </p:cNvSpPr>
          <p:nvPr>
            <p:ph sz="half" idx="2"/>
          </p:nvPr>
        </p:nvSpPr>
        <p:spPr>
          <a:xfrm>
            <a:off x="1259684" y="5010150"/>
            <a:ext cx="7736680" cy="73691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9258301" y="3362326"/>
            <a:ext cx="7774782"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pt-BR"/>
              <a:t>Editar estilos de texto Mestre</a:t>
            </a:r>
          </a:p>
        </p:txBody>
      </p:sp>
      <p:sp>
        <p:nvSpPr>
          <p:cNvPr id="6" name="Content Placeholder 5"/>
          <p:cNvSpPr>
            <a:spLocks noGrp="1"/>
          </p:cNvSpPr>
          <p:nvPr>
            <p:ph sz="quarter" idx="4"/>
          </p:nvPr>
        </p:nvSpPr>
        <p:spPr>
          <a:xfrm>
            <a:off x="9258301" y="5010150"/>
            <a:ext cx="7774782" cy="73691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592144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264590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2/6/2020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012635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259682" y="914400"/>
            <a:ext cx="5898356" cy="3200400"/>
          </a:xfrm>
        </p:spPr>
        <p:txBody>
          <a:bodyPr anchor="b"/>
          <a:lstStyle>
            <a:lvl1pPr>
              <a:defRPr sz="6400"/>
            </a:lvl1pPr>
          </a:lstStyle>
          <a:p>
            <a:r>
              <a:rPr lang="pt-BR"/>
              <a:t>Clique para editar o título mestre</a:t>
            </a:r>
            <a:endParaRPr lang="en-US" dirty="0"/>
          </a:p>
        </p:txBody>
      </p:sp>
      <p:sp>
        <p:nvSpPr>
          <p:cNvPr id="3" name="Content Placeholder 2"/>
          <p:cNvSpPr>
            <a:spLocks noGrp="1"/>
          </p:cNvSpPr>
          <p:nvPr>
            <p:ph idx="1"/>
          </p:nvPr>
        </p:nvSpPr>
        <p:spPr>
          <a:xfrm>
            <a:off x="7774782" y="1974853"/>
            <a:ext cx="92583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259682" y="4114800"/>
            <a:ext cx="5898356"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pt-BR"/>
              <a:t>Editar estilos de texto Mestre</a:t>
            </a:r>
          </a:p>
        </p:txBody>
      </p:sp>
      <p:sp>
        <p:nvSpPr>
          <p:cNvPr id="5" name="Date Placeholder 4"/>
          <p:cNvSpPr>
            <a:spLocks noGrp="1"/>
          </p:cNvSpPr>
          <p:nvPr>
            <p:ph type="dt" sz="half" idx="10"/>
          </p:nvPr>
        </p:nvSpPr>
        <p:spPr/>
        <p:txBody>
          <a:bodyPr/>
          <a:lstStyle/>
          <a:p>
            <a:fld id="{C764DE79-268F-4C1A-8933-263129D2AF90}" type="datetimeFigureOut">
              <a:rPr lang="en-US" dirty="0"/>
              <a:t>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987718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259682" y="914400"/>
            <a:ext cx="5898356" cy="3200400"/>
          </a:xfrm>
        </p:spPr>
        <p:txBody>
          <a:bodyPr anchor="b"/>
          <a:lstStyle>
            <a:lvl1pPr>
              <a:defRPr sz="64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7774782" y="1974853"/>
            <a:ext cx="9258300" cy="9747250"/>
          </a:xfrm>
        </p:spPr>
        <p:txBody>
          <a:bodyPr anchor="t"/>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pt-BR"/>
              <a:t>Clique no ícone para adicionar uma imagem</a:t>
            </a:r>
            <a:endParaRPr lang="en-US" dirty="0"/>
          </a:p>
        </p:txBody>
      </p:sp>
      <p:sp>
        <p:nvSpPr>
          <p:cNvPr id="4" name="Text Placeholder 3"/>
          <p:cNvSpPr>
            <a:spLocks noGrp="1"/>
          </p:cNvSpPr>
          <p:nvPr>
            <p:ph type="body" sz="half" idx="2"/>
          </p:nvPr>
        </p:nvSpPr>
        <p:spPr>
          <a:xfrm>
            <a:off x="1259682" y="4114800"/>
            <a:ext cx="5898356"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pt-BR"/>
              <a:t>Editar estilos de texto Mestre</a:t>
            </a:r>
          </a:p>
        </p:txBody>
      </p:sp>
      <p:sp>
        <p:nvSpPr>
          <p:cNvPr id="5" name="Date Placeholder 4"/>
          <p:cNvSpPr>
            <a:spLocks noGrp="1"/>
          </p:cNvSpPr>
          <p:nvPr>
            <p:ph type="dt" sz="half" idx="10"/>
          </p:nvPr>
        </p:nvSpPr>
        <p:spPr/>
        <p:txBody>
          <a:bodyPr/>
          <a:lstStyle/>
          <a:p>
            <a:fld id="{C764DE79-268F-4C1A-8933-263129D2AF90}" type="datetimeFigureOut">
              <a:rPr lang="en-US" dirty="0"/>
              <a:t>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795252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400437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1" y="730250"/>
            <a:ext cx="3943350" cy="11623676"/>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1257301" y="730250"/>
            <a:ext cx="11601450" cy="11623676"/>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938809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lide with Placeholder">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2" y="0"/>
            <a:ext cx="5802360" cy="13716000"/>
          </a:xfrm>
        </p:spPr>
        <p:txBody>
          <a:bodyPr>
            <a:normAutofit/>
          </a:bodyPr>
          <a:lstStyle>
            <a:lvl1pPr>
              <a:defRPr sz="2100"/>
            </a:lvl1pPr>
          </a:lstStyle>
          <a:p>
            <a:endParaRPr lang="en-US"/>
          </a:p>
        </p:txBody>
      </p:sp>
    </p:spTree>
    <p:extLst>
      <p:ext uri="{BB962C8B-B14F-4D97-AF65-F5344CB8AC3E}">
        <p14:creationId xmlns:p14="http://schemas.microsoft.com/office/powerpoint/2010/main" val="92885141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lide with Placeholder">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12485641" y="0"/>
            <a:ext cx="5802360" cy="13716000"/>
          </a:xfrm>
        </p:spPr>
        <p:txBody>
          <a:bodyPr>
            <a:normAutofit/>
          </a:bodyPr>
          <a:lstStyle>
            <a:lvl1pPr>
              <a:defRPr sz="2100"/>
            </a:lvl1pPr>
          </a:lstStyle>
          <a:p>
            <a:endParaRPr lang="en-US"/>
          </a:p>
        </p:txBody>
      </p:sp>
    </p:spTree>
    <p:extLst>
      <p:ext uri="{BB962C8B-B14F-4D97-AF65-F5344CB8AC3E}">
        <p14:creationId xmlns:p14="http://schemas.microsoft.com/office/powerpoint/2010/main" val="204421249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Portfolio Three">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12247558" y="0"/>
            <a:ext cx="6040445" cy="13716000"/>
          </a:xfrm>
        </p:spPr>
        <p:txBody>
          <a:bodyPr>
            <a:normAutofit/>
          </a:bodyPr>
          <a:lstStyle>
            <a:lvl1pPr>
              <a:defRPr sz="1800"/>
            </a:lvl1pPr>
          </a:lstStyle>
          <a:p>
            <a:endParaRPr lang="en-US"/>
          </a:p>
        </p:txBody>
      </p:sp>
      <p:sp>
        <p:nvSpPr>
          <p:cNvPr id="6" name="Picture Placeholder 2"/>
          <p:cNvSpPr>
            <a:spLocks noGrp="1"/>
          </p:cNvSpPr>
          <p:nvPr>
            <p:ph type="pic" sz="quarter" idx="12"/>
          </p:nvPr>
        </p:nvSpPr>
        <p:spPr>
          <a:xfrm>
            <a:off x="3" y="0"/>
            <a:ext cx="6040445" cy="13716000"/>
          </a:xfrm>
        </p:spPr>
        <p:txBody>
          <a:bodyPr>
            <a:normAutofit/>
          </a:bodyPr>
          <a:lstStyle>
            <a:lvl1pPr>
              <a:defRPr sz="1800"/>
            </a:lvl1pPr>
          </a:lstStyle>
          <a:p>
            <a:endParaRPr lang="en-US"/>
          </a:p>
        </p:txBody>
      </p:sp>
      <p:sp>
        <p:nvSpPr>
          <p:cNvPr id="7" name="Picture Placeholder 2"/>
          <p:cNvSpPr>
            <a:spLocks noGrp="1"/>
          </p:cNvSpPr>
          <p:nvPr>
            <p:ph type="pic" sz="quarter" idx="13"/>
          </p:nvPr>
        </p:nvSpPr>
        <p:spPr>
          <a:xfrm>
            <a:off x="6123781" y="0"/>
            <a:ext cx="6040445" cy="13716000"/>
          </a:xfrm>
        </p:spPr>
        <p:txBody>
          <a:bodyPr>
            <a:normAutofit/>
          </a:bodyPr>
          <a:lstStyle>
            <a:lvl1pPr>
              <a:defRPr sz="1800"/>
            </a:lvl1pPr>
          </a:lstStyle>
          <a:p>
            <a:endParaRPr lang="en-US"/>
          </a:p>
        </p:txBody>
      </p:sp>
    </p:spTree>
    <p:extLst>
      <p:ext uri="{BB962C8B-B14F-4D97-AF65-F5344CB8AC3E}">
        <p14:creationId xmlns:p14="http://schemas.microsoft.com/office/powerpoint/2010/main" val="3343705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730253"/>
            <a:ext cx="15773400" cy="2651126"/>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1257300" y="3651250"/>
            <a:ext cx="15773400" cy="8702676"/>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1257300" y="12712703"/>
            <a:ext cx="41148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C764DE79-268F-4C1A-8933-263129D2AF90}" type="datetimeFigureOut">
              <a:rPr lang="en-US" dirty="0"/>
              <a:t>2/6/2020</a:t>
            </a:fld>
            <a:endParaRPr lang="en-US" dirty="0"/>
          </a:p>
        </p:txBody>
      </p:sp>
      <p:sp>
        <p:nvSpPr>
          <p:cNvPr id="5" name="Footer Placeholder 4"/>
          <p:cNvSpPr>
            <a:spLocks noGrp="1"/>
          </p:cNvSpPr>
          <p:nvPr>
            <p:ph type="ftr" sz="quarter" idx="3"/>
          </p:nvPr>
        </p:nvSpPr>
        <p:spPr>
          <a:xfrm>
            <a:off x="6057900" y="12712703"/>
            <a:ext cx="61722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2915900" y="12712703"/>
            <a:ext cx="41148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48F63A3B-78C7-47BE-AE5E-E10140E04643}" type="slidenum">
              <a:rPr lang="en-US" dirty="0"/>
              <a:t>‹nº›</a:t>
            </a:fld>
            <a:endParaRPr lang="en-US" dirty="0"/>
          </a:p>
        </p:txBody>
      </p:sp>
    </p:spTree>
    <p:extLst>
      <p:ext uri="{BB962C8B-B14F-4D97-AF65-F5344CB8AC3E}">
        <p14:creationId xmlns:p14="http://schemas.microsoft.com/office/powerpoint/2010/main" val="44913241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7" r:id="rId14"/>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hyperlink" Target="https://g1.globo.com/economia/noticia/2020/01/19/1percent-mais-ricos-do-mundo-detem-mais-do-dobro-de-69-bilhoes-de-pessoas-aponta-ong.ghtml" TargetMode="External"/><Relationship Id="rId5" Type="http://schemas.openxmlformats.org/officeDocument/2006/relationships/image" Target="../media/image13.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7.sv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sv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sv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sv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sv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sv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sv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sv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sv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sv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sv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sv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sv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sv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sv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7.sv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Line 5"/>
          <p:cNvSpPr>
            <a:spLocks noChangeShapeType="1"/>
          </p:cNvSpPr>
          <p:nvPr/>
        </p:nvSpPr>
        <p:spPr bwMode="auto">
          <a:xfrm>
            <a:off x="1123910" y="-1311105"/>
            <a:ext cx="0" cy="0"/>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182824" tIns="91412" rIns="182824" bIns="91412" numCol="1" anchor="t" anchorCtr="0" compatLnSpc="1">
            <a:prstTxWarp prst="textNoShape">
              <a:avLst/>
            </a:prstTxWarp>
          </a:bodyPr>
          <a:lstStyle/>
          <a:p>
            <a:endParaRPr lang="en-US" sz="2700"/>
          </a:p>
        </p:txBody>
      </p:sp>
      <p:sp>
        <p:nvSpPr>
          <p:cNvPr id="45" name="Line 6"/>
          <p:cNvSpPr>
            <a:spLocks noChangeShapeType="1"/>
          </p:cNvSpPr>
          <p:nvPr/>
        </p:nvSpPr>
        <p:spPr bwMode="auto">
          <a:xfrm>
            <a:off x="1123910" y="-1311105"/>
            <a:ext cx="0" cy="0"/>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182824" tIns="91412" rIns="182824" bIns="91412" numCol="1" anchor="t" anchorCtr="0" compatLnSpc="1">
            <a:prstTxWarp prst="textNoShape">
              <a:avLst/>
            </a:prstTxWarp>
          </a:bodyPr>
          <a:lstStyle/>
          <a:p>
            <a:endParaRPr lang="en-US" sz="2700"/>
          </a:p>
        </p:txBody>
      </p:sp>
      <p:pic>
        <p:nvPicPr>
          <p:cNvPr id="3" name="Imagem 2" descr="Uma imagem contendo comida&#10;&#10;Descrição gerada automaticamente">
            <a:extLst>
              <a:ext uri="{FF2B5EF4-FFF2-40B4-BE49-F238E27FC236}">
                <a16:creationId xmlns:a16="http://schemas.microsoft.com/office/drawing/2014/main" id="{C37C9A62-6D9D-4599-AE64-1776FC9436C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85726"/>
            <a:ext cx="18516600" cy="13887451"/>
          </a:xfrm>
          <a:prstGeom prst="rect">
            <a:avLst/>
          </a:prstGeom>
        </p:spPr>
      </p:pic>
    </p:spTree>
    <p:extLst>
      <p:ext uri="{BB962C8B-B14F-4D97-AF65-F5344CB8AC3E}">
        <p14:creationId xmlns:p14="http://schemas.microsoft.com/office/powerpoint/2010/main" val="580727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0968" y="-86400"/>
            <a:ext cx="18509937" cy="13888800"/>
          </a:xfrm>
          <a:prstGeom prst="rect">
            <a:avLst/>
          </a:prstGeom>
        </p:spPr>
      </p:pic>
      <p:pic>
        <p:nvPicPr>
          <p:cNvPr id="3" name="Imagem 2" descr="Uma imagem contendo placar, computador, placa&#10;&#10;Descrição gerada automaticamente">
            <a:extLst>
              <a:ext uri="{FF2B5EF4-FFF2-40B4-BE49-F238E27FC236}">
                <a16:creationId xmlns:a16="http://schemas.microsoft.com/office/drawing/2014/main" id="{88660E94-D7D0-4AC8-9259-B4FA4A280A6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117321" y="3420857"/>
            <a:ext cx="4947943" cy="6987654"/>
          </a:xfrm>
          <a:prstGeom prst="rect">
            <a:avLst/>
          </a:prstGeom>
        </p:spPr>
      </p:pic>
      <p:pic>
        <p:nvPicPr>
          <p:cNvPr id="2" name="Imagem 1"/>
          <p:cNvPicPr preferRelativeResize="0">
            <a:picLocks noChangeAspect="1"/>
          </p:cNvPicPr>
          <p:nvPr/>
        </p:nvPicPr>
        <p:blipFill>
          <a:blip r:embed="rId5">
            <a:extLst>
              <a:ext uri="{28A0092B-C50C-407E-A947-70E740481C1C}">
                <a14:useLocalDpi xmlns:a14="http://schemas.microsoft.com/office/drawing/2010/main"/>
              </a:ext>
            </a:extLst>
          </a:blip>
          <a:stretch>
            <a:fillRect/>
          </a:stretch>
        </p:blipFill>
        <p:spPr>
          <a:xfrm>
            <a:off x="-115200" y="-89575"/>
            <a:ext cx="18518400" cy="13895150"/>
          </a:xfrm>
          <a:prstGeom prst="rect">
            <a:avLst/>
          </a:prstGeom>
        </p:spPr>
      </p:pic>
      <p:pic>
        <p:nvPicPr>
          <p:cNvPr id="8" name="Gráfico 7">
            <a:extLst>
              <a:ext uri="{FF2B5EF4-FFF2-40B4-BE49-F238E27FC236}">
                <a16:creationId xmlns:a16="http://schemas.microsoft.com/office/drawing/2014/main" id="{A22AE52C-C604-41FA-934F-E3ACBF9BA88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4075229" y="12006000"/>
            <a:ext cx="3368348" cy="1322541"/>
          </a:xfrm>
          <a:prstGeom prst="rect">
            <a:avLst/>
          </a:prstGeom>
        </p:spPr>
      </p:pic>
    </p:spTree>
    <p:extLst>
      <p:ext uri="{BB962C8B-B14F-4D97-AF65-F5344CB8AC3E}">
        <p14:creationId xmlns:p14="http://schemas.microsoft.com/office/powerpoint/2010/main" val="117887595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5200" y="-170999"/>
            <a:ext cx="18518400" cy="14057999"/>
          </a:xfrm>
          <a:prstGeom prst="rect">
            <a:avLst/>
          </a:prstGeom>
        </p:spPr>
      </p:pic>
      <p:pic>
        <p:nvPicPr>
          <p:cNvPr id="9" name="Imagem 8"/>
          <p:cNvPicPr preferRelativeResize="0">
            <a:picLocks noChangeAspect="1"/>
          </p:cNvPicPr>
          <p:nvPr/>
        </p:nvPicPr>
        <p:blipFill>
          <a:blip r:embed="rId4">
            <a:extLst>
              <a:ext uri="{28A0092B-C50C-407E-A947-70E740481C1C}">
                <a14:useLocalDpi xmlns:a14="http://schemas.microsoft.com/office/drawing/2010/main"/>
              </a:ext>
            </a:extLst>
          </a:blip>
          <a:stretch>
            <a:fillRect/>
          </a:stretch>
        </p:blipFill>
        <p:spPr>
          <a:xfrm>
            <a:off x="-115200" y="-89576"/>
            <a:ext cx="18518400" cy="13976575"/>
          </a:xfrm>
          <a:prstGeom prst="rect">
            <a:avLst/>
          </a:prstGeom>
        </p:spPr>
      </p:pic>
      <p:sp>
        <p:nvSpPr>
          <p:cNvPr id="18" name="CaixaDeTexto 17"/>
          <p:cNvSpPr txBox="1"/>
          <p:nvPr/>
        </p:nvSpPr>
        <p:spPr>
          <a:xfrm>
            <a:off x="1686543" y="6582299"/>
            <a:ext cx="11315578" cy="131704"/>
          </a:xfrm>
          <a:prstGeom prst="rect">
            <a:avLst/>
          </a:prstGeom>
          <a:noFill/>
        </p:spPr>
        <p:txBody>
          <a:bodyPr wrap="square" rtlCol="0">
            <a:spAutoFit/>
          </a:bodyPr>
          <a:lstStyle/>
          <a:p>
            <a:r>
              <a:rPr lang="pt-BR" sz="9600" b="1" spc="-112" dirty="0">
                <a:solidFill>
                  <a:schemeClr val="accent1">
                    <a:lumMod val="50000"/>
                  </a:schemeClr>
                </a:solidFill>
              </a:rPr>
              <a:t>CURSO DA EBD</a:t>
            </a:r>
          </a:p>
        </p:txBody>
      </p:sp>
      <p:sp>
        <p:nvSpPr>
          <p:cNvPr id="19" name="CaixaDeTexto 18"/>
          <p:cNvSpPr txBox="1"/>
          <p:nvPr/>
        </p:nvSpPr>
        <p:spPr>
          <a:xfrm>
            <a:off x="1604481" y="9521665"/>
            <a:ext cx="10359792" cy="1961691"/>
          </a:xfrm>
          <a:prstGeom prst="rect">
            <a:avLst/>
          </a:prstGeom>
          <a:noFill/>
        </p:spPr>
        <p:txBody>
          <a:bodyPr wrap="square" rtlCol="0">
            <a:spAutoFit/>
          </a:bodyPr>
          <a:lstStyle/>
          <a:p>
            <a:r>
              <a:rPr lang="pt-BR" sz="4049" dirty="0">
                <a:solidFill>
                  <a:schemeClr val="accent5">
                    <a:lumMod val="75000"/>
                  </a:schemeClr>
                </a:solidFill>
                <a:latin typeface="Arial" panose="020B0604020202020204" pitchFamily="34" charset="0"/>
                <a:cs typeface="Arial" panose="020B0604020202020204" pitchFamily="34" charset="0"/>
              </a:rPr>
              <a:t>Professores:</a:t>
            </a:r>
            <a:br>
              <a:rPr lang="pt-BR" sz="4049" dirty="0">
                <a:solidFill>
                  <a:schemeClr val="accent5">
                    <a:lumMod val="75000"/>
                  </a:schemeClr>
                </a:solidFill>
                <a:latin typeface="Arial" panose="020B0604020202020204" pitchFamily="34" charset="0"/>
                <a:cs typeface="Arial" panose="020B0604020202020204" pitchFamily="34" charset="0"/>
              </a:rPr>
            </a:br>
            <a:r>
              <a:rPr lang="pt-BR" sz="4049" dirty="0">
                <a:solidFill>
                  <a:schemeClr val="accent5">
                    <a:lumMod val="75000"/>
                  </a:schemeClr>
                </a:solidFill>
                <a:latin typeface="Arial" panose="020B0604020202020204" pitchFamily="34" charset="0"/>
                <a:cs typeface="Arial" panose="020B0604020202020204" pitchFamily="34" charset="0"/>
              </a:rPr>
              <a:t>Dc. Denis do Prado Netto</a:t>
            </a:r>
          </a:p>
          <a:p>
            <a:r>
              <a:rPr lang="pt-BR" sz="4049" dirty="0">
                <a:solidFill>
                  <a:schemeClr val="accent5">
                    <a:lumMod val="75000"/>
                  </a:schemeClr>
                </a:solidFill>
                <a:latin typeface="Arial" panose="020B0604020202020204" pitchFamily="34" charset="0"/>
                <a:cs typeface="Arial" panose="020B0604020202020204" pitchFamily="34" charset="0"/>
              </a:rPr>
              <a:t>Pb. Wallace Tesch Sabaini</a:t>
            </a:r>
          </a:p>
        </p:txBody>
      </p:sp>
      <p:pic>
        <p:nvPicPr>
          <p:cNvPr id="3" name="Imagem 2" descr="Uma imagem contendo placar, computador, placa&#10;&#10;Descrição gerada automaticamente">
            <a:extLst>
              <a:ext uri="{FF2B5EF4-FFF2-40B4-BE49-F238E27FC236}">
                <a16:creationId xmlns:a16="http://schemas.microsoft.com/office/drawing/2014/main" id="{88660E94-D7D0-4AC8-9259-B4FA4A280A6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117321" y="3420857"/>
            <a:ext cx="4947943" cy="6987654"/>
          </a:xfrm>
          <a:prstGeom prst="rect">
            <a:avLst/>
          </a:prstGeom>
        </p:spPr>
      </p:pic>
      <p:sp>
        <p:nvSpPr>
          <p:cNvPr id="7" name="CaixaDeTexto 6">
            <a:extLst>
              <a:ext uri="{FF2B5EF4-FFF2-40B4-BE49-F238E27FC236}">
                <a16:creationId xmlns:a16="http://schemas.microsoft.com/office/drawing/2014/main" id="{95278946-D95A-4892-AE10-9D23F8068BDF}"/>
              </a:ext>
            </a:extLst>
          </p:cNvPr>
          <p:cNvSpPr txBox="1"/>
          <p:nvPr/>
        </p:nvSpPr>
        <p:spPr>
          <a:xfrm>
            <a:off x="1645512" y="7770154"/>
            <a:ext cx="11315578" cy="1446550"/>
          </a:xfrm>
          <a:prstGeom prst="rect">
            <a:avLst/>
          </a:prstGeom>
          <a:noFill/>
        </p:spPr>
        <p:txBody>
          <a:bodyPr wrap="square" rtlCol="0">
            <a:spAutoFit/>
          </a:bodyPr>
          <a:lstStyle/>
          <a:p>
            <a:r>
              <a:rPr lang="pt-BR" sz="8800" spc="-112" dirty="0">
                <a:solidFill>
                  <a:schemeClr val="accent1">
                    <a:lumMod val="50000"/>
                  </a:schemeClr>
                </a:solidFill>
              </a:rPr>
              <a:t>Finanças e fé Cristã</a:t>
            </a:r>
          </a:p>
        </p:txBody>
      </p:sp>
      <p:pic>
        <p:nvPicPr>
          <p:cNvPr id="10" name="Gráfico 7">
            <a:extLst>
              <a:ext uri="{FF2B5EF4-FFF2-40B4-BE49-F238E27FC236}">
                <a16:creationId xmlns:a16="http://schemas.microsoft.com/office/drawing/2014/main" id="{A22AE52C-C604-41FA-934F-E3ACBF9BA88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4075229" y="12006000"/>
            <a:ext cx="3368348" cy="1322541"/>
          </a:xfrm>
          <a:prstGeom prst="rect">
            <a:avLst/>
          </a:prstGeom>
        </p:spPr>
      </p:pic>
    </p:spTree>
    <p:extLst>
      <p:ext uri="{BB962C8B-B14F-4D97-AF65-F5344CB8AC3E}">
        <p14:creationId xmlns:p14="http://schemas.microsoft.com/office/powerpoint/2010/main" val="267496974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5200" y="-89575"/>
            <a:ext cx="18518400" cy="13805575"/>
          </a:xfrm>
          <a:prstGeom prst="rect">
            <a:avLst/>
          </a:prstGeom>
        </p:spPr>
      </p:pic>
      <p:pic>
        <p:nvPicPr>
          <p:cNvPr id="3" name="Imagem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0"/>
            <a:ext cx="18287999" cy="13716000"/>
          </a:xfrm>
          <a:prstGeom prst="rect">
            <a:avLst/>
          </a:prstGeom>
        </p:spPr>
      </p:pic>
      <p:sp>
        <p:nvSpPr>
          <p:cNvPr id="18" name="CaixaDeTexto 17"/>
          <p:cNvSpPr txBox="1"/>
          <p:nvPr/>
        </p:nvSpPr>
        <p:spPr>
          <a:xfrm>
            <a:off x="694944" y="5174766"/>
            <a:ext cx="12326005" cy="1323439"/>
          </a:xfrm>
          <a:prstGeom prst="rect">
            <a:avLst/>
          </a:prstGeom>
          <a:noFill/>
        </p:spPr>
        <p:txBody>
          <a:bodyPr wrap="square" rtlCol="0">
            <a:spAutoFit/>
          </a:bodyPr>
          <a:lstStyle/>
          <a:p>
            <a:r>
              <a:rPr lang="pt-BR" sz="8000" b="1" spc="-112" dirty="0">
                <a:solidFill>
                  <a:schemeClr val="accent1">
                    <a:lumMod val="50000"/>
                  </a:schemeClr>
                </a:solidFill>
              </a:rPr>
              <a:t>AULA 2: RIQUEZA E POBREZA</a:t>
            </a:r>
          </a:p>
        </p:txBody>
      </p:sp>
      <p:sp>
        <p:nvSpPr>
          <p:cNvPr id="19" name="CaixaDeTexto 18"/>
          <p:cNvSpPr txBox="1"/>
          <p:nvPr/>
        </p:nvSpPr>
        <p:spPr>
          <a:xfrm>
            <a:off x="2119073" y="6751092"/>
            <a:ext cx="10359792" cy="1338572"/>
          </a:xfrm>
          <a:prstGeom prst="rect">
            <a:avLst/>
          </a:prstGeom>
          <a:noFill/>
        </p:spPr>
        <p:txBody>
          <a:bodyPr wrap="square" rtlCol="0">
            <a:spAutoFit/>
          </a:bodyPr>
          <a:lstStyle/>
          <a:p>
            <a:r>
              <a:rPr lang="pt-BR" sz="4049" dirty="0">
                <a:solidFill>
                  <a:schemeClr val="accent5">
                    <a:lumMod val="75000"/>
                  </a:schemeClr>
                </a:solidFill>
                <a:latin typeface="Arial" panose="020B0604020202020204" pitchFamily="34" charset="0"/>
                <a:cs typeface="Arial" panose="020B0604020202020204" pitchFamily="34" charset="0"/>
              </a:rPr>
              <a:t>Pb. WALLACE TESCH SABAINI</a:t>
            </a:r>
          </a:p>
          <a:p>
            <a:endParaRPr lang="pt-BR" sz="4049" dirty="0">
              <a:solidFill>
                <a:schemeClr val="accent5">
                  <a:lumMod val="75000"/>
                </a:schemeClr>
              </a:solidFill>
              <a:latin typeface="Arial" panose="020B0604020202020204" pitchFamily="34" charset="0"/>
              <a:cs typeface="Arial" panose="020B0604020202020204" pitchFamily="34" charset="0"/>
            </a:endParaRPr>
          </a:p>
        </p:txBody>
      </p:sp>
      <p:pic>
        <p:nvPicPr>
          <p:cNvPr id="8" name="Imagem 7" descr="Uma imagem contendo placar, computador, placa&#10;&#10;Descrição gerada automaticamente">
            <a:extLst>
              <a:ext uri="{FF2B5EF4-FFF2-40B4-BE49-F238E27FC236}">
                <a16:creationId xmlns:a16="http://schemas.microsoft.com/office/drawing/2014/main" id="{9542F524-3AB4-4378-A261-28797A20E4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117321" y="3420857"/>
            <a:ext cx="4947943" cy="6987654"/>
          </a:xfrm>
          <a:prstGeom prst="rect">
            <a:avLst/>
          </a:prstGeom>
        </p:spPr>
      </p:pic>
      <p:pic>
        <p:nvPicPr>
          <p:cNvPr id="10" name="Gráfico 7">
            <a:extLst>
              <a:ext uri="{FF2B5EF4-FFF2-40B4-BE49-F238E27FC236}">
                <a16:creationId xmlns:a16="http://schemas.microsoft.com/office/drawing/2014/main" id="{A22AE52C-C604-41FA-934F-E3ACBF9BA88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4075229" y="12006000"/>
            <a:ext cx="3368348" cy="1322541"/>
          </a:xfrm>
          <a:prstGeom prst="rect">
            <a:avLst/>
          </a:prstGeom>
        </p:spPr>
      </p:pic>
    </p:spTree>
    <p:extLst>
      <p:ext uri="{BB962C8B-B14F-4D97-AF65-F5344CB8AC3E}">
        <p14:creationId xmlns:p14="http://schemas.microsoft.com/office/powerpoint/2010/main" val="188542396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303F1D64-C6DE-4B08-949E-A95014D8C241}"/>
              </a:ext>
            </a:extLst>
          </p:cNvPr>
          <p:cNvSpPr/>
          <p:nvPr/>
        </p:nvSpPr>
        <p:spPr>
          <a:xfrm>
            <a:off x="9812218" y="872589"/>
            <a:ext cx="8124072" cy="4401205"/>
          </a:xfrm>
          <a:prstGeom prst="rect">
            <a:avLst/>
          </a:prstGeom>
        </p:spPr>
        <p:txBody>
          <a:bodyPr wrap="square">
            <a:spAutoFit/>
          </a:bodyPr>
          <a:lstStyle/>
          <a:p>
            <a:pPr algn="r"/>
            <a:r>
              <a:rPr lang="pt-BR" sz="6000" b="1" dirty="0">
                <a:solidFill>
                  <a:schemeClr val="bg1"/>
                </a:solidFill>
              </a:rPr>
              <a:t>Quando mais você se satisfaz em Deus, mais Deus é glorificado </a:t>
            </a:r>
            <a:br>
              <a:rPr lang="pt-BR" sz="6000" b="1" dirty="0">
                <a:solidFill>
                  <a:schemeClr val="bg1"/>
                </a:solidFill>
              </a:rPr>
            </a:br>
            <a:r>
              <a:rPr lang="pt-BR" sz="6000" b="1" dirty="0">
                <a:solidFill>
                  <a:schemeClr val="bg1"/>
                </a:solidFill>
              </a:rPr>
              <a:t>em sua vida.</a:t>
            </a:r>
            <a:br>
              <a:rPr lang="pt-BR" sz="6000" b="1" dirty="0">
                <a:solidFill>
                  <a:schemeClr val="bg1"/>
                </a:solidFill>
              </a:rPr>
            </a:br>
            <a:r>
              <a:rPr lang="pt-BR" sz="4000" b="1" dirty="0">
                <a:solidFill>
                  <a:schemeClr val="bg1"/>
                </a:solidFill>
              </a:rPr>
              <a:t>JON PIPER</a:t>
            </a:r>
            <a:endParaRPr lang="pt-BR" sz="6000" b="1" dirty="0">
              <a:solidFill>
                <a:schemeClr val="bg1"/>
              </a:solidFill>
            </a:endParaRPr>
          </a:p>
        </p:txBody>
      </p:sp>
      <p:pic>
        <p:nvPicPr>
          <p:cNvPr id="11" name="Imagem 10" descr="Uma imagem contendo placar, computador, placa&#10;&#10;Descrição gerada automaticamente">
            <a:extLst>
              <a:ext uri="{FF2B5EF4-FFF2-40B4-BE49-F238E27FC236}">
                <a16:creationId xmlns:a16="http://schemas.microsoft.com/office/drawing/2014/main" id="{07077787-02F1-45C5-B258-6F5D0D2B184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2" name="Imagem 11">
            <a:extLst>
              <a:ext uri="{FF2B5EF4-FFF2-40B4-BE49-F238E27FC236}">
                <a16:creationId xmlns:a16="http://schemas.microsoft.com/office/drawing/2014/main" id="{AA617B78-BE58-4013-A712-A9BBCCAF91D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87854" y="11799919"/>
            <a:ext cx="3796668" cy="1733819"/>
          </a:xfrm>
          <a:prstGeom prst="rect">
            <a:avLst/>
          </a:prstGeom>
        </p:spPr>
      </p:pic>
      <p:pic>
        <p:nvPicPr>
          <p:cNvPr id="2" name="Imagem 1"/>
          <p:cNvPicPr>
            <a:picLocks noChangeAspect="1"/>
          </p:cNvPicPr>
          <p:nvPr/>
        </p:nvPicPr>
        <p:blipFill>
          <a:blip r:embed="rId5"/>
          <a:stretch>
            <a:fillRect/>
          </a:stretch>
        </p:blipFill>
        <p:spPr>
          <a:xfrm>
            <a:off x="748780" y="1082330"/>
            <a:ext cx="16734548" cy="10690494"/>
          </a:xfrm>
          <a:prstGeom prst="rect">
            <a:avLst/>
          </a:prstGeom>
        </p:spPr>
      </p:pic>
    </p:spTree>
    <p:extLst>
      <p:ext uri="{BB962C8B-B14F-4D97-AF65-F5344CB8AC3E}">
        <p14:creationId xmlns:p14="http://schemas.microsoft.com/office/powerpoint/2010/main" val="404593653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303F1D64-C6DE-4B08-949E-A95014D8C241}"/>
              </a:ext>
            </a:extLst>
          </p:cNvPr>
          <p:cNvSpPr/>
          <p:nvPr/>
        </p:nvSpPr>
        <p:spPr>
          <a:xfrm>
            <a:off x="9812218" y="872589"/>
            <a:ext cx="8124072" cy="4401205"/>
          </a:xfrm>
          <a:prstGeom prst="rect">
            <a:avLst/>
          </a:prstGeom>
        </p:spPr>
        <p:txBody>
          <a:bodyPr wrap="square">
            <a:spAutoFit/>
          </a:bodyPr>
          <a:lstStyle/>
          <a:p>
            <a:pPr algn="r"/>
            <a:r>
              <a:rPr lang="pt-BR" sz="6000" b="1" dirty="0">
                <a:solidFill>
                  <a:schemeClr val="bg1"/>
                </a:solidFill>
              </a:rPr>
              <a:t>Quando mais você se satisfaz em Deus, mais Deus é glorificado </a:t>
            </a:r>
            <a:br>
              <a:rPr lang="pt-BR" sz="6000" b="1" dirty="0">
                <a:solidFill>
                  <a:schemeClr val="bg1"/>
                </a:solidFill>
              </a:rPr>
            </a:br>
            <a:r>
              <a:rPr lang="pt-BR" sz="6000" b="1" dirty="0">
                <a:solidFill>
                  <a:schemeClr val="bg1"/>
                </a:solidFill>
              </a:rPr>
              <a:t>em sua vida.</a:t>
            </a:r>
            <a:br>
              <a:rPr lang="pt-BR" sz="6000" b="1" dirty="0">
                <a:solidFill>
                  <a:schemeClr val="bg1"/>
                </a:solidFill>
              </a:rPr>
            </a:br>
            <a:r>
              <a:rPr lang="pt-BR" sz="4000" b="1" dirty="0">
                <a:solidFill>
                  <a:schemeClr val="bg1"/>
                </a:solidFill>
              </a:rPr>
              <a:t>JON PIPER</a:t>
            </a:r>
            <a:endParaRPr lang="pt-BR" sz="6000" b="1" dirty="0">
              <a:solidFill>
                <a:schemeClr val="bg1"/>
              </a:solidFill>
            </a:endParaRPr>
          </a:p>
        </p:txBody>
      </p:sp>
      <p:pic>
        <p:nvPicPr>
          <p:cNvPr id="11" name="Imagem 10" descr="Uma imagem contendo placar, computador, placa&#10;&#10;Descrição gerada automaticamente">
            <a:extLst>
              <a:ext uri="{FF2B5EF4-FFF2-40B4-BE49-F238E27FC236}">
                <a16:creationId xmlns:a16="http://schemas.microsoft.com/office/drawing/2014/main" id="{07077787-02F1-45C5-B258-6F5D0D2B184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2" name="Imagem 11">
            <a:extLst>
              <a:ext uri="{FF2B5EF4-FFF2-40B4-BE49-F238E27FC236}">
                <a16:creationId xmlns:a16="http://schemas.microsoft.com/office/drawing/2014/main" id="{AA617B78-BE58-4013-A712-A9BBCCAF91D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87854" y="11799919"/>
            <a:ext cx="3796668" cy="1733819"/>
          </a:xfrm>
          <a:prstGeom prst="rect">
            <a:avLst/>
          </a:prstGeom>
        </p:spPr>
      </p:pic>
      <p:pic>
        <p:nvPicPr>
          <p:cNvPr id="4" name="Imagem 3"/>
          <p:cNvPicPr>
            <a:picLocks noChangeAspect="1"/>
          </p:cNvPicPr>
          <p:nvPr/>
        </p:nvPicPr>
        <p:blipFill>
          <a:blip r:embed="rId5"/>
          <a:stretch>
            <a:fillRect/>
          </a:stretch>
        </p:blipFill>
        <p:spPr>
          <a:xfrm>
            <a:off x="804672" y="877824"/>
            <a:ext cx="17020032" cy="10094976"/>
          </a:xfrm>
          <a:prstGeom prst="rect">
            <a:avLst/>
          </a:prstGeom>
        </p:spPr>
      </p:pic>
      <p:sp>
        <p:nvSpPr>
          <p:cNvPr id="5" name="CaixaDeTexto 4"/>
          <p:cNvSpPr txBox="1"/>
          <p:nvPr/>
        </p:nvSpPr>
        <p:spPr>
          <a:xfrm>
            <a:off x="804672" y="11799919"/>
            <a:ext cx="12183182" cy="646331"/>
          </a:xfrm>
          <a:prstGeom prst="rect">
            <a:avLst/>
          </a:prstGeom>
          <a:noFill/>
        </p:spPr>
        <p:txBody>
          <a:bodyPr wrap="square" rtlCol="0">
            <a:spAutoFit/>
          </a:bodyPr>
          <a:lstStyle/>
          <a:p>
            <a:r>
              <a:rPr lang="pt-BR" dirty="0">
                <a:hlinkClick r:id="rId6"/>
              </a:rPr>
              <a:t>https://g1.globo.com/economia/noticia/2020/01/19/1percent-mais-ricos-do-mundo-detem-mais-do-dobro-de-69-bilhoes-de-pessoas-aponta-ong.ghtml</a:t>
            </a:r>
            <a:r>
              <a:rPr lang="pt-BR" dirty="0"/>
              <a:t>, acesso em 28/01/2020</a:t>
            </a:r>
          </a:p>
        </p:txBody>
      </p:sp>
    </p:spTree>
    <p:extLst>
      <p:ext uri="{BB962C8B-B14F-4D97-AF65-F5344CB8AC3E}">
        <p14:creationId xmlns:p14="http://schemas.microsoft.com/office/powerpoint/2010/main" val="16308772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0968" y="-86400"/>
            <a:ext cx="18509936" cy="13888800"/>
          </a:xfrm>
          <a:prstGeom prst="rect">
            <a:avLst/>
          </a:prstGeom>
        </p:spPr>
      </p:pic>
      <p:pic>
        <p:nvPicPr>
          <p:cNvPr id="9" name="Imagem 8"/>
          <p:cNvPicPr preferRelativeResize="0">
            <a:picLocks noChangeAspect="1"/>
          </p:cNvPicPr>
          <p:nvPr/>
        </p:nvPicPr>
        <p:blipFill>
          <a:blip r:embed="rId4">
            <a:extLst>
              <a:ext uri="{28A0092B-C50C-407E-A947-70E740481C1C}">
                <a14:useLocalDpi xmlns:a14="http://schemas.microsoft.com/office/drawing/2010/main"/>
              </a:ext>
            </a:extLst>
          </a:blip>
          <a:stretch>
            <a:fillRect/>
          </a:stretch>
        </p:blipFill>
        <p:spPr>
          <a:xfrm>
            <a:off x="-266976" y="-86400"/>
            <a:ext cx="18518400" cy="13805575"/>
          </a:xfrm>
          <a:prstGeom prst="rect">
            <a:avLst/>
          </a:prstGeom>
        </p:spPr>
      </p:pic>
      <p:sp>
        <p:nvSpPr>
          <p:cNvPr id="5" name="Retângulo 4"/>
          <p:cNvSpPr/>
          <p:nvPr/>
        </p:nvSpPr>
        <p:spPr>
          <a:xfrm>
            <a:off x="4249234" y="1283144"/>
            <a:ext cx="9722798" cy="923330"/>
          </a:xfrm>
          <a:prstGeom prst="rect">
            <a:avLst/>
          </a:prstGeom>
        </p:spPr>
        <p:txBody>
          <a:bodyPr wrap="square">
            <a:spAutoFit/>
          </a:bodyPr>
          <a:lstStyle/>
          <a:p>
            <a:r>
              <a:rPr lang="pt-BR" sz="5400" b="1" spc="-112" dirty="0">
                <a:solidFill>
                  <a:schemeClr val="bg1"/>
                </a:solidFill>
              </a:rPr>
              <a:t>Visão equivocada sobre a pobreza</a:t>
            </a:r>
          </a:p>
        </p:txBody>
      </p:sp>
      <p:sp>
        <p:nvSpPr>
          <p:cNvPr id="13" name="CaixaDeTexto 12">
            <a:extLst>
              <a:ext uri="{FF2B5EF4-FFF2-40B4-BE49-F238E27FC236}">
                <a16:creationId xmlns:a16="http://schemas.microsoft.com/office/drawing/2014/main" id="{D7D05AEE-5D05-44DF-A780-00DEAF075C14}"/>
              </a:ext>
            </a:extLst>
          </p:cNvPr>
          <p:cNvSpPr txBox="1"/>
          <p:nvPr/>
        </p:nvSpPr>
        <p:spPr>
          <a:xfrm>
            <a:off x="3840480" y="3130440"/>
            <a:ext cx="10403058" cy="8894743"/>
          </a:xfrm>
          <a:prstGeom prst="rect">
            <a:avLst/>
          </a:prstGeom>
          <a:noFill/>
        </p:spPr>
        <p:txBody>
          <a:bodyPr wrap="square" rtlCol="0">
            <a:spAutoFit/>
          </a:bodyPr>
          <a:lstStyle/>
          <a:p>
            <a:r>
              <a:rPr lang="pt-BR" sz="4400" dirty="0"/>
              <a:t>Tem muita gente que acha que as pessoas são pobres, moram no morro, em favelas, não têm empregos, etc. por não terem força de vontade para mudar as coisas, ou seja, são pobres por que  são acomodadas. Resumidamente: são pobres por opção ou  porque são preguiçosos.</a:t>
            </a:r>
          </a:p>
          <a:p>
            <a:endParaRPr lang="pt-BR" sz="4400" dirty="0"/>
          </a:p>
          <a:p>
            <a:r>
              <a:rPr lang="pt-BR" sz="4400" dirty="0"/>
              <a:t>Utilizam como base para essa visão o exemplo de um e outro que, muito pobre ou em condições desfavoráveis, venceram na vida  e, atualmente, são pessoas de posses e ricas.</a:t>
            </a:r>
          </a:p>
        </p:txBody>
      </p:sp>
      <p:pic>
        <p:nvPicPr>
          <p:cNvPr id="49" name="Imagem 48" descr="Uma imagem contendo placar, computador, placa&#10;&#10;Descrição gerada automaticamente">
            <a:extLst>
              <a:ext uri="{FF2B5EF4-FFF2-40B4-BE49-F238E27FC236}">
                <a16:creationId xmlns:a16="http://schemas.microsoft.com/office/drawing/2014/main" id="{7E57D2B4-7091-41AE-99B2-092194D437A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50" name="Gráfico 7">
            <a:extLst>
              <a:ext uri="{FF2B5EF4-FFF2-40B4-BE49-F238E27FC236}">
                <a16:creationId xmlns:a16="http://schemas.microsoft.com/office/drawing/2014/main" id="{F85E7F23-88FA-4EDE-8DB9-496C57C67945}"/>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Tree>
    <p:extLst>
      <p:ext uri="{BB962C8B-B14F-4D97-AF65-F5344CB8AC3E}">
        <p14:creationId xmlns:p14="http://schemas.microsoft.com/office/powerpoint/2010/main" val="29684966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5200" y="-89575"/>
            <a:ext cx="18518400" cy="13805575"/>
          </a:xfrm>
          <a:prstGeom prst="rect">
            <a:avLst/>
          </a:prstGeom>
        </p:spPr>
      </p:pic>
      <p:pic>
        <p:nvPicPr>
          <p:cNvPr id="2" name="Imagem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8509937" cy="13888800"/>
          </a:xfrm>
          <a:prstGeom prst="rect">
            <a:avLst/>
          </a:prstGeom>
        </p:spPr>
      </p:pic>
      <p:pic>
        <p:nvPicPr>
          <p:cNvPr id="8" name="Imagem 7" descr="Uma imagem contendo placar, computador, placa&#10;&#10;Descrição gerada automaticamente">
            <a:extLst>
              <a:ext uri="{FF2B5EF4-FFF2-40B4-BE49-F238E27FC236}">
                <a16:creationId xmlns:a16="http://schemas.microsoft.com/office/drawing/2014/main" id="{9542F524-3AB4-4378-A261-28797A20E4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0" name="Gráfico 7">
            <a:extLst>
              <a:ext uri="{FF2B5EF4-FFF2-40B4-BE49-F238E27FC236}">
                <a16:creationId xmlns:a16="http://schemas.microsoft.com/office/drawing/2014/main" id="{A22AE52C-C604-41FA-934F-E3ACBF9BA88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
        <p:nvSpPr>
          <p:cNvPr id="5" name="Retângulo 4"/>
          <p:cNvSpPr/>
          <p:nvPr/>
        </p:nvSpPr>
        <p:spPr>
          <a:xfrm>
            <a:off x="4740665" y="1283144"/>
            <a:ext cx="8190704" cy="923330"/>
          </a:xfrm>
          <a:prstGeom prst="rect">
            <a:avLst/>
          </a:prstGeom>
        </p:spPr>
        <p:txBody>
          <a:bodyPr wrap="none">
            <a:spAutoFit/>
          </a:bodyPr>
          <a:lstStyle/>
          <a:p>
            <a:r>
              <a:rPr lang="pt-BR" sz="5400" b="1" spc="-112" dirty="0">
                <a:solidFill>
                  <a:schemeClr val="bg1"/>
                </a:solidFill>
              </a:rPr>
              <a:t>Uma observação importante:</a:t>
            </a:r>
          </a:p>
        </p:txBody>
      </p:sp>
      <p:sp>
        <p:nvSpPr>
          <p:cNvPr id="4" name="CaixaDeTexto 3">
            <a:extLst>
              <a:ext uri="{FF2B5EF4-FFF2-40B4-BE49-F238E27FC236}">
                <a16:creationId xmlns:a16="http://schemas.microsoft.com/office/drawing/2014/main" id="{A03DC94D-EC0F-4040-B57C-F5F73A6EB4CA}"/>
              </a:ext>
            </a:extLst>
          </p:cNvPr>
          <p:cNvSpPr txBox="1"/>
          <p:nvPr/>
        </p:nvSpPr>
        <p:spPr>
          <a:xfrm>
            <a:off x="4232030" y="3313320"/>
            <a:ext cx="13507330" cy="7632859"/>
          </a:xfrm>
          <a:prstGeom prst="rect">
            <a:avLst/>
          </a:prstGeom>
          <a:noFill/>
        </p:spPr>
        <p:txBody>
          <a:bodyPr wrap="square" rtlCol="0">
            <a:spAutoFit/>
          </a:bodyPr>
          <a:lstStyle/>
          <a:p>
            <a:r>
              <a:rPr lang="pt-BR" sz="7000" dirty="0"/>
              <a:t>Realmente existem pessoas que são pobres porque são acomodadas ou preguiçosas, mas isto é uma exceção para a pobreza existente no mundo.</a:t>
            </a:r>
          </a:p>
          <a:p>
            <a:r>
              <a:rPr lang="pt-BR" sz="7000" dirty="0"/>
              <a:t>A Bíblia fala sobre esse tipo de pessoa em </a:t>
            </a:r>
            <a:r>
              <a:rPr lang="pt-BR" sz="7000" dirty="0" err="1"/>
              <a:t>Pv</a:t>
            </a:r>
            <a:r>
              <a:rPr lang="pt-BR" sz="7000" dirty="0"/>
              <a:t>. 6.6; 13.4; 21.25; 26. 15 e 16.</a:t>
            </a:r>
          </a:p>
        </p:txBody>
      </p:sp>
    </p:spTree>
    <p:extLst>
      <p:ext uri="{BB962C8B-B14F-4D97-AF65-F5344CB8AC3E}">
        <p14:creationId xmlns:p14="http://schemas.microsoft.com/office/powerpoint/2010/main" val="222945471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5200" y="-89575"/>
            <a:ext cx="18518400" cy="13805575"/>
          </a:xfrm>
          <a:prstGeom prst="rect">
            <a:avLst/>
          </a:prstGeom>
        </p:spPr>
      </p:pic>
      <p:pic>
        <p:nvPicPr>
          <p:cNvPr id="2" name="Imagem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8509937" cy="13888800"/>
          </a:xfrm>
          <a:prstGeom prst="rect">
            <a:avLst/>
          </a:prstGeom>
        </p:spPr>
      </p:pic>
      <p:pic>
        <p:nvPicPr>
          <p:cNvPr id="8" name="Imagem 7" descr="Uma imagem contendo placar, computador, placa&#10;&#10;Descrição gerada automaticamente">
            <a:extLst>
              <a:ext uri="{FF2B5EF4-FFF2-40B4-BE49-F238E27FC236}">
                <a16:creationId xmlns:a16="http://schemas.microsoft.com/office/drawing/2014/main" id="{9542F524-3AB4-4378-A261-28797A20E4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0" name="Gráfico 7">
            <a:extLst>
              <a:ext uri="{FF2B5EF4-FFF2-40B4-BE49-F238E27FC236}">
                <a16:creationId xmlns:a16="http://schemas.microsoft.com/office/drawing/2014/main" id="{A22AE52C-C604-41FA-934F-E3ACBF9BA88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
        <p:nvSpPr>
          <p:cNvPr id="5" name="Retângulo 4"/>
          <p:cNvSpPr/>
          <p:nvPr/>
        </p:nvSpPr>
        <p:spPr>
          <a:xfrm>
            <a:off x="4740665" y="1283144"/>
            <a:ext cx="7919156" cy="1015663"/>
          </a:xfrm>
          <a:prstGeom prst="rect">
            <a:avLst/>
          </a:prstGeom>
        </p:spPr>
        <p:txBody>
          <a:bodyPr wrap="none">
            <a:spAutoFit/>
          </a:bodyPr>
          <a:lstStyle/>
          <a:p>
            <a:r>
              <a:rPr lang="pt-BR" sz="6000" b="1" spc="-112" dirty="0">
                <a:solidFill>
                  <a:schemeClr val="bg1"/>
                </a:solidFill>
              </a:rPr>
              <a:t>Texto básico: </a:t>
            </a:r>
            <a:r>
              <a:rPr lang="pt-BR" sz="6000" b="1" spc="-112" dirty="0" err="1">
                <a:solidFill>
                  <a:schemeClr val="bg1"/>
                </a:solidFill>
              </a:rPr>
              <a:t>Dt</a:t>
            </a:r>
            <a:r>
              <a:rPr lang="pt-BR" sz="6000" b="1" spc="-112" dirty="0">
                <a:solidFill>
                  <a:schemeClr val="bg1"/>
                </a:solidFill>
              </a:rPr>
              <a:t> 15.7 a 11</a:t>
            </a:r>
          </a:p>
        </p:txBody>
      </p:sp>
      <p:sp>
        <p:nvSpPr>
          <p:cNvPr id="4" name="CaixaDeTexto 3">
            <a:extLst>
              <a:ext uri="{FF2B5EF4-FFF2-40B4-BE49-F238E27FC236}">
                <a16:creationId xmlns:a16="http://schemas.microsoft.com/office/drawing/2014/main" id="{A03DC94D-EC0F-4040-B57C-F5F73A6EB4CA}"/>
              </a:ext>
            </a:extLst>
          </p:cNvPr>
          <p:cNvSpPr txBox="1"/>
          <p:nvPr/>
        </p:nvSpPr>
        <p:spPr>
          <a:xfrm>
            <a:off x="4232030" y="2910984"/>
            <a:ext cx="12552492" cy="8956298"/>
          </a:xfrm>
          <a:prstGeom prst="rect">
            <a:avLst/>
          </a:prstGeom>
          <a:noFill/>
        </p:spPr>
        <p:txBody>
          <a:bodyPr wrap="square" rtlCol="0">
            <a:spAutoFit/>
          </a:bodyPr>
          <a:lstStyle/>
          <a:p>
            <a:r>
              <a:rPr lang="pt-BR" sz="3600" dirty="0"/>
              <a:t>7 Quando entre ti houver algum pobre de teus irmãos, em alguma das tuas cidades, na tua terra que o Senhor, teu Deus, te dá, não endurecerás o teu coração, nem fecharás as mãos a teu irmão pobre;</a:t>
            </a:r>
            <a:br>
              <a:rPr lang="pt-BR" sz="3600" dirty="0"/>
            </a:br>
            <a:r>
              <a:rPr lang="pt-BR" sz="3600" dirty="0"/>
              <a:t>8 antes, lhe abrirás de todo a mão e lhe emprestarás o que lhe falta, quanto baste para a sua necessidade.</a:t>
            </a:r>
            <a:br>
              <a:rPr lang="pt-BR" sz="3600" dirty="0"/>
            </a:br>
            <a:r>
              <a:rPr lang="pt-BR" sz="3600" dirty="0"/>
              <a:t>9 Guarda-te não haja pensamento vil no teu coração, nem digas: Está próximo o sétimo ano, o ano da remissão, de sorte que os teus olhos sejam malignos para com teu irmão pobre, e não lhe dês nada, e ele clame contra ti ao Senhor, e haja em ti pecado.</a:t>
            </a:r>
            <a:br>
              <a:rPr lang="pt-BR" sz="3600" dirty="0"/>
            </a:br>
            <a:r>
              <a:rPr lang="pt-BR" sz="3600" dirty="0"/>
              <a:t>10 Livremente, lhe darás, e não seja maligno o teu coração, quando </a:t>
            </a:r>
            <a:r>
              <a:rPr lang="pt-BR" sz="3600" dirty="0" err="1"/>
              <a:t>lho</a:t>
            </a:r>
            <a:r>
              <a:rPr lang="pt-BR" sz="3600" dirty="0"/>
              <a:t> deres; pois, por isso, te abençoará o Senhor, teu Deus, em toda a tua obra e em tudo o que empreenderes.</a:t>
            </a:r>
            <a:br>
              <a:rPr lang="pt-BR" sz="3600" dirty="0"/>
            </a:br>
            <a:r>
              <a:rPr lang="pt-BR" sz="3600" dirty="0"/>
              <a:t>11 </a:t>
            </a:r>
            <a:r>
              <a:rPr lang="pt-BR" sz="3600" b="1" dirty="0"/>
              <a:t>Pois nunca deixará de haver pobres na terra</a:t>
            </a:r>
            <a:r>
              <a:rPr lang="pt-BR" sz="3600" dirty="0"/>
              <a:t>; por isso, eu te ordeno: livremente, abrirás a mão para o teu irmão, para o necessitado, para o pobre na tua terra.</a:t>
            </a:r>
          </a:p>
        </p:txBody>
      </p:sp>
    </p:spTree>
    <p:extLst>
      <p:ext uri="{BB962C8B-B14F-4D97-AF65-F5344CB8AC3E}">
        <p14:creationId xmlns:p14="http://schemas.microsoft.com/office/powerpoint/2010/main" val="225787022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5200" y="-89575"/>
            <a:ext cx="18518400" cy="13805575"/>
          </a:xfrm>
          <a:prstGeom prst="rect">
            <a:avLst/>
          </a:prstGeom>
        </p:spPr>
      </p:pic>
      <p:pic>
        <p:nvPicPr>
          <p:cNvPr id="2" name="Imagem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8509937" cy="13888800"/>
          </a:xfrm>
          <a:prstGeom prst="rect">
            <a:avLst/>
          </a:prstGeom>
        </p:spPr>
      </p:pic>
      <p:pic>
        <p:nvPicPr>
          <p:cNvPr id="8" name="Imagem 7" descr="Uma imagem contendo placar, computador, placa&#10;&#10;Descrição gerada automaticamente">
            <a:extLst>
              <a:ext uri="{FF2B5EF4-FFF2-40B4-BE49-F238E27FC236}">
                <a16:creationId xmlns:a16="http://schemas.microsoft.com/office/drawing/2014/main" id="{9542F524-3AB4-4378-A261-28797A20E4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0" name="Gráfico 7">
            <a:extLst>
              <a:ext uri="{FF2B5EF4-FFF2-40B4-BE49-F238E27FC236}">
                <a16:creationId xmlns:a16="http://schemas.microsoft.com/office/drawing/2014/main" id="{A22AE52C-C604-41FA-934F-E3ACBF9BA88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
        <p:nvSpPr>
          <p:cNvPr id="5" name="Retângulo 4"/>
          <p:cNvSpPr/>
          <p:nvPr/>
        </p:nvSpPr>
        <p:spPr>
          <a:xfrm>
            <a:off x="4740665" y="1283144"/>
            <a:ext cx="8971174" cy="923330"/>
          </a:xfrm>
          <a:prstGeom prst="rect">
            <a:avLst/>
          </a:prstGeom>
        </p:spPr>
        <p:txBody>
          <a:bodyPr wrap="none">
            <a:spAutoFit/>
          </a:bodyPr>
          <a:lstStyle/>
          <a:p>
            <a:r>
              <a:rPr lang="pt-BR" sz="5400" b="1" spc="-112" dirty="0">
                <a:solidFill>
                  <a:schemeClr val="bg1"/>
                </a:solidFill>
              </a:rPr>
              <a:t> A afirmação contida em </a:t>
            </a:r>
            <a:r>
              <a:rPr lang="pt-BR" sz="5400" b="1" spc="-112" dirty="0" err="1">
                <a:solidFill>
                  <a:schemeClr val="bg1"/>
                </a:solidFill>
              </a:rPr>
              <a:t>Pv</a:t>
            </a:r>
            <a:r>
              <a:rPr lang="pt-BR" sz="5400" b="1" spc="-112" dirty="0">
                <a:solidFill>
                  <a:schemeClr val="bg1"/>
                </a:solidFill>
              </a:rPr>
              <a:t> 22.2</a:t>
            </a:r>
          </a:p>
        </p:txBody>
      </p:sp>
      <p:sp>
        <p:nvSpPr>
          <p:cNvPr id="4" name="CaixaDeTexto 3">
            <a:extLst>
              <a:ext uri="{FF2B5EF4-FFF2-40B4-BE49-F238E27FC236}">
                <a16:creationId xmlns:a16="http://schemas.microsoft.com/office/drawing/2014/main" id="{A03DC94D-EC0F-4040-B57C-F5F73A6EB4CA}"/>
              </a:ext>
            </a:extLst>
          </p:cNvPr>
          <p:cNvSpPr txBox="1"/>
          <p:nvPr/>
        </p:nvSpPr>
        <p:spPr>
          <a:xfrm>
            <a:off x="4232030" y="4008264"/>
            <a:ext cx="12552492" cy="5909310"/>
          </a:xfrm>
          <a:prstGeom prst="rect">
            <a:avLst/>
          </a:prstGeom>
          <a:noFill/>
        </p:spPr>
        <p:txBody>
          <a:bodyPr wrap="square" rtlCol="0">
            <a:spAutoFit/>
          </a:bodyPr>
          <a:lstStyle/>
          <a:p>
            <a:r>
              <a:rPr lang="pt-BR" sz="7200" dirty="0"/>
              <a:t>“O rico e o pobre se encontram; a um e a outro faz o Senhor”.</a:t>
            </a:r>
          </a:p>
          <a:p>
            <a:endParaRPr lang="pt-BR" sz="7200" dirty="0"/>
          </a:p>
          <a:p>
            <a:r>
              <a:rPr lang="pt-BR" sz="5400" dirty="0"/>
              <a:t>Obs.: apesar dos bens materiais provocarem distinções, os pobres e os ricos se veem em pé de igualdade perante o Senhor.</a:t>
            </a:r>
          </a:p>
        </p:txBody>
      </p:sp>
    </p:spTree>
    <p:extLst>
      <p:ext uri="{BB962C8B-B14F-4D97-AF65-F5344CB8AC3E}">
        <p14:creationId xmlns:p14="http://schemas.microsoft.com/office/powerpoint/2010/main" val="2288735967"/>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5200" y="-89575"/>
            <a:ext cx="18518400" cy="13805575"/>
          </a:xfrm>
          <a:prstGeom prst="rect">
            <a:avLst/>
          </a:prstGeom>
        </p:spPr>
      </p:pic>
      <p:pic>
        <p:nvPicPr>
          <p:cNvPr id="2" name="Imagem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8509937" cy="13888800"/>
          </a:xfrm>
          <a:prstGeom prst="rect">
            <a:avLst/>
          </a:prstGeom>
        </p:spPr>
      </p:pic>
      <p:pic>
        <p:nvPicPr>
          <p:cNvPr id="8" name="Imagem 7" descr="Uma imagem contendo placar, computador, placa&#10;&#10;Descrição gerada automaticamente">
            <a:extLst>
              <a:ext uri="{FF2B5EF4-FFF2-40B4-BE49-F238E27FC236}">
                <a16:creationId xmlns:a16="http://schemas.microsoft.com/office/drawing/2014/main" id="{9542F524-3AB4-4378-A261-28797A20E4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0" name="Gráfico 7">
            <a:extLst>
              <a:ext uri="{FF2B5EF4-FFF2-40B4-BE49-F238E27FC236}">
                <a16:creationId xmlns:a16="http://schemas.microsoft.com/office/drawing/2014/main" id="{A22AE52C-C604-41FA-934F-E3ACBF9BA88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
        <p:nvSpPr>
          <p:cNvPr id="5" name="Retângulo 4"/>
          <p:cNvSpPr/>
          <p:nvPr/>
        </p:nvSpPr>
        <p:spPr>
          <a:xfrm>
            <a:off x="4740665" y="1283144"/>
            <a:ext cx="9528571" cy="923330"/>
          </a:xfrm>
          <a:prstGeom prst="rect">
            <a:avLst/>
          </a:prstGeom>
        </p:spPr>
        <p:txBody>
          <a:bodyPr wrap="none">
            <a:spAutoFit/>
          </a:bodyPr>
          <a:lstStyle/>
          <a:p>
            <a:r>
              <a:rPr lang="pt-BR" sz="5400" b="1" spc="-112" dirty="0">
                <a:solidFill>
                  <a:schemeClr val="bg1"/>
                </a:solidFill>
              </a:rPr>
              <a:t>Jesus Cristo em Mateus 26.10 e 11</a:t>
            </a:r>
          </a:p>
        </p:txBody>
      </p:sp>
      <p:sp>
        <p:nvSpPr>
          <p:cNvPr id="4" name="CaixaDeTexto 3">
            <a:extLst>
              <a:ext uri="{FF2B5EF4-FFF2-40B4-BE49-F238E27FC236}">
                <a16:creationId xmlns:a16="http://schemas.microsoft.com/office/drawing/2014/main" id="{A03DC94D-EC0F-4040-B57C-F5F73A6EB4CA}"/>
              </a:ext>
            </a:extLst>
          </p:cNvPr>
          <p:cNvSpPr txBox="1"/>
          <p:nvPr/>
        </p:nvSpPr>
        <p:spPr>
          <a:xfrm>
            <a:off x="4232030" y="2910984"/>
            <a:ext cx="12552492" cy="7848302"/>
          </a:xfrm>
          <a:prstGeom prst="rect">
            <a:avLst/>
          </a:prstGeom>
          <a:noFill/>
        </p:spPr>
        <p:txBody>
          <a:bodyPr wrap="square" rtlCol="0">
            <a:spAutoFit/>
          </a:bodyPr>
          <a:lstStyle/>
          <a:p>
            <a:r>
              <a:rPr lang="pt-BR" sz="7200" dirty="0"/>
              <a:t>Mas Jesus, sabendo disto, disse-lhes: Por que molestais esta mulher? Ela praticou boa ação para comigo.</a:t>
            </a:r>
          </a:p>
          <a:p>
            <a:r>
              <a:rPr lang="pt-BR" sz="7200" dirty="0"/>
              <a:t>Porque os pobres, sempre os tendes convosco, mas a mim nem sempre me tendes;</a:t>
            </a:r>
          </a:p>
        </p:txBody>
      </p:sp>
    </p:spTree>
    <p:extLst>
      <p:ext uri="{BB962C8B-B14F-4D97-AF65-F5344CB8AC3E}">
        <p14:creationId xmlns:p14="http://schemas.microsoft.com/office/powerpoint/2010/main" val="59222007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5200" y="-89575"/>
            <a:ext cx="18518400" cy="13805575"/>
          </a:xfrm>
          <a:prstGeom prst="rect">
            <a:avLst/>
          </a:prstGeom>
        </p:spPr>
      </p:pic>
      <p:pic>
        <p:nvPicPr>
          <p:cNvPr id="2" name="Imagem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8509937" cy="13888800"/>
          </a:xfrm>
          <a:prstGeom prst="rect">
            <a:avLst/>
          </a:prstGeom>
        </p:spPr>
      </p:pic>
      <p:pic>
        <p:nvPicPr>
          <p:cNvPr id="8" name="Imagem 7" descr="Uma imagem contendo placar, computador, placa&#10;&#10;Descrição gerada automaticamente">
            <a:extLst>
              <a:ext uri="{FF2B5EF4-FFF2-40B4-BE49-F238E27FC236}">
                <a16:creationId xmlns:a16="http://schemas.microsoft.com/office/drawing/2014/main" id="{9542F524-3AB4-4378-A261-28797A20E4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0" name="Gráfico 7">
            <a:extLst>
              <a:ext uri="{FF2B5EF4-FFF2-40B4-BE49-F238E27FC236}">
                <a16:creationId xmlns:a16="http://schemas.microsoft.com/office/drawing/2014/main" id="{A22AE52C-C604-41FA-934F-E3ACBF9BA88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
        <p:nvSpPr>
          <p:cNvPr id="5" name="Retângulo 4"/>
          <p:cNvSpPr/>
          <p:nvPr/>
        </p:nvSpPr>
        <p:spPr>
          <a:xfrm>
            <a:off x="4740665" y="1283144"/>
            <a:ext cx="7545592" cy="1107996"/>
          </a:xfrm>
          <a:prstGeom prst="rect">
            <a:avLst/>
          </a:prstGeom>
        </p:spPr>
        <p:txBody>
          <a:bodyPr wrap="none">
            <a:spAutoFit/>
          </a:bodyPr>
          <a:lstStyle/>
          <a:p>
            <a:r>
              <a:rPr lang="pt-BR" sz="6600" b="1" spc="-112" dirty="0">
                <a:solidFill>
                  <a:schemeClr val="bg1"/>
                </a:solidFill>
              </a:rPr>
              <a:t>As causas da pobreza:</a:t>
            </a:r>
          </a:p>
        </p:txBody>
      </p:sp>
      <p:sp>
        <p:nvSpPr>
          <p:cNvPr id="4" name="CaixaDeTexto 3">
            <a:extLst>
              <a:ext uri="{FF2B5EF4-FFF2-40B4-BE49-F238E27FC236}">
                <a16:creationId xmlns:a16="http://schemas.microsoft.com/office/drawing/2014/main" id="{A03DC94D-EC0F-4040-B57C-F5F73A6EB4CA}"/>
              </a:ext>
            </a:extLst>
          </p:cNvPr>
          <p:cNvSpPr txBox="1"/>
          <p:nvPr/>
        </p:nvSpPr>
        <p:spPr>
          <a:xfrm>
            <a:off x="4232030" y="3276744"/>
            <a:ext cx="12552492" cy="7848302"/>
          </a:xfrm>
          <a:prstGeom prst="rect">
            <a:avLst/>
          </a:prstGeom>
          <a:noFill/>
        </p:spPr>
        <p:txBody>
          <a:bodyPr wrap="square" rtlCol="0">
            <a:spAutoFit/>
          </a:bodyPr>
          <a:lstStyle/>
          <a:p>
            <a:r>
              <a:rPr lang="pt-BR" sz="7200" dirty="0"/>
              <a:t>O </a:t>
            </a:r>
            <a:r>
              <a:rPr lang="pt-BR" sz="7200" u="sng" dirty="0"/>
              <a:t>pecado</a:t>
            </a:r>
            <a:r>
              <a:rPr lang="pt-BR" sz="7200" dirty="0"/>
              <a:t> que adentrou ao mundo e as consequências disso:</a:t>
            </a:r>
          </a:p>
          <a:p>
            <a:pPr marL="857250" indent="-857250">
              <a:buFont typeface="Arial" panose="020B0604020202020204" pitchFamily="34" charset="0"/>
              <a:buChar char="•"/>
            </a:pPr>
            <a:r>
              <a:rPr lang="pt-BR" sz="7200" dirty="0"/>
              <a:t>Exploração dos mais fortes sobre os mais fracos;</a:t>
            </a:r>
          </a:p>
          <a:p>
            <a:pPr marL="857250" indent="-857250">
              <a:buFont typeface="Arial" panose="020B0604020202020204" pitchFamily="34" charset="0"/>
              <a:buChar char="•"/>
            </a:pPr>
            <a:r>
              <a:rPr lang="pt-BR" sz="7200" dirty="0"/>
              <a:t>Condições sociais desiguais;</a:t>
            </a:r>
          </a:p>
          <a:p>
            <a:pPr marL="857250" indent="-857250">
              <a:buFont typeface="Arial" panose="020B0604020202020204" pitchFamily="34" charset="0"/>
              <a:buChar char="•"/>
            </a:pPr>
            <a:r>
              <a:rPr lang="pt-BR" sz="7200" dirty="0"/>
              <a:t>Concentração e indivisibilidade da riqueza.</a:t>
            </a:r>
          </a:p>
        </p:txBody>
      </p:sp>
    </p:spTree>
    <p:extLst>
      <p:ext uri="{BB962C8B-B14F-4D97-AF65-F5344CB8AC3E}">
        <p14:creationId xmlns:p14="http://schemas.microsoft.com/office/powerpoint/2010/main" val="313631083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5200" y="-89575"/>
            <a:ext cx="18518400" cy="13805575"/>
          </a:xfrm>
          <a:prstGeom prst="rect">
            <a:avLst/>
          </a:prstGeom>
        </p:spPr>
      </p:pic>
      <p:pic>
        <p:nvPicPr>
          <p:cNvPr id="2" name="Imagem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8509937" cy="13888800"/>
          </a:xfrm>
          <a:prstGeom prst="rect">
            <a:avLst/>
          </a:prstGeom>
        </p:spPr>
      </p:pic>
      <p:pic>
        <p:nvPicPr>
          <p:cNvPr id="8" name="Imagem 7" descr="Uma imagem contendo placar, computador, placa&#10;&#10;Descrição gerada automaticamente">
            <a:extLst>
              <a:ext uri="{FF2B5EF4-FFF2-40B4-BE49-F238E27FC236}">
                <a16:creationId xmlns:a16="http://schemas.microsoft.com/office/drawing/2014/main" id="{9542F524-3AB4-4378-A261-28797A20E4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0" name="Gráfico 7">
            <a:extLst>
              <a:ext uri="{FF2B5EF4-FFF2-40B4-BE49-F238E27FC236}">
                <a16:creationId xmlns:a16="http://schemas.microsoft.com/office/drawing/2014/main" id="{A22AE52C-C604-41FA-934F-E3ACBF9BA88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
        <p:nvSpPr>
          <p:cNvPr id="5" name="Retângulo 4"/>
          <p:cNvSpPr/>
          <p:nvPr/>
        </p:nvSpPr>
        <p:spPr>
          <a:xfrm>
            <a:off x="4740665" y="1283144"/>
            <a:ext cx="7925118" cy="923330"/>
          </a:xfrm>
          <a:prstGeom prst="rect">
            <a:avLst/>
          </a:prstGeom>
        </p:spPr>
        <p:txBody>
          <a:bodyPr wrap="none">
            <a:spAutoFit/>
          </a:bodyPr>
          <a:lstStyle/>
          <a:p>
            <a:r>
              <a:rPr lang="pt-BR" sz="5400" b="1" spc="-112" dirty="0">
                <a:solidFill>
                  <a:schemeClr val="bg1"/>
                </a:solidFill>
              </a:rPr>
              <a:t>Conclusões sobre a pobreza:</a:t>
            </a:r>
          </a:p>
        </p:txBody>
      </p:sp>
      <p:sp>
        <p:nvSpPr>
          <p:cNvPr id="4" name="CaixaDeTexto 3">
            <a:extLst>
              <a:ext uri="{FF2B5EF4-FFF2-40B4-BE49-F238E27FC236}">
                <a16:creationId xmlns:a16="http://schemas.microsoft.com/office/drawing/2014/main" id="{A03DC94D-EC0F-4040-B57C-F5F73A6EB4CA}"/>
              </a:ext>
            </a:extLst>
          </p:cNvPr>
          <p:cNvSpPr txBox="1"/>
          <p:nvPr/>
        </p:nvSpPr>
        <p:spPr>
          <a:xfrm>
            <a:off x="4232030" y="2910984"/>
            <a:ext cx="12552492" cy="7848302"/>
          </a:xfrm>
          <a:prstGeom prst="rect">
            <a:avLst/>
          </a:prstGeom>
          <a:noFill/>
        </p:spPr>
        <p:txBody>
          <a:bodyPr wrap="square" rtlCol="0">
            <a:spAutoFit/>
          </a:bodyPr>
          <a:lstStyle/>
          <a:p>
            <a:pPr marL="857250" indent="-857250">
              <a:buFont typeface="Arial" panose="020B0604020202020204" pitchFamily="34" charset="0"/>
              <a:buChar char="•"/>
            </a:pPr>
            <a:r>
              <a:rPr lang="pt-BR" sz="7200" dirty="0"/>
              <a:t>Não existe e nem existirá sistema econômico que vai eliminar a pobreza;</a:t>
            </a:r>
          </a:p>
          <a:p>
            <a:pPr marL="857250" indent="-857250">
              <a:buFont typeface="Arial" panose="020B0604020202020204" pitchFamily="34" charset="0"/>
              <a:buChar char="•"/>
            </a:pPr>
            <a:r>
              <a:rPr lang="pt-BR" sz="7200" dirty="0"/>
              <a:t>Ela só deixará de existir com a 2ª vinda de Cristo e a criação do novo céu e nova terra (Vide Ap. 21.1 a 5)</a:t>
            </a:r>
          </a:p>
        </p:txBody>
      </p:sp>
    </p:spTree>
    <p:extLst>
      <p:ext uri="{BB962C8B-B14F-4D97-AF65-F5344CB8AC3E}">
        <p14:creationId xmlns:p14="http://schemas.microsoft.com/office/powerpoint/2010/main" val="213551251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5200" y="-89575"/>
            <a:ext cx="18518400" cy="13805575"/>
          </a:xfrm>
          <a:prstGeom prst="rect">
            <a:avLst/>
          </a:prstGeom>
        </p:spPr>
      </p:pic>
      <p:pic>
        <p:nvPicPr>
          <p:cNvPr id="2" name="Imagem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8509937" cy="13888800"/>
          </a:xfrm>
          <a:prstGeom prst="rect">
            <a:avLst/>
          </a:prstGeom>
        </p:spPr>
      </p:pic>
      <p:pic>
        <p:nvPicPr>
          <p:cNvPr id="8" name="Imagem 7" descr="Uma imagem contendo placar, computador, placa&#10;&#10;Descrição gerada automaticamente">
            <a:extLst>
              <a:ext uri="{FF2B5EF4-FFF2-40B4-BE49-F238E27FC236}">
                <a16:creationId xmlns:a16="http://schemas.microsoft.com/office/drawing/2014/main" id="{9542F524-3AB4-4378-A261-28797A20E4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0" name="Gráfico 7">
            <a:extLst>
              <a:ext uri="{FF2B5EF4-FFF2-40B4-BE49-F238E27FC236}">
                <a16:creationId xmlns:a16="http://schemas.microsoft.com/office/drawing/2014/main" id="{A22AE52C-C604-41FA-934F-E3ACBF9BA88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
        <p:nvSpPr>
          <p:cNvPr id="5" name="Retângulo 4"/>
          <p:cNvSpPr/>
          <p:nvPr/>
        </p:nvSpPr>
        <p:spPr>
          <a:xfrm>
            <a:off x="4740665" y="1283144"/>
            <a:ext cx="5330498" cy="923330"/>
          </a:xfrm>
          <a:prstGeom prst="rect">
            <a:avLst/>
          </a:prstGeom>
        </p:spPr>
        <p:txBody>
          <a:bodyPr wrap="none">
            <a:spAutoFit/>
          </a:bodyPr>
          <a:lstStyle/>
          <a:p>
            <a:r>
              <a:rPr lang="pt-BR" sz="5400" b="1" spc="-112" dirty="0">
                <a:solidFill>
                  <a:schemeClr val="bg1"/>
                </a:solidFill>
              </a:rPr>
              <a:t>Ser rico é pecado?</a:t>
            </a:r>
          </a:p>
        </p:txBody>
      </p:sp>
      <p:sp>
        <p:nvSpPr>
          <p:cNvPr id="4" name="CaixaDeTexto 3">
            <a:extLst>
              <a:ext uri="{FF2B5EF4-FFF2-40B4-BE49-F238E27FC236}">
                <a16:creationId xmlns:a16="http://schemas.microsoft.com/office/drawing/2014/main" id="{A03DC94D-EC0F-4040-B57C-F5F73A6EB4CA}"/>
              </a:ext>
            </a:extLst>
          </p:cNvPr>
          <p:cNvSpPr txBox="1"/>
          <p:nvPr/>
        </p:nvSpPr>
        <p:spPr>
          <a:xfrm>
            <a:off x="4232030" y="3605928"/>
            <a:ext cx="12552492" cy="6740307"/>
          </a:xfrm>
          <a:prstGeom prst="rect">
            <a:avLst/>
          </a:prstGeom>
          <a:noFill/>
        </p:spPr>
        <p:txBody>
          <a:bodyPr wrap="square" rtlCol="0">
            <a:spAutoFit/>
          </a:bodyPr>
          <a:lstStyle/>
          <a:p>
            <a:r>
              <a:rPr lang="pt-BR" sz="7200" dirty="0"/>
              <a:t>Possuir recursos/bens é fundamentalmente bom e propicia muitas oportunidades para glorificar a Deus, mas também muitas tentações ao pecado.</a:t>
            </a:r>
          </a:p>
        </p:txBody>
      </p:sp>
    </p:spTree>
    <p:extLst>
      <p:ext uri="{BB962C8B-B14F-4D97-AF65-F5344CB8AC3E}">
        <p14:creationId xmlns:p14="http://schemas.microsoft.com/office/powerpoint/2010/main" val="66090228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5200" y="-89575"/>
            <a:ext cx="18518400" cy="13805575"/>
          </a:xfrm>
          <a:prstGeom prst="rect">
            <a:avLst/>
          </a:prstGeom>
        </p:spPr>
      </p:pic>
      <p:pic>
        <p:nvPicPr>
          <p:cNvPr id="2" name="Imagem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8509937" cy="13888800"/>
          </a:xfrm>
          <a:prstGeom prst="rect">
            <a:avLst/>
          </a:prstGeom>
        </p:spPr>
      </p:pic>
      <p:pic>
        <p:nvPicPr>
          <p:cNvPr id="8" name="Imagem 7" descr="Uma imagem contendo placar, computador, placa&#10;&#10;Descrição gerada automaticamente">
            <a:extLst>
              <a:ext uri="{FF2B5EF4-FFF2-40B4-BE49-F238E27FC236}">
                <a16:creationId xmlns:a16="http://schemas.microsoft.com/office/drawing/2014/main" id="{9542F524-3AB4-4378-A261-28797A20E4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0" name="Gráfico 7">
            <a:extLst>
              <a:ext uri="{FF2B5EF4-FFF2-40B4-BE49-F238E27FC236}">
                <a16:creationId xmlns:a16="http://schemas.microsoft.com/office/drawing/2014/main" id="{A22AE52C-C604-41FA-934F-E3ACBF9BA88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
        <p:nvSpPr>
          <p:cNvPr id="5" name="Retângulo 4"/>
          <p:cNvSpPr/>
          <p:nvPr/>
        </p:nvSpPr>
        <p:spPr>
          <a:xfrm>
            <a:off x="4740665" y="1283144"/>
            <a:ext cx="5499519" cy="1107996"/>
          </a:xfrm>
          <a:prstGeom prst="rect">
            <a:avLst/>
          </a:prstGeom>
        </p:spPr>
        <p:txBody>
          <a:bodyPr wrap="none">
            <a:spAutoFit/>
          </a:bodyPr>
          <a:lstStyle/>
          <a:p>
            <a:r>
              <a:rPr lang="pt-BR" sz="6600" b="1" spc="-112" dirty="0">
                <a:solidFill>
                  <a:schemeClr val="bg1"/>
                </a:solidFill>
              </a:rPr>
              <a:t>Oportunidades:</a:t>
            </a:r>
          </a:p>
        </p:txBody>
      </p:sp>
      <p:sp>
        <p:nvSpPr>
          <p:cNvPr id="4" name="CaixaDeTexto 3">
            <a:extLst>
              <a:ext uri="{FF2B5EF4-FFF2-40B4-BE49-F238E27FC236}">
                <a16:creationId xmlns:a16="http://schemas.microsoft.com/office/drawing/2014/main" id="{A03DC94D-EC0F-4040-B57C-F5F73A6EB4CA}"/>
              </a:ext>
            </a:extLst>
          </p:cNvPr>
          <p:cNvSpPr txBox="1"/>
          <p:nvPr/>
        </p:nvSpPr>
        <p:spPr>
          <a:xfrm>
            <a:off x="4232030" y="3093864"/>
            <a:ext cx="13507330" cy="7478970"/>
          </a:xfrm>
          <a:prstGeom prst="rect">
            <a:avLst/>
          </a:prstGeom>
          <a:noFill/>
        </p:spPr>
        <p:txBody>
          <a:bodyPr wrap="square" rtlCol="0">
            <a:spAutoFit/>
          </a:bodyPr>
          <a:lstStyle/>
          <a:p>
            <a:pPr marL="857250" indent="-857250">
              <a:buFont typeface="Arial" panose="020B0604020202020204" pitchFamily="34" charset="0"/>
              <a:buChar char="•"/>
            </a:pPr>
            <a:r>
              <a:rPr lang="pt-BR" sz="6000" dirty="0"/>
              <a:t>1ª João 3.17;</a:t>
            </a:r>
          </a:p>
          <a:p>
            <a:pPr marL="857250" indent="-857250">
              <a:buFont typeface="Arial" panose="020B0604020202020204" pitchFamily="34" charset="0"/>
              <a:buChar char="•"/>
            </a:pPr>
            <a:r>
              <a:rPr lang="pt-BR" sz="6000" dirty="0" err="1"/>
              <a:t>Gl</a:t>
            </a:r>
            <a:r>
              <a:rPr lang="pt-BR" sz="6000" dirty="0"/>
              <a:t> 2.10;</a:t>
            </a:r>
          </a:p>
          <a:p>
            <a:pPr marL="857250" indent="-857250">
              <a:buFont typeface="Arial" panose="020B0604020202020204" pitchFamily="34" charset="0"/>
              <a:buChar char="•"/>
            </a:pPr>
            <a:r>
              <a:rPr lang="pt-BR" sz="6000" dirty="0"/>
              <a:t>Mateus 25.31 a 40 (fé operativa x fé contemplativa)</a:t>
            </a:r>
          </a:p>
          <a:p>
            <a:pPr marL="857250" indent="-857250">
              <a:buFont typeface="Arial" panose="020B0604020202020204" pitchFamily="34" charset="0"/>
              <a:buChar char="•"/>
            </a:pPr>
            <a:r>
              <a:rPr lang="pt-BR" sz="6000" dirty="0" err="1"/>
              <a:t>Rm</a:t>
            </a:r>
            <a:r>
              <a:rPr lang="pt-BR" sz="6000" dirty="0"/>
              <a:t> 12.13;</a:t>
            </a:r>
          </a:p>
          <a:p>
            <a:pPr marL="857250" indent="-857250">
              <a:buFont typeface="Arial" panose="020B0604020202020204" pitchFamily="34" charset="0"/>
              <a:buChar char="•"/>
            </a:pPr>
            <a:r>
              <a:rPr lang="pt-BR" sz="6000" dirty="0" err="1"/>
              <a:t>Rm</a:t>
            </a:r>
            <a:r>
              <a:rPr lang="pt-BR" sz="6000" dirty="0"/>
              <a:t> 15.26;</a:t>
            </a:r>
          </a:p>
          <a:p>
            <a:pPr marL="857250" indent="-857250">
              <a:buFont typeface="Arial" panose="020B0604020202020204" pitchFamily="34" charset="0"/>
              <a:buChar char="•"/>
            </a:pPr>
            <a:r>
              <a:rPr lang="pt-BR" sz="6000" dirty="0" err="1"/>
              <a:t>Tt</a:t>
            </a:r>
            <a:r>
              <a:rPr lang="pt-BR" sz="6000" dirty="0"/>
              <a:t> 3.14;</a:t>
            </a:r>
          </a:p>
          <a:p>
            <a:pPr marL="857250" indent="-857250">
              <a:buFont typeface="Arial" panose="020B0604020202020204" pitchFamily="34" charset="0"/>
              <a:buChar char="•"/>
            </a:pPr>
            <a:r>
              <a:rPr lang="pt-BR" sz="6000" dirty="0" err="1"/>
              <a:t>Hb</a:t>
            </a:r>
            <a:r>
              <a:rPr lang="pt-BR" sz="6000" dirty="0"/>
              <a:t> 13.16.</a:t>
            </a:r>
          </a:p>
        </p:txBody>
      </p:sp>
    </p:spTree>
    <p:extLst>
      <p:ext uri="{BB962C8B-B14F-4D97-AF65-F5344CB8AC3E}">
        <p14:creationId xmlns:p14="http://schemas.microsoft.com/office/powerpoint/2010/main" val="383172735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5200" y="-89575"/>
            <a:ext cx="18518400" cy="13805575"/>
          </a:xfrm>
          <a:prstGeom prst="rect">
            <a:avLst/>
          </a:prstGeom>
        </p:spPr>
      </p:pic>
      <p:pic>
        <p:nvPicPr>
          <p:cNvPr id="2" name="Imagem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8509937" cy="13888800"/>
          </a:xfrm>
          <a:prstGeom prst="rect">
            <a:avLst/>
          </a:prstGeom>
        </p:spPr>
      </p:pic>
      <p:pic>
        <p:nvPicPr>
          <p:cNvPr id="8" name="Imagem 7" descr="Uma imagem contendo placar, computador, placa&#10;&#10;Descrição gerada automaticamente">
            <a:extLst>
              <a:ext uri="{FF2B5EF4-FFF2-40B4-BE49-F238E27FC236}">
                <a16:creationId xmlns:a16="http://schemas.microsoft.com/office/drawing/2014/main" id="{9542F524-3AB4-4378-A261-28797A20E4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0" name="Gráfico 7">
            <a:extLst>
              <a:ext uri="{FF2B5EF4-FFF2-40B4-BE49-F238E27FC236}">
                <a16:creationId xmlns:a16="http://schemas.microsoft.com/office/drawing/2014/main" id="{A22AE52C-C604-41FA-934F-E3ACBF9BA88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
        <p:nvSpPr>
          <p:cNvPr id="5" name="Retângulo 4"/>
          <p:cNvSpPr/>
          <p:nvPr/>
        </p:nvSpPr>
        <p:spPr>
          <a:xfrm>
            <a:off x="4740665" y="1283144"/>
            <a:ext cx="9092746" cy="923330"/>
          </a:xfrm>
          <a:prstGeom prst="rect">
            <a:avLst/>
          </a:prstGeom>
        </p:spPr>
        <p:txBody>
          <a:bodyPr wrap="none">
            <a:spAutoFit/>
          </a:bodyPr>
          <a:lstStyle/>
          <a:p>
            <a:r>
              <a:rPr lang="pt-BR" sz="5400" b="1" spc="-112" dirty="0">
                <a:solidFill>
                  <a:schemeClr val="bg1"/>
                </a:solidFill>
              </a:rPr>
              <a:t>Fé Operativa x Fé contemplativa</a:t>
            </a:r>
          </a:p>
        </p:txBody>
      </p:sp>
      <p:sp>
        <p:nvSpPr>
          <p:cNvPr id="4" name="CaixaDeTexto 3">
            <a:extLst>
              <a:ext uri="{FF2B5EF4-FFF2-40B4-BE49-F238E27FC236}">
                <a16:creationId xmlns:a16="http://schemas.microsoft.com/office/drawing/2014/main" id="{A03DC94D-EC0F-4040-B57C-F5F73A6EB4CA}"/>
              </a:ext>
            </a:extLst>
          </p:cNvPr>
          <p:cNvSpPr txBox="1"/>
          <p:nvPr/>
        </p:nvSpPr>
        <p:spPr>
          <a:xfrm>
            <a:off x="4232030" y="2435496"/>
            <a:ext cx="13507330" cy="10495181"/>
          </a:xfrm>
          <a:prstGeom prst="rect">
            <a:avLst/>
          </a:prstGeom>
          <a:noFill/>
        </p:spPr>
        <p:txBody>
          <a:bodyPr wrap="square" rtlCol="0">
            <a:spAutoFit/>
          </a:bodyPr>
          <a:lstStyle/>
          <a:p>
            <a:r>
              <a:rPr lang="pt-BR" sz="6000" dirty="0"/>
              <a:t>“</a:t>
            </a:r>
            <a:r>
              <a:rPr lang="pt-BR" sz="4400" dirty="0"/>
              <a:t>Então dirá o Rei aos que estiverem à sua direita: Vinde, benditos de meu Pai, possuí por herança o reino que vos está preparado desde a fundação do mundo;</a:t>
            </a:r>
          </a:p>
          <a:p>
            <a:r>
              <a:rPr lang="pt-BR" sz="4400" dirty="0"/>
              <a:t>Porque.... você compareceu pontualmente aos cultos dominicais, participou de todas as escolas dominicais, cantou muitos louvores, fez orações, foi assíduo nos ensaios do coral, foi membro da sociedade interna,  ....</a:t>
            </a:r>
          </a:p>
          <a:p>
            <a:endParaRPr lang="pt-BR" sz="4400" dirty="0"/>
          </a:p>
          <a:p>
            <a:r>
              <a:rPr lang="pt-BR" sz="4400" dirty="0">
                <a:solidFill>
                  <a:srgbClr val="FF0000"/>
                </a:solidFill>
              </a:rPr>
              <a:t>(</a:t>
            </a:r>
            <a:r>
              <a:rPr lang="pt-BR" sz="4400" b="1" dirty="0">
                <a:solidFill>
                  <a:srgbClr val="FF0000"/>
                </a:solidFill>
              </a:rPr>
              <a:t>Cuidado</a:t>
            </a:r>
            <a:r>
              <a:rPr lang="pt-BR" sz="4400" dirty="0">
                <a:solidFill>
                  <a:srgbClr val="FF0000"/>
                </a:solidFill>
              </a:rPr>
              <a:t>: Quando resumimos a vida cristã somente a irmos para a igreja e lá ficarmos cantando músicas, fazendo orações egocêntricas e pedindo favores a Jesus para nós ou somente para as pessoas que gostamos, etc. </a:t>
            </a:r>
            <a:r>
              <a:rPr lang="pt-BR" sz="4400" b="1" u="sng" dirty="0">
                <a:solidFill>
                  <a:srgbClr val="FF0000"/>
                </a:solidFill>
              </a:rPr>
              <a:t>estamos transformando Jesus num ídolo, muito parecido com os ídolos de todas as nações</a:t>
            </a:r>
            <a:r>
              <a:rPr lang="pt-BR" sz="4400" dirty="0">
                <a:solidFill>
                  <a:srgbClr val="FF0000"/>
                </a:solidFill>
              </a:rPr>
              <a:t>).  </a:t>
            </a:r>
          </a:p>
          <a:p>
            <a:endParaRPr lang="pt-BR" sz="4400" dirty="0"/>
          </a:p>
        </p:txBody>
      </p:sp>
    </p:spTree>
    <p:extLst>
      <p:ext uri="{BB962C8B-B14F-4D97-AF65-F5344CB8AC3E}">
        <p14:creationId xmlns:p14="http://schemas.microsoft.com/office/powerpoint/2010/main" val="118421721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5200" y="-89575"/>
            <a:ext cx="18518400" cy="13805575"/>
          </a:xfrm>
          <a:prstGeom prst="rect">
            <a:avLst/>
          </a:prstGeom>
        </p:spPr>
      </p:pic>
      <p:pic>
        <p:nvPicPr>
          <p:cNvPr id="2" name="Imagem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8509937" cy="13888800"/>
          </a:xfrm>
          <a:prstGeom prst="rect">
            <a:avLst/>
          </a:prstGeom>
        </p:spPr>
      </p:pic>
      <p:pic>
        <p:nvPicPr>
          <p:cNvPr id="8" name="Imagem 7" descr="Uma imagem contendo placar, computador, placa&#10;&#10;Descrição gerada automaticamente">
            <a:extLst>
              <a:ext uri="{FF2B5EF4-FFF2-40B4-BE49-F238E27FC236}">
                <a16:creationId xmlns:a16="http://schemas.microsoft.com/office/drawing/2014/main" id="{9542F524-3AB4-4378-A261-28797A20E4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0" name="Gráfico 7">
            <a:extLst>
              <a:ext uri="{FF2B5EF4-FFF2-40B4-BE49-F238E27FC236}">
                <a16:creationId xmlns:a16="http://schemas.microsoft.com/office/drawing/2014/main" id="{A22AE52C-C604-41FA-934F-E3ACBF9BA88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
        <p:nvSpPr>
          <p:cNvPr id="5" name="Retângulo 4"/>
          <p:cNvSpPr/>
          <p:nvPr/>
        </p:nvSpPr>
        <p:spPr>
          <a:xfrm>
            <a:off x="4740665" y="1283144"/>
            <a:ext cx="5499519" cy="1107996"/>
          </a:xfrm>
          <a:prstGeom prst="rect">
            <a:avLst/>
          </a:prstGeom>
        </p:spPr>
        <p:txBody>
          <a:bodyPr wrap="none">
            <a:spAutoFit/>
          </a:bodyPr>
          <a:lstStyle/>
          <a:p>
            <a:r>
              <a:rPr lang="pt-BR" sz="6600" b="1" spc="-112" dirty="0">
                <a:solidFill>
                  <a:schemeClr val="bg1"/>
                </a:solidFill>
              </a:rPr>
              <a:t>Oportunidades:</a:t>
            </a:r>
          </a:p>
        </p:txBody>
      </p:sp>
      <p:sp>
        <p:nvSpPr>
          <p:cNvPr id="4" name="CaixaDeTexto 3">
            <a:extLst>
              <a:ext uri="{FF2B5EF4-FFF2-40B4-BE49-F238E27FC236}">
                <a16:creationId xmlns:a16="http://schemas.microsoft.com/office/drawing/2014/main" id="{A03DC94D-EC0F-4040-B57C-F5F73A6EB4CA}"/>
              </a:ext>
            </a:extLst>
          </p:cNvPr>
          <p:cNvSpPr txBox="1"/>
          <p:nvPr/>
        </p:nvSpPr>
        <p:spPr>
          <a:xfrm>
            <a:off x="4232030" y="2874408"/>
            <a:ext cx="13507330" cy="9079409"/>
          </a:xfrm>
          <a:prstGeom prst="rect">
            <a:avLst/>
          </a:prstGeom>
          <a:noFill/>
        </p:spPr>
        <p:txBody>
          <a:bodyPr wrap="square" rtlCol="0">
            <a:spAutoFit/>
          </a:bodyPr>
          <a:lstStyle/>
          <a:p>
            <a:r>
              <a:rPr lang="pt-BR" sz="6000" dirty="0"/>
              <a:t>“</a:t>
            </a:r>
            <a:r>
              <a:rPr lang="pt-BR" sz="4000" dirty="0"/>
              <a:t>Eis, ademais, em que condição Deus põe os bens nas mãos dos ricos: é a fim de que tenham oportunidade, e recursos também, para vir em ajuda ao próximo que esteja em necessidade. Em suma, esta humanidade deve ser guardada entre nós, que aquele que dispõe de quê, de sua abundância, prodigalize ao próximo </a:t>
            </a:r>
            <a:r>
              <a:rPr lang="pt-BR" sz="4400" dirty="0"/>
              <a:t>[</a:t>
            </a:r>
            <a:r>
              <a:rPr lang="pt-BR" sz="4000" dirty="0"/>
              <a:t>...] Eis, pois,  uma equidade que Deus aqui infunde, a fim de que saibamos que, se Deus nos deu bens que excedam à nossa utilização, não devemos ser excessivamente avaros quanto à eles, pelo contrário, que todos quantos deles carecem sejam, de qualquer forma, aquinhoados [...]. Ensinados somos que os ricos receberam maior abundância, com esta condição, que sejam </a:t>
            </a:r>
            <a:r>
              <a:rPr lang="pt-BR" sz="4000" u="sng" dirty="0"/>
              <a:t>ministros dos pobres</a:t>
            </a:r>
            <a:r>
              <a:rPr lang="pt-BR" sz="4000" dirty="0"/>
              <a:t>, a dispensarem os bens que foram postos nas suas mãos pela bondade de Deus”</a:t>
            </a:r>
          </a:p>
          <a:p>
            <a:r>
              <a:rPr lang="pt-BR" sz="4000" dirty="0"/>
              <a:t>                                                                      João Calvino </a:t>
            </a:r>
          </a:p>
        </p:txBody>
      </p:sp>
    </p:spTree>
    <p:extLst>
      <p:ext uri="{BB962C8B-B14F-4D97-AF65-F5344CB8AC3E}">
        <p14:creationId xmlns:p14="http://schemas.microsoft.com/office/powerpoint/2010/main" val="227700929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5200" y="-89575"/>
            <a:ext cx="18518400" cy="13805575"/>
          </a:xfrm>
          <a:prstGeom prst="rect">
            <a:avLst/>
          </a:prstGeom>
        </p:spPr>
      </p:pic>
      <p:pic>
        <p:nvPicPr>
          <p:cNvPr id="2" name="Imagem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8509937" cy="13888800"/>
          </a:xfrm>
          <a:prstGeom prst="rect">
            <a:avLst/>
          </a:prstGeom>
        </p:spPr>
      </p:pic>
      <p:pic>
        <p:nvPicPr>
          <p:cNvPr id="8" name="Imagem 7" descr="Uma imagem contendo placar, computador, placa&#10;&#10;Descrição gerada automaticamente">
            <a:extLst>
              <a:ext uri="{FF2B5EF4-FFF2-40B4-BE49-F238E27FC236}">
                <a16:creationId xmlns:a16="http://schemas.microsoft.com/office/drawing/2014/main" id="{9542F524-3AB4-4378-A261-28797A20E4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0" name="Gráfico 7">
            <a:extLst>
              <a:ext uri="{FF2B5EF4-FFF2-40B4-BE49-F238E27FC236}">
                <a16:creationId xmlns:a16="http://schemas.microsoft.com/office/drawing/2014/main" id="{A22AE52C-C604-41FA-934F-E3ACBF9BA88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
        <p:nvSpPr>
          <p:cNvPr id="5" name="Retângulo 4"/>
          <p:cNvSpPr/>
          <p:nvPr/>
        </p:nvSpPr>
        <p:spPr>
          <a:xfrm>
            <a:off x="4740665" y="1283144"/>
            <a:ext cx="3766031" cy="1107996"/>
          </a:xfrm>
          <a:prstGeom prst="rect">
            <a:avLst/>
          </a:prstGeom>
        </p:spPr>
        <p:txBody>
          <a:bodyPr wrap="none">
            <a:spAutoFit/>
          </a:bodyPr>
          <a:lstStyle/>
          <a:p>
            <a:r>
              <a:rPr lang="pt-BR" sz="6600" b="1" spc="-112" dirty="0">
                <a:solidFill>
                  <a:schemeClr val="bg1"/>
                </a:solidFill>
              </a:rPr>
              <a:t>Tentações:</a:t>
            </a:r>
          </a:p>
        </p:txBody>
      </p:sp>
      <p:sp>
        <p:nvSpPr>
          <p:cNvPr id="4" name="CaixaDeTexto 3">
            <a:extLst>
              <a:ext uri="{FF2B5EF4-FFF2-40B4-BE49-F238E27FC236}">
                <a16:creationId xmlns:a16="http://schemas.microsoft.com/office/drawing/2014/main" id="{A03DC94D-EC0F-4040-B57C-F5F73A6EB4CA}"/>
              </a:ext>
            </a:extLst>
          </p:cNvPr>
          <p:cNvSpPr txBox="1"/>
          <p:nvPr/>
        </p:nvSpPr>
        <p:spPr>
          <a:xfrm>
            <a:off x="4232030" y="2910984"/>
            <a:ext cx="12552492" cy="8402300"/>
          </a:xfrm>
          <a:prstGeom prst="rect">
            <a:avLst/>
          </a:prstGeom>
          <a:noFill/>
        </p:spPr>
        <p:txBody>
          <a:bodyPr wrap="square" rtlCol="0">
            <a:spAutoFit/>
          </a:bodyPr>
          <a:lstStyle/>
          <a:p>
            <a:r>
              <a:rPr lang="pt-BR" sz="6000" dirty="0"/>
              <a:t>1º)  Podemos utilizar nossos recursos para poluir e devastar a terra, descumprindo nosso papel de gestores da terra;</a:t>
            </a:r>
          </a:p>
          <a:p>
            <a:r>
              <a:rPr lang="pt-BR" sz="6000" dirty="0"/>
              <a:t>2º)  Para roubar e oprimir os outros, desobedecendo ao mandamento de Jesus para amarmos o próximo como a nós mesmos (</a:t>
            </a:r>
            <a:r>
              <a:rPr lang="pt-BR" sz="6000" dirty="0" err="1"/>
              <a:t>Mt</a:t>
            </a:r>
            <a:r>
              <a:rPr lang="pt-BR" sz="6000" dirty="0"/>
              <a:t> 22.39) e desonrando a Deus com nossas ações;</a:t>
            </a:r>
          </a:p>
        </p:txBody>
      </p:sp>
    </p:spTree>
    <p:extLst>
      <p:ext uri="{BB962C8B-B14F-4D97-AF65-F5344CB8AC3E}">
        <p14:creationId xmlns:p14="http://schemas.microsoft.com/office/powerpoint/2010/main" val="326899178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5200" y="-89575"/>
            <a:ext cx="18518400" cy="13805575"/>
          </a:xfrm>
          <a:prstGeom prst="rect">
            <a:avLst/>
          </a:prstGeom>
        </p:spPr>
      </p:pic>
      <p:pic>
        <p:nvPicPr>
          <p:cNvPr id="2" name="Imagem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8509937" cy="13888800"/>
          </a:xfrm>
          <a:prstGeom prst="rect">
            <a:avLst/>
          </a:prstGeom>
        </p:spPr>
      </p:pic>
      <p:pic>
        <p:nvPicPr>
          <p:cNvPr id="8" name="Imagem 7" descr="Uma imagem contendo placar, computador, placa&#10;&#10;Descrição gerada automaticamente">
            <a:extLst>
              <a:ext uri="{FF2B5EF4-FFF2-40B4-BE49-F238E27FC236}">
                <a16:creationId xmlns:a16="http://schemas.microsoft.com/office/drawing/2014/main" id="{9542F524-3AB4-4378-A261-28797A20E4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0" name="Gráfico 7">
            <a:extLst>
              <a:ext uri="{FF2B5EF4-FFF2-40B4-BE49-F238E27FC236}">
                <a16:creationId xmlns:a16="http://schemas.microsoft.com/office/drawing/2014/main" id="{A22AE52C-C604-41FA-934F-E3ACBF9BA88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
        <p:nvSpPr>
          <p:cNvPr id="5" name="Retângulo 4"/>
          <p:cNvSpPr/>
          <p:nvPr/>
        </p:nvSpPr>
        <p:spPr>
          <a:xfrm>
            <a:off x="4740665" y="1283144"/>
            <a:ext cx="3766031" cy="1107996"/>
          </a:xfrm>
          <a:prstGeom prst="rect">
            <a:avLst/>
          </a:prstGeom>
        </p:spPr>
        <p:txBody>
          <a:bodyPr wrap="none">
            <a:spAutoFit/>
          </a:bodyPr>
          <a:lstStyle/>
          <a:p>
            <a:r>
              <a:rPr lang="pt-BR" sz="6600" b="1" spc="-112" dirty="0">
                <a:solidFill>
                  <a:schemeClr val="bg1"/>
                </a:solidFill>
              </a:rPr>
              <a:t>Tentações:</a:t>
            </a:r>
          </a:p>
        </p:txBody>
      </p:sp>
      <p:sp>
        <p:nvSpPr>
          <p:cNvPr id="4" name="CaixaDeTexto 3">
            <a:extLst>
              <a:ext uri="{FF2B5EF4-FFF2-40B4-BE49-F238E27FC236}">
                <a16:creationId xmlns:a16="http://schemas.microsoft.com/office/drawing/2014/main" id="{A03DC94D-EC0F-4040-B57C-F5F73A6EB4CA}"/>
              </a:ext>
            </a:extLst>
          </p:cNvPr>
          <p:cNvSpPr txBox="1"/>
          <p:nvPr/>
        </p:nvSpPr>
        <p:spPr>
          <a:xfrm>
            <a:off x="4232030" y="3313320"/>
            <a:ext cx="12552492" cy="7571303"/>
          </a:xfrm>
          <a:prstGeom prst="rect">
            <a:avLst/>
          </a:prstGeom>
          <a:noFill/>
        </p:spPr>
        <p:txBody>
          <a:bodyPr wrap="square" rtlCol="0">
            <a:spAutoFit/>
          </a:bodyPr>
          <a:lstStyle/>
          <a:p>
            <a:r>
              <a:rPr lang="pt-BR" sz="5400" dirty="0"/>
              <a:t>3º)  Poderíamos usar nossos bens para desviar pessoas do evangelho e atacar a igreja, como algumas pessoas ricas fizeram no primeiro século: “</a:t>
            </a:r>
            <a:r>
              <a:rPr lang="pt-BR" sz="5400" i="1" dirty="0"/>
              <a:t>Entretanto, vós outros menosprezastes o pobre. Não são os ricos que vos oprimem e não são eles que vos arrastam para tribunais? Não são eles os que blasfemam o bom nome que sobre vós foi invocado</a:t>
            </a:r>
            <a:r>
              <a:rPr lang="pt-BR" sz="5400" dirty="0"/>
              <a:t>?” (</a:t>
            </a:r>
            <a:r>
              <a:rPr lang="pt-BR" sz="5400" dirty="0" err="1"/>
              <a:t>Tg</a:t>
            </a:r>
            <a:r>
              <a:rPr lang="pt-BR" sz="5400" dirty="0"/>
              <a:t> 2.6 e 7);</a:t>
            </a:r>
          </a:p>
        </p:txBody>
      </p:sp>
    </p:spTree>
    <p:extLst>
      <p:ext uri="{BB962C8B-B14F-4D97-AF65-F5344CB8AC3E}">
        <p14:creationId xmlns:p14="http://schemas.microsoft.com/office/powerpoint/2010/main" val="45309589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5200" y="-89575"/>
            <a:ext cx="18518400" cy="13805575"/>
          </a:xfrm>
          <a:prstGeom prst="rect">
            <a:avLst/>
          </a:prstGeom>
        </p:spPr>
      </p:pic>
      <p:pic>
        <p:nvPicPr>
          <p:cNvPr id="2" name="Imagem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8509937" cy="13888800"/>
          </a:xfrm>
          <a:prstGeom prst="rect">
            <a:avLst/>
          </a:prstGeom>
        </p:spPr>
      </p:pic>
      <p:pic>
        <p:nvPicPr>
          <p:cNvPr id="8" name="Imagem 7" descr="Uma imagem contendo placar, computador, placa&#10;&#10;Descrição gerada automaticamente">
            <a:extLst>
              <a:ext uri="{FF2B5EF4-FFF2-40B4-BE49-F238E27FC236}">
                <a16:creationId xmlns:a16="http://schemas.microsoft.com/office/drawing/2014/main" id="{9542F524-3AB4-4378-A261-28797A20E4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0" name="Gráfico 7">
            <a:extLst>
              <a:ext uri="{FF2B5EF4-FFF2-40B4-BE49-F238E27FC236}">
                <a16:creationId xmlns:a16="http://schemas.microsoft.com/office/drawing/2014/main" id="{A22AE52C-C604-41FA-934F-E3ACBF9BA88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
        <p:nvSpPr>
          <p:cNvPr id="5" name="Retângulo 4"/>
          <p:cNvSpPr/>
          <p:nvPr/>
        </p:nvSpPr>
        <p:spPr>
          <a:xfrm>
            <a:off x="4740665" y="1283144"/>
            <a:ext cx="3766031" cy="1107996"/>
          </a:xfrm>
          <a:prstGeom prst="rect">
            <a:avLst/>
          </a:prstGeom>
        </p:spPr>
        <p:txBody>
          <a:bodyPr wrap="none">
            <a:spAutoFit/>
          </a:bodyPr>
          <a:lstStyle/>
          <a:p>
            <a:r>
              <a:rPr lang="pt-BR" sz="6600" b="1" spc="-112" dirty="0">
                <a:solidFill>
                  <a:schemeClr val="bg1"/>
                </a:solidFill>
              </a:rPr>
              <a:t>Tentações:</a:t>
            </a:r>
          </a:p>
        </p:txBody>
      </p:sp>
      <p:sp>
        <p:nvSpPr>
          <p:cNvPr id="4" name="CaixaDeTexto 3">
            <a:extLst>
              <a:ext uri="{FF2B5EF4-FFF2-40B4-BE49-F238E27FC236}">
                <a16:creationId xmlns:a16="http://schemas.microsoft.com/office/drawing/2014/main" id="{A03DC94D-EC0F-4040-B57C-F5F73A6EB4CA}"/>
              </a:ext>
            </a:extLst>
          </p:cNvPr>
          <p:cNvSpPr txBox="1"/>
          <p:nvPr/>
        </p:nvSpPr>
        <p:spPr>
          <a:xfrm>
            <a:off x="4232030" y="3130440"/>
            <a:ext cx="12552492" cy="8217634"/>
          </a:xfrm>
          <a:prstGeom prst="rect">
            <a:avLst/>
          </a:prstGeom>
          <a:noFill/>
        </p:spPr>
        <p:txBody>
          <a:bodyPr wrap="square" rtlCol="0">
            <a:spAutoFit/>
          </a:bodyPr>
          <a:lstStyle/>
          <a:p>
            <a:r>
              <a:rPr lang="pt-BR" sz="4800" dirty="0"/>
              <a:t>4º)  Poderíamos usar nossos recursos para favorecer nosso orgulho ou nos tornar gananciosos e acumular riquezas por avareza;</a:t>
            </a:r>
          </a:p>
          <a:p>
            <a:endParaRPr lang="pt-BR" sz="4800" dirty="0"/>
          </a:p>
          <a:p>
            <a:r>
              <a:rPr lang="pt-BR" sz="4800" dirty="0"/>
              <a:t>5º)  Colocar nossa segurança nas riquezas (</a:t>
            </a:r>
            <a:r>
              <a:rPr lang="pt-BR" sz="4800" dirty="0" err="1"/>
              <a:t>Mt</a:t>
            </a:r>
            <a:r>
              <a:rPr lang="pt-BR" sz="4800" dirty="0"/>
              <a:t>. 6.19; </a:t>
            </a:r>
            <a:r>
              <a:rPr lang="pt-BR" sz="4800" dirty="0" err="1"/>
              <a:t>Lc</a:t>
            </a:r>
            <a:r>
              <a:rPr lang="pt-BR" sz="4800" dirty="0"/>
              <a:t> 12.13-21, </a:t>
            </a:r>
            <a:r>
              <a:rPr lang="pt-BR" sz="4800" dirty="0" err="1"/>
              <a:t>Tg</a:t>
            </a:r>
            <a:r>
              <a:rPr lang="pt-BR" sz="4800" dirty="0"/>
              <a:t> 5.3);</a:t>
            </a:r>
          </a:p>
          <a:p>
            <a:endParaRPr lang="pt-BR" sz="4800" dirty="0"/>
          </a:p>
          <a:p>
            <a:r>
              <a:rPr lang="pt-BR" sz="4800" dirty="0"/>
              <a:t>6º)  Usar nossos bens de maneira insensata e prodigamente, vivendo em luxuria e autoindulgência, negligenciando as necessidades de outras pessoas (</a:t>
            </a:r>
            <a:r>
              <a:rPr lang="pt-BR" sz="4800" dirty="0" err="1"/>
              <a:t>Tg</a:t>
            </a:r>
            <a:r>
              <a:rPr lang="pt-BR" sz="4800" dirty="0"/>
              <a:t>. 5.5 e 1 </a:t>
            </a:r>
            <a:r>
              <a:rPr lang="pt-BR" sz="4800" dirty="0" err="1"/>
              <a:t>jo</a:t>
            </a:r>
            <a:r>
              <a:rPr lang="pt-BR" sz="4800" dirty="0"/>
              <a:t> 3.17)</a:t>
            </a:r>
          </a:p>
        </p:txBody>
      </p:sp>
    </p:spTree>
    <p:extLst>
      <p:ext uri="{BB962C8B-B14F-4D97-AF65-F5344CB8AC3E}">
        <p14:creationId xmlns:p14="http://schemas.microsoft.com/office/powerpoint/2010/main" val="162833669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5200" y="-89575"/>
            <a:ext cx="18518400" cy="13805575"/>
          </a:xfrm>
          <a:prstGeom prst="rect">
            <a:avLst/>
          </a:prstGeom>
        </p:spPr>
      </p:pic>
      <p:pic>
        <p:nvPicPr>
          <p:cNvPr id="2" name="Imagem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8509937" cy="13888800"/>
          </a:xfrm>
          <a:prstGeom prst="rect">
            <a:avLst/>
          </a:prstGeom>
        </p:spPr>
      </p:pic>
      <p:pic>
        <p:nvPicPr>
          <p:cNvPr id="8" name="Imagem 7" descr="Uma imagem contendo placar, computador, placa&#10;&#10;Descrição gerada automaticamente">
            <a:extLst>
              <a:ext uri="{FF2B5EF4-FFF2-40B4-BE49-F238E27FC236}">
                <a16:creationId xmlns:a16="http://schemas.microsoft.com/office/drawing/2014/main" id="{9542F524-3AB4-4378-A261-28797A20E4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0" name="Gráfico 7">
            <a:extLst>
              <a:ext uri="{FF2B5EF4-FFF2-40B4-BE49-F238E27FC236}">
                <a16:creationId xmlns:a16="http://schemas.microsoft.com/office/drawing/2014/main" id="{A22AE52C-C604-41FA-934F-E3ACBF9BA88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
        <p:nvSpPr>
          <p:cNvPr id="5" name="Retângulo 4"/>
          <p:cNvSpPr/>
          <p:nvPr/>
        </p:nvSpPr>
        <p:spPr>
          <a:xfrm>
            <a:off x="4740665" y="1283144"/>
            <a:ext cx="7035259" cy="923330"/>
          </a:xfrm>
          <a:prstGeom prst="rect">
            <a:avLst/>
          </a:prstGeom>
        </p:spPr>
        <p:txBody>
          <a:bodyPr wrap="none">
            <a:spAutoFit/>
          </a:bodyPr>
          <a:lstStyle/>
          <a:p>
            <a:r>
              <a:rPr lang="pt-BR" sz="5400" b="1" spc="-112" dirty="0">
                <a:solidFill>
                  <a:schemeClr val="bg1"/>
                </a:solidFill>
              </a:rPr>
              <a:t>Como reduzir a pobreza:</a:t>
            </a:r>
          </a:p>
        </p:txBody>
      </p:sp>
      <p:sp>
        <p:nvSpPr>
          <p:cNvPr id="4" name="CaixaDeTexto 3">
            <a:extLst>
              <a:ext uri="{FF2B5EF4-FFF2-40B4-BE49-F238E27FC236}">
                <a16:creationId xmlns:a16="http://schemas.microsoft.com/office/drawing/2014/main" id="{A03DC94D-EC0F-4040-B57C-F5F73A6EB4CA}"/>
              </a:ext>
            </a:extLst>
          </p:cNvPr>
          <p:cNvSpPr txBox="1"/>
          <p:nvPr/>
        </p:nvSpPr>
        <p:spPr>
          <a:xfrm>
            <a:off x="4232030" y="3605928"/>
            <a:ext cx="12552492" cy="8956298"/>
          </a:xfrm>
          <a:prstGeom prst="rect">
            <a:avLst/>
          </a:prstGeom>
          <a:noFill/>
        </p:spPr>
        <p:txBody>
          <a:bodyPr wrap="square" rtlCol="0">
            <a:spAutoFit/>
          </a:bodyPr>
          <a:lstStyle/>
          <a:p>
            <a:r>
              <a:rPr lang="pt-BR" sz="4800" b="1" dirty="0"/>
              <a:t>Curto prazo</a:t>
            </a:r>
            <a:r>
              <a:rPr lang="pt-BR" sz="4800" dirty="0"/>
              <a:t>: Implementar conjunto de ações sociais que mitiguem a precariedade da situação e observem a hierarquia das necessidades humanas;</a:t>
            </a:r>
          </a:p>
          <a:p>
            <a:endParaRPr lang="pt-BR" sz="4800" dirty="0"/>
          </a:p>
          <a:p>
            <a:r>
              <a:rPr lang="pt-BR" sz="4800" b="1" dirty="0"/>
              <a:t>Longo prazo</a:t>
            </a:r>
            <a:r>
              <a:rPr lang="pt-BR" sz="4800" dirty="0"/>
              <a:t>: a solução mais viável a  longo prazo para redução da pobreza no mundo são a geração e crescimento dos negócios produtivos e lucrativos. Isto porque os negócios produzem bens e geram empregos. E continuam a produzir bens, a gerar emprego e pagar salários ano após ano.</a:t>
            </a:r>
          </a:p>
        </p:txBody>
      </p:sp>
    </p:spTree>
    <p:extLst>
      <p:ext uri="{BB962C8B-B14F-4D97-AF65-F5344CB8AC3E}">
        <p14:creationId xmlns:p14="http://schemas.microsoft.com/office/powerpoint/2010/main" val="249193778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tângulo 25"/>
          <p:cNvSpPr/>
          <p:nvPr/>
        </p:nvSpPr>
        <p:spPr>
          <a:xfrm>
            <a:off x="0" y="3430339"/>
            <a:ext cx="18288000" cy="10285661"/>
          </a:xfrm>
          <a:prstGeom prst="rect">
            <a:avLst/>
          </a:prstGeom>
          <a:blipFill dpi="0" rotWithShape="1">
            <a:blip r:embed="rId3" cstate="screen">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0" name="CaixaDeTexto 29"/>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01</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02– Tema da Aula</a:t>
            </a:r>
          </a:p>
        </p:txBody>
      </p:sp>
      <p:sp>
        <p:nvSpPr>
          <p:cNvPr id="12" name="CaixaDeTexto 11">
            <a:extLst>
              <a:ext uri="{FF2B5EF4-FFF2-40B4-BE49-F238E27FC236}">
                <a16:creationId xmlns:a16="http://schemas.microsoft.com/office/drawing/2014/main" id="{BCD4D07A-9EB5-423E-8813-8D8226BC5F6B}"/>
              </a:ext>
            </a:extLst>
          </p:cNvPr>
          <p:cNvSpPr txBox="1"/>
          <p:nvPr/>
        </p:nvSpPr>
        <p:spPr>
          <a:xfrm>
            <a:off x="648646" y="144874"/>
            <a:ext cx="12066391" cy="1419491"/>
          </a:xfrm>
          <a:prstGeom prst="rect">
            <a:avLst/>
          </a:prstGeom>
          <a:noFill/>
        </p:spPr>
        <p:txBody>
          <a:bodyPr wrap="square" rtlCol="0">
            <a:spAutoFit/>
          </a:bodyPr>
          <a:lstStyle/>
          <a:p>
            <a:r>
              <a:rPr lang="pt-BR" sz="8624" b="1" spc="-112" dirty="0">
                <a:solidFill>
                  <a:schemeClr val="bg1"/>
                </a:solidFill>
                <a:latin typeface="Arial" panose="020B0604020202020204" pitchFamily="34" charset="0"/>
                <a:cs typeface="Arial" panose="020B0604020202020204" pitchFamily="34" charset="0"/>
              </a:rPr>
              <a:t>ASSUNTO DO SLIDE</a:t>
            </a:r>
          </a:p>
        </p:txBody>
      </p:sp>
      <p:grpSp>
        <p:nvGrpSpPr>
          <p:cNvPr id="13" name="Agrupar 12">
            <a:extLst>
              <a:ext uri="{FF2B5EF4-FFF2-40B4-BE49-F238E27FC236}">
                <a16:creationId xmlns:a16="http://schemas.microsoft.com/office/drawing/2014/main" id="{B4BA109B-C5B1-45D5-A358-E58460E5956B}"/>
              </a:ext>
            </a:extLst>
          </p:cNvPr>
          <p:cNvGrpSpPr/>
          <p:nvPr/>
        </p:nvGrpSpPr>
        <p:grpSpPr>
          <a:xfrm>
            <a:off x="12226066" y="12064531"/>
            <a:ext cx="5616462" cy="1219187"/>
            <a:chOff x="2058806" y="5195668"/>
            <a:chExt cx="15315827" cy="3324666"/>
          </a:xfrm>
        </p:grpSpPr>
        <p:grpSp>
          <p:nvGrpSpPr>
            <p:cNvPr id="14" name="Agrupar 13">
              <a:extLst>
                <a:ext uri="{FF2B5EF4-FFF2-40B4-BE49-F238E27FC236}">
                  <a16:creationId xmlns:a16="http://schemas.microsoft.com/office/drawing/2014/main" id="{FEE46FEC-5467-493A-A998-BFAFE586B3BE}"/>
                </a:ext>
              </a:extLst>
            </p:cNvPr>
            <p:cNvGrpSpPr/>
            <p:nvPr/>
          </p:nvGrpSpPr>
          <p:grpSpPr>
            <a:xfrm>
              <a:off x="7655266" y="5195668"/>
              <a:ext cx="9719367" cy="3324666"/>
              <a:chOff x="7930850" y="3391317"/>
              <a:chExt cx="12960844" cy="4433466"/>
            </a:xfrm>
          </p:grpSpPr>
          <p:pic>
            <p:nvPicPr>
              <p:cNvPr id="17" name="Imagem 16">
                <a:extLst>
                  <a:ext uri="{FF2B5EF4-FFF2-40B4-BE49-F238E27FC236}">
                    <a16:creationId xmlns:a16="http://schemas.microsoft.com/office/drawing/2014/main" id="{D48B0B21-21EA-4981-B7B3-23E890D39D3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8" name="Imagem 17">
                <a:extLst>
                  <a:ext uri="{FF2B5EF4-FFF2-40B4-BE49-F238E27FC236}">
                    <a16:creationId xmlns:a16="http://schemas.microsoft.com/office/drawing/2014/main" id="{4DA0DBCA-C8BF-44BB-BBD2-91292ECB6A1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pic>
          <p:nvPicPr>
            <p:cNvPr id="15" name="Imagem 14">
              <a:extLst>
                <a:ext uri="{FF2B5EF4-FFF2-40B4-BE49-F238E27FC236}">
                  <a16:creationId xmlns:a16="http://schemas.microsoft.com/office/drawing/2014/main" id="{F67DC78C-E812-4320-A726-4390B2AA6DE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058806" y="5586775"/>
              <a:ext cx="4967987" cy="2542450"/>
            </a:xfrm>
            <a:prstGeom prst="rect">
              <a:avLst/>
            </a:prstGeom>
          </p:spPr>
        </p:pic>
      </p:grpSp>
      <p:sp>
        <p:nvSpPr>
          <p:cNvPr id="19" name="Retângulo 18">
            <a:extLst>
              <a:ext uri="{FF2B5EF4-FFF2-40B4-BE49-F238E27FC236}">
                <a16:creationId xmlns:a16="http://schemas.microsoft.com/office/drawing/2014/main" id="{FBFB5A5D-F26F-4F5C-9D8C-CD0DB72194FE}"/>
              </a:ext>
            </a:extLst>
          </p:cNvPr>
          <p:cNvSpPr/>
          <p:nvPr/>
        </p:nvSpPr>
        <p:spPr>
          <a:xfrm>
            <a:off x="0" y="0"/>
            <a:ext cx="18288000" cy="1717953"/>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a:extLst>
              <a:ext uri="{FF2B5EF4-FFF2-40B4-BE49-F238E27FC236}">
                <a16:creationId xmlns:a16="http://schemas.microsoft.com/office/drawing/2014/main" id="{FF2A3A8A-8BB0-48F4-B07E-D6916E21C0FE}"/>
              </a:ext>
            </a:extLst>
          </p:cNvPr>
          <p:cNvSpPr txBox="1"/>
          <p:nvPr/>
        </p:nvSpPr>
        <p:spPr>
          <a:xfrm>
            <a:off x="648644" y="117263"/>
            <a:ext cx="17193883" cy="1200329"/>
          </a:xfrm>
          <a:prstGeom prst="rect">
            <a:avLst/>
          </a:prstGeom>
          <a:noFill/>
        </p:spPr>
        <p:txBody>
          <a:bodyPr wrap="square" rtlCol="0">
            <a:spAutoFit/>
          </a:bodyPr>
          <a:lstStyle/>
          <a:p>
            <a:r>
              <a:rPr lang="pt-BR" sz="7200" b="1" spc="-112" dirty="0">
                <a:solidFill>
                  <a:schemeClr val="bg1"/>
                </a:solidFill>
                <a:latin typeface="Arial" panose="020B0604020202020204" pitchFamily="34" charset="0"/>
                <a:cs typeface="Arial" panose="020B0604020202020204" pitchFamily="34" charset="0"/>
              </a:rPr>
              <a:t>Um alerta sobre a assistência contínua:</a:t>
            </a:r>
          </a:p>
        </p:txBody>
      </p:sp>
      <p:pic>
        <p:nvPicPr>
          <p:cNvPr id="2" name="Imagem 1"/>
          <p:cNvPicPr>
            <a:picLocks noChangeAspect="1"/>
          </p:cNvPicPr>
          <p:nvPr/>
        </p:nvPicPr>
        <p:blipFill>
          <a:blip r:embed="rId8"/>
          <a:stretch>
            <a:fillRect/>
          </a:stretch>
        </p:blipFill>
        <p:spPr>
          <a:xfrm>
            <a:off x="1258416" y="1835216"/>
            <a:ext cx="6848475" cy="12192000"/>
          </a:xfrm>
          <a:prstGeom prst="rect">
            <a:avLst/>
          </a:prstGeom>
        </p:spPr>
      </p:pic>
      <p:pic>
        <p:nvPicPr>
          <p:cNvPr id="3" name="Imagem 2"/>
          <p:cNvPicPr>
            <a:picLocks noChangeAspect="1"/>
          </p:cNvPicPr>
          <p:nvPr/>
        </p:nvPicPr>
        <p:blipFill>
          <a:blip r:embed="rId9"/>
          <a:stretch>
            <a:fillRect/>
          </a:stretch>
        </p:blipFill>
        <p:spPr>
          <a:xfrm>
            <a:off x="9948673" y="1835216"/>
            <a:ext cx="6848475" cy="12192000"/>
          </a:xfrm>
          <a:prstGeom prst="rect">
            <a:avLst/>
          </a:prstGeom>
        </p:spPr>
      </p:pic>
    </p:spTree>
    <p:extLst>
      <p:ext uri="{BB962C8B-B14F-4D97-AF65-F5344CB8AC3E}">
        <p14:creationId xmlns:p14="http://schemas.microsoft.com/office/powerpoint/2010/main" val="37930423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0967" y="-86400"/>
            <a:ext cx="18509932" cy="13888797"/>
          </a:xfrm>
          <a:prstGeom prst="rect">
            <a:avLst/>
          </a:prstGeom>
        </p:spPr>
      </p:pic>
      <p:pic>
        <p:nvPicPr>
          <p:cNvPr id="6" name="Imagem 5">
            <a:extLst>
              <a:ext uri="{FF2B5EF4-FFF2-40B4-BE49-F238E27FC236}">
                <a16:creationId xmlns:a16="http://schemas.microsoft.com/office/drawing/2014/main" id="{F7DC83CA-1FFA-44E6-9809-2187A8D08839}"/>
              </a:ext>
            </a:extLst>
          </p:cNvPr>
          <p:cNvPicPr preferRelativeResize="0">
            <a:picLocks noChangeAspect="1"/>
          </p:cNvPicPr>
          <p:nvPr/>
        </p:nvPicPr>
        <p:blipFill>
          <a:blip r:embed="rId4">
            <a:extLst>
              <a:ext uri="{28A0092B-C50C-407E-A947-70E740481C1C}">
                <a14:useLocalDpi xmlns:a14="http://schemas.microsoft.com/office/drawing/2010/main"/>
              </a:ext>
            </a:extLst>
          </a:blip>
          <a:stretch>
            <a:fillRect/>
          </a:stretch>
        </p:blipFill>
        <p:spPr>
          <a:xfrm>
            <a:off x="-230400" y="-86400"/>
            <a:ext cx="18518400" cy="13805575"/>
          </a:xfrm>
          <a:prstGeom prst="rect">
            <a:avLst/>
          </a:prstGeom>
        </p:spPr>
      </p:pic>
      <p:pic>
        <p:nvPicPr>
          <p:cNvPr id="7" name="Imagem 6" descr="Uma imagem contendo placar, computador, placa&#10;&#10;Descrição gerada automaticamente">
            <a:extLst>
              <a:ext uri="{FF2B5EF4-FFF2-40B4-BE49-F238E27FC236}">
                <a16:creationId xmlns:a16="http://schemas.microsoft.com/office/drawing/2014/main" id="{2B12E8B1-EB29-4541-9CA1-569EBBB4124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1" name="Gráfico 7">
            <a:extLst>
              <a:ext uri="{FF2B5EF4-FFF2-40B4-BE49-F238E27FC236}">
                <a16:creationId xmlns:a16="http://schemas.microsoft.com/office/drawing/2014/main" id="{E297388B-6158-4B0D-8BE9-1191FF3E7F61}"/>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Tree>
    <p:extLst>
      <p:ext uri="{BB962C8B-B14F-4D97-AF65-F5344CB8AC3E}">
        <p14:creationId xmlns:p14="http://schemas.microsoft.com/office/powerpoint/2010/main" val="1593700311"/>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Office Them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dpi="0" rotWithShape="1">
          <a:blip xmlns:r="http://schemas.openxmlformats.org/officeDocument/2006/relationships" r:embed="rId1"/>
          <a:srcRect/>
          <a:tile tx="0" ty="0" sx="100000" sy="100000" flip="none" algn="tl"/>
        </a:blip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372</TotalTime>
  <Words>1385</Words>
  <Application>Microsoft Office PowerPoint</Application>
  <PresentationFormat>Personalizar</PresentationFormat>
  <Paragraphs>94</Paragraphs>
  <Slides>23</Slides>
  <Notes>23</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23</vt:i4>
      </vt:variant>
    </vt:vector>
  </HeadingPairs>
  <TitlesOfParts>
    <vt:vector size="27" baseType="lpstr">
      <vt:lpstr>Arial</vt:lpstr>
      <vt:lpstr>Calibri</vt:lpstr>
      <vt:lpstr>Calibri Light</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Marco Baumgratz</dc:creator>
  <cp:lastModifiedBy>Felipe Cruzeiro</cp:lastModifiedBy>
  <cp:revision>40</cp:revision>
  <dcterms:created xsi:type="dcterms:W3CDTF">2020-01-10T23:44:07Z</dcterms:created>
  <dcterms:modified xsi:type="dcterms:W3CDTF">2020-02-06T22:10:48Z</dcterms:modified>
</cp:coreProperties>
</file>