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3"/>
  </p:notesMasterIdLst>
  <p:handoutMasterIdLst>
    <p:handoutMasterId r:id="rId14"/>
  </p:handoutMasterIdLst>
  <p:sldIdLst>
    <p:sldId id="315" r:id="rId2"/>
    <p:sldId id="305" r:id="rId3"/>
    <p:sldId id="331" r:id="rId4"/>
    <p:sldId id="328" r:id="rId5"/>
    <p:sldId id="330" r:id="rId6"/>
    <p:sldId id="290" r:id="rId7"/>
    <p:sldId id="321" r:id="rId8"/>
    <p:sldId id="322" r:id="rId9"/>
    <p:sldId id="323" r:id="rId10"/>
    <p:sldId id="332" r:id="rId11"/>
    <p:sldId id="310" r:id="rId12"/>
  </p:sldIdLst>
  <p:sldSz cx="18288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49D"/>
    <a:srgbClr val="F89C32"/>
    <a:srgbClr val="F7941E"/>
    <a:srgbClr val="B56727"/>
    <a:srgbClr val="A97B45"/>
    <a:srgbClr val="00A651"/>
    <a:srgbClr val="069542"/>
    <a:srgbClr val="F99B34"/>
    <a:srgbClr val="0087D1"/>
    <a:srgbClr val="7F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54" autoAdjust="0"/>
    <p:restoredTop sz="94824" autoAdjust="0"/>
  </p:normalViewPr>
  <p:slideViewPr>
    <p:cSldViewPr snapToGrid="0" snapToObjects="1" showGuides="1">
      <p:cViewPr varScale="1">
        <p:scale>
          <a:sx n="40" d="100"/>
          <a:sy n="40" d="100"/>
        </p:scale>
        <p:origin x="-800" y="-96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41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17/08/18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17/08/18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dirty="0" smtClean="0">
              <a:latin typeface="Arial"/>
              <a:cs typeface="Arial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               Deve se respeitar a idade para o aprendizado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      Conhecimento e desenvolvimento--- inclui vários aspectos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                  Aprendizagem progressiva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Depende do ambiente, favorável ou caos, estimulação,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•"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    quanto devo ensinar?</a:t>
            </a:r>
          </a:p>
          <a:p>
            <a:pPr marL="171450" indent="-171450">
              <a:buFontTx/>
              <a:buChar char="•"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Analogia do funil As liberdades são obtidas a medida que a criança cresce e passa pelas fases do funil,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      demonstrando um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comportamento responsável.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                                          FUNIL----2—5—7----12</a:t>
            </a:r>
          </a:p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dirty="0" smtClean="0">
              <a:latin typeface="Arial"/>
              <a:cs typeface="Arial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Porque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ensinar isso porque fica mais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facil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educar de acordo com a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biblia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a criança sabe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que escolhemos estar com Deus ou não.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Devemos deixar claro para criança que existe estes tipos de pessoas</a:t>
            </a:r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exemplo criança do mini-Onipotente, Onisciente, Onipresente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2-Pecado é desobediência  a Deus manchinha no coração musica do sabão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Contar historias ...Adão e Eva, Jonas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>
                <a:latin typeface="+mn-lt"/>
              </a:rPr>
              <a:t>3-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Nós erramos mas devemos fugir de pecado, pergunte quais pecados comentemos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>
                <a:latin typeface="+mn-lt"/>
              </a:rPr>
              <a:t>4-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Contar a historia de Jesus, crucificação livro sem palavras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>
                <a:latin typeface="+mn-lt"/>
              </a:rPr>
              <a:t>5-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Livros ensinam sobre BIG Ban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>
                <a:latin typeface="+mn-lt"/>
              </a:rPr>
              <a:t>6-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Explicar sobre o que eles tem visto por ai sobre ideologia de gênero.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7-Somente homem e mulher podem gerar filhos.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Sobre os casais homo afetivos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8-Obedecer os mandamentos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9-Conhecemos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Bíblia e Deus quer que andemos segundo os seus ensinamentos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10-Somos diferentes sim, agimos diferentes, mostrar que as pessoas que estão longe de Deus agem diferentes devemos ser luz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Mostre para seus filhos como que a família desmorona e enfraquece nestes tempos atuais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Ensine seus filhos e netos os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caminhos do Senhor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porque eles é que vão sustentar a fé e honrar o nome de Deus no meio de uma geração marcada pela impiedade e pelo pecado. 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pt-BR" dirty="0" smtClean="0">
              <a:effectLst/>
            </a:endParaRP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Oracao</a:t>
            </a:r>
            <a:endParaRPr lang="pt-BR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Devemos ensinar para nossas crianças que Deus responde às nossas orações em Sua sabedoria e Suas respostas são as melhores, embora algumas vezes não concordemos. Tiago 5: 13- 18.</a:t>
            </a:r>
          </a:p>
          <a:p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Pecado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Diferença quando faz sem intenção e com intenção, se você deu aviso e fez assim mesmo, se já conversou. Aproveita a situação que aconteceu para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adverter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Quando ele tem a consciência do que esta fazendo. exemplo da bola 3 tipos de correção da mãe no memento </a:t>
            </a:r>
            <a:r>
              <a:rPr lang="pt-BR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 desobediência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2 tipos de criança;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chora e a que omite.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Arrependimento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confunda pesar com arrependimento,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Sentir pesar sobre o que aconteceu não significa arrependimento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Você não pode se arrepender sem pesar, mas pode sentir pesar sem ter arrependido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Sentir remorso mas não se arrepender</a:t>
            </a:r>
          </a:p>
          <a:p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Perdão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a criança pisa no canteiro de flores e estraga a flor deve se pedir desculpa pois foi sem querer, mas se ela tivesse recebido orientação parar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pisar no canteiro ela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estava avisada.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confissão foi feita a criança deve buscar o perdão das partes ofendidas. 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Dizer sente muito não significa perdão se você diz sente muito o outro também diz que lamenta pelo que você fez. Deve haver vontade de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fazer mais.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jp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9F215868-DAA0-4AB4-BF28-4789AEF8C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755" y="4306206"/>
            <a:ext cx="9972489" cy="510358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0B79C3E2-16F9-445F-AF58-93425B800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23498"/>
            <a:ext cx="18288000" cy="285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11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8" name="CaixaDeTexto 17"/>
          <p:cNvSpPr txBox="1"/>
          <p:nvPr/>
        </p:nvSpPr>
        <p:spPr>
          <a:xfrm>
            <a:off x="6526950" y="5196225"/>
            <a:ext cx="11315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>
                <a:solidFill>
                  <a:schemeClr val="accent4">
                    <a:lumMod val="50000"/>
                  </a:schemeClr>
                </a:solidFill>
              </a:rPr>
              <a:t>ASSUNTO DA CLASSE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6526952" y="6728346"/>
            <a:ext cx="10359792" cy="258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 DA </a:t>
            </a:r>
            <a:r>
              <a:rPr lang="pt-BR" sz="4049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AULA: Alcançando o coração da criança</a:t>
            </a:r>
            <a:endParaRPr lang="pt-BR" sz="4049" dirty="0"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049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DO </a:t>
            </a:r>
            <a:r>
              <a:rPr lang="pt-BR" sz="4049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PROFESSOR: </a:t>
            </a:r>
            <a:r>
              <a:rPr lang="pt-BR" sz="4049" dirty="0" err="1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Lezir</a:t>
            </a:r>
            <a:r>
              <a:rPr lang="pt-BR" sz="4049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Brasileiro</a:t>
            </a:r>
            <a:endParaRPr lang="pt-BR" sz="4049" dirty="0"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049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 DA </a:t>
            </a:r>
            <a:r>
              <a:rPr lang="pt-BR" sz="4049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AULA: 24/06/18</a:t>
            </a:r>
            <a:endParaRPr lang="pt-BR" sz="4049" dirty="0"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="" xmlns:a16="http://schemas.microsoft.com/office/drawing/2014/main" id="{4506B851-2B8C-48AE-BA52-5591F8CB8CCD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0" name="Agrupar 9">
              <a:extLst>
                <a:ext uri="{FF2B5EF4-FFF2-40B4-BE49-F238E27FC236}">
                  <a16:creationId xmlns="" xmlns:a16="http://schemas.microsoft.com/office/drawing/2014/main" id="{5AD042BB-D34B-4BAA-B801-A75C5869B197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4" name="Imagem 13">
                <a:extLst>
                  <a:ext uri="{FF2B5EF4-FFF2-40B4-BE49-F238E27FC236}">
                    <a16:creationId xmlns="" xmlns:a16="http://schemas.microsoft.com/office/drawing/2014/main" id="{8F861CAE-2EEF-4A62-A8AD-48B166C3B6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0" name="Imagem 19">
                <a:extLst>
                  <a:ext uri="{FF2B5EF4-FFF2-40B4-BE49-F238E27FC236}">
                    <a16:creationId xmlns="" xmlns:a16="http://schemas.microsoft.com/office/drawing/2014/main" id="{DD9CFA9C-04E9-4DDF-892E-4DE3176E6A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1" name="Imagem 10">
              <a:extLst>
                <a:ext uri="{FF2B5EF4-FFF2-40B4-BE49-F238E27FC236}">
                  <a16:creationId xmlns="" xmlns:a16="http://schemas.microsoft.com/office/drawing/2014/main" id="{B76A6178-09C7-4E7B-90D0-F8DA6D611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771" y="2721428"/>
            <a:ext cx="5526707" cy="827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554" y="2613460"/>
            <a:ext cx="6884453" cy="103060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2184" r="31854"/>
          <a:stretch/>
        </p:blipFill>
        <p:spPr>
          <a:xfrm>
            <a:off x="9891727" y="2613459"/>
            <a:ext cx="7059485" cy="10306067"/>
          </a:xfrm>
          <a:prstGeom prst="rect">
            <a:avLst/>
          </a:prstGeom>
        </p:spPr>
      </p:pic>
      <p:sp>
        <p:nvSpPr>
          <p:cNvPr id="5" name="Retângulo 26">
            <a:extLst>
              <a:ext uri="{FF2B5EF4-FFF2-40B4-BE49-F238E27FC236}">
                <a16:creationId xmlns="" xmlns:a16="http://schemas.microsoft.com/office/drawing/2014/main" id="{66715252-EC58-44A9-ACC8-30C311A19146}"/>
              </a:ext>
            </a:extLst>
          </p:cNvPr>
          <p:cNvSpPr/>
          <p:nvPr/>
        </p:nvSpPr>
        <p:spPr>
          <a:xfrm>
            <a:off x="0" y="-13584"/>
            <a:ext cx="18288000" cy="171795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000" dirty="0"/>
          </a:p>
        </p:txBody>
      </p:sp>
    </p:spTree>
    <p:extLst>
      <p:ext uri="{BB962C8B-B14F-4D97-AF65-F5344CB8AC3E}">
        <p14:creationId xmlns:p14="http://schemas.microsoft.com/office/powerpoint/2010/main" val="1859415298"/>
      </p:ext>
    </p:extLst>
  </p:cSld>
  <p:clrMapOvr>
    <a:masterClrMapping/>
  </p:clrMapOvr>
  <p:transition xmlns:p14="http://schemas.microsoft.com/office/powerpoint/2010/main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648645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="" xmlns:a16="http://schemas.microsoft.com/office/drawing/2014/main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="" xmlns:a16="http://schemas.microsoft.com/office/drawing/2014/main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="" xmlns:a16="http://schemas.microsoft.com/office/drawing/2014/main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="" xmlns:a16="http://schemas.microsoft.com/office/drawing/2014/main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="" xmlns:a16="http://schemas.microsoft.com/office/drawing/2014/main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="" xmlns:a16="http://schemas.microsoft.com/office/drawing/2014/main" id="{66715252-EC58-44A9-ACC8-30C311A19146}"/>
              </a:ext>
            </a:extLst>
          </p:cNvPr>
          <p:cNvSpPr/>
          <p:nvPr/>
        </p:nvSpPr>
        <p:spPr>
          <a:xfrm>
            <a:off x="0" y="-13584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 smtClean="0"/>
              <a:t>ALCANÇANDO O CORAÇÃO DAS CRIANÇAS</a:t>
            </a:r>
            <a:endParaRPr lang="pt-BR" sz="6000" dirty="0"/>
          </a:p>
        </p:txBody>
      </p:sp>
      <p:sp>
        <p:nvSpPr>
          <p:cNvPr id="2" name="Rectangle 1"/>
          <p:cNvSpPr/>
          <p:nvPr/>
        </p:nvSpPr>
        <p:spPr>
          <a:xfrm>
            <a:off x="591758" y="974109"/>
            <a:ext cx="16401732" cy="13696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 smtClean="0"/>
              <a:t>                                 </a:t>
            </a:r>
            <a:endParaRPr lang="pt-BR" sz="4800" b="1" dirty="0" smtClean="0"/>
          </a:p>
          <a:p>
            <a:endParaRPr lang="pt-BR" sz="4800" b="1" dirty="0"/>
          </a:p>
          <a:p>
            <a:r>
              <a:rPr lang="pt-BR" sz="4000" b="1" dirty="0" smtClean="0"/>
              <a:t>                                     Processo </a:t>
            </a:r>
            <a:r>
              <a:rPr lang="pt-BR" sz="4000" b="1" dirty="0"/>
              <a:t>de A</a:t>
            </a:r>
            <a:r>
              <a:rPr lang="pt-BR" sz="4000" b="1" dirty="0" smtClean="0"/>
              <a:t>prendizagem</a:t>
            </a:r>
          </a:p>
          <a:p>
            <a:endParaRPr lang="pt-BR" sz="4000" dirty="0"/>
          </a:p>
          <a:p>
            <a:r>
              <a:rPr lang="pt-BR" sz="3600" b="1" dirty="0"/>
              <a:t>Os infantes aprendem pela interação com seu mundo em desenvolvimento, desde que o mundo em desenvolvimento não se expanda muito rapidamente. </a:t>
            </a:r>
          </a:p>
          <a:p>
            <a:endParaRPr lang="pt-BR" sz="3600" dirty="0"/>
          </a:p>
          <a:p>
            <a:r>
              <a:rPr lang="pt-BR" sz="3600" b="1" dirty="0"/>
              <a:t>A</a:t>
            </a:r>
            <a:r>
              <a:rPr lang="pt-BR" sz="3600" b="1" dirty="0" smtClean="0"/>
              <a:t>prendizado </a:t>
            </a:r>
            <a:r>
              <a:rPr lang="pt-BR" sz="3600" b="1" dirty="0"/>
              <a:t>acontece em estágios </a:t>
            </a:r>
            <a:r>
              <a:rPr lang="pt-BR" sz="3600" b="1" dirty="0" smtClean="0"/>
              <a:t>progressivos, e o ambiente </a:t>
            </a:r>
            <a:r>
              <a:rPr lang="pt-BR" sz="3600" b="1" dirty="0"/>
              <a:t>de </a:t>
            </a:r>
          </a:p>
          <a:p>
            <a:r>
              <a:rPr lang="pt-BR" sz="3600" b="1" dirty="0" smtClean="0"/>
              <a:t>aprendizagem deve combinar  </a:t>
            </a:r>
            <a:r>
              <a:rPr lang="pt-BR" sz="3600" b="1" dirty="0"/>
              <a:t>informações com </a:t>
            </a:r>
            <a:r>
              <a:rPr lang="pt-BR" sz="3600" b="1" dirty="0" smtClean="0"/>
              <a:t>entendimento.</a:t>
            </a:r>
          </a:p>
          <a:p>
            <a:endParaRPr lang="pt-BR" sz="3600" dirty="0"/>
          </a:p>
          <a:p>
            <a:r>
              <a:rPr lang="pt-BR" sz="3600" b="1" dirty="0"/>
              <a:t>As liberdades são obtidas a medida que a criança cresce e passa </a:t>
            </a:r>
            <a:r>
              <a:rPr lang="pt-BR" sz="3600" b="1" dirty="0" smtClean="0"/>
              <a:t>pelas</a:t>
            </a:r>
          </a:p>
          <a:p>
            <a:r>
              <a:rPr lang="pt-BR" sz="3600" b="1" dirty="0" smtClean="0"/>
              <a:t> </a:t>
            </a:r>
            <a:r>
              <a:rPr lang="pt-BR" sz="3600" b="1" dirty="0"/>
              <a:t>fases </a:t>
            </a:r>
            <a:r>
              <a:rPr lang="pt-BR" sz="3600" b="1" dirty="0" smtClean="0"/>
              <a:t>, </a:t>
            </a:r>
            <a:r>
              <a:rPr lang="pt-BR" sz="3600" b="1" dirty="0"/>
              <a:t>demonstrando um comportamento responsável</a:t>
            </a:r>
            <a:r>
              <a:rPr lang="pt-BR" sz="3600" b="1" dirty="0" smtClean="0"/>
              <a:t>.</a:t>
            </a:r>
          </a:p>
          <a:p>
            <a:endParaRPr lang="pt-BR" sz="3600" b="1" dirty="0"/>
          </a:p>
          <a:p>
            <a:pPr lvl="0"/>
            <a:r>
              <a:rPr lang="pt-BR" sz="3600" b="1" dirty="0"/>
              <a:t>Liberdades maiores do que o autocontrole = confusão no desenvolvimento</a:t>
            </a:r>
          </a:p>
          <a:p>
            <a:pPr lvl="0"/>
            <a:endParaRPr lang="pt-BR" sz="3600" dirty="0"/>
          </a:p>
          <a:p>
            <a:pPr lvl="0"/>
            <a:r>
              <a:rPr lang="pt-BR" sz="3600" b="1" dirty="0"/>
              <a:t>Liberdades menores do que o autocontrole = frustração no desenvolvimento</a:t>
            </a:r>
          </a:p>
          <a:p>
            <a:pPr lvl="0"/>
            <a:endParaRPr lang="pt-BR" sz="3600" dirty="0"/>
          </a:p>
          <a:p>
            <a:pPr lvl="0"/>
            <a:r>
              <a:rPr lang="pt-BR" sz="3600" b="1" dirty="0"/>
              <a:t>Liberdades iguais ao autocontrole = harmonia no desenvolvimento</a:t>
            </a:r>
            <a:endParaRPr lang="pt-BR" sz="3600" dirty="0"/>
          </a:p>
          <a:p>
            <a:endParaRPr lang="pt-BR" sz="4000" dirty="0">
              <a:latin typeface="Arial"/>
              <a:cs typeface="Arial"/>
            </a:endParaRPr>
          </a:p>
          <a:p>
            <a:endParaRPr lang="pt-BR" sz="4000" b="1" dirty="0" smtClean="0"/>
          </a:p>
          <a:p>
            <a:endParaRPr lang="pt-BR" sz="4000" b="1" dirty="0"/>
          </a:p>
          <a:p>
            <a:endParaRPr lang="pt-BR" sz="4000" b="1" dirty="0"/>
          </a:p>
          <a:p>
            <a:pPr marL="685800" indent="-685800">
              <a:buFontTx/>
              <a:buChar char="•"/>
            </a:pPr>
            <a:endParaRPr lang="pt-BR" sz="4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1311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648645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="" xmlns:a16="http://schemas.microsoft.com/office/drawing/2014/main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="" xmlns:a16="http://schemas.microsoft.com/office/drawing/2014/main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="" xmlns:a16="http://schemas.microsoft.com/office/drawing/2014/main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="" xmlns:a16="http://schemas.microsoft.com/office/drawing/2014/main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="" xmlns:a16="http://schemas.microsoft.com/office/drawing/2014/main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="" xmlns:a16="http://schemas.microsoft.com/office/drawing/2014/main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/>
              <a:t>ALCANÇANDO O CORAÇÃO DAS CRIANÇAS</a:t>
            </a:r>
          </a:p>
        </p:txBody>
      </p:sp>
      <p:sp>
        <p:nvSpPr>
          <p:cNvPr id="2" name="Rectangle 1"/>
          <p:cNvSpPr/>
          <p:nvPr/>
        </p:nvSpPr>
        <p:spPr>
          <a:xfrm>
            <a:off x="591758" y="974109"/>
            <a:ext cx="16401732" cy="1135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 smtClean="0"/>
              <a:t>                                  </a:t>
            </a:r>
          </a:p>
          <a:p>
            <a:endParaRPr lang="pt-BR" sz="4000" b="1" dirty="0"/>
          </a:p>
          <a:p>
            <a:endParaRPr lang="pt-BR" sz="4000" dirty="0"/>
          </a:p>
          <a:p>
            <a:r>
              <a:rPr lang="pt-BR" sz="4000" b="1" dirty="0"/>
              <a:t>Precisamos ensinar que há dois tipos de pessoas, que vivem na terra</a:t>
            </a:r>
            <a:r>
              <a:rPr lang="pt-BR" sz="4000" b="1" dirty="0" smtClean="0"/>
              <a:t>:</a:t>
            </a:r>
          </a:p>
          <a:p>
            <a:endParaRPr lang="pt-BR" sz="4000" dirty="0"/>
          </a:p>
          <a:p>
            <a:r>
              <a:rPr lang="pt-BR" sz="4000" b="1" dirty="0" smtClean="0"/>
              <a:t>1- aqueles </a:t>
            </a:r>
            <a:r>
              <a:rPr lang="pt-BR" sz="4000" b="1" dirty="0"/>
              <a:t>que viram as costas para Deus e vivem para satisfação dos seus desejos.</a:t>
            </a:r>
            <a:endParaRPr lang="pt-BR" sz="4000" dirty="0"/>
          </a:p>
          <a:p>
            <a:r>
              <a:rPr lang="pt-BR" sz="4000" b="1" dirty="0" smtClean="0"/>
              <a:t>2- aqueles </a:t>
            </a:r>
            <a:r>
              <a:rPr lang="pt-BR" sz="4000" b="1" dirty="0"/>
              <a:t>que são chamados para ser uma geração que busca a Deus.</a:t>
            </a:r>
            <a:endParaRPr lang="pt-BR" sz="4000" dirty="0"/>
          </a:p>
          <a:p>
            <a:endParaRPr lang="pt-BR" sz="4000" dirty="0">
              <a:latin typeface="Arial"/>
              <a:cs typeface="Arial"/>
            </a:endParaRPr>
          </a:p>
          <a:p>
            <a:endParaRPr lang="pt-BR" sz="4000" dirty="0" smtClean="0">
              <a:latin typeface="Arial"/>
              <a:cs typeface="Arial"/>
            </a:endParaRPr>
          </a:p>
          <a:p>
            <a:r>
              <a:rPr lang="pt-BR" sz="4000" b="1" dirty="0"/>
              <a:t>Salmo 78.3, 4  </a:t>
            </a:r>
            <a:endParaRPr lang="pt-BR" sz="4000" dirty="0"/>
          </a:p>
          <a:p>
            <a:r>
              <a:rPr lang="pt-BR" sz="4000" b="1" dirty="0"/>
              <a:t>“o que ouvimos e aprendemos, o </a:t>
            </a:r>
            <a:r>
              <a:rPr lang="pt-BR" sz="4000" b="1" dirty="0" smtClean="0"/>
              <a:t>que nos contaram nossos pais , não o encobriremos a seus </a:t>
            </a:r>
            <a:r>
              <a:rPr lang="pt-BR" sz="4000" b="1" dirty="0"/>
              <a:t>filhos; contaremos à </a:t>
            </a:r>
            <a:r>
              <a:rPr lang="pt-BR" sz="4000" b="1" dirty="0" smtClean="0"/>
              <a:t>vindoura </a:t>
            </a:r>
            <a:r>
              <a:rPr lang="pt-BR" sz="4000" b="1" dirty="0"/>
              <a:t>geração os </a:t>
            </a:r>
            <a:r>
              <a:rPr lang="pt-BR" sz="4000" b="1" dirty="0" smtClean="0"/>
              <a:t>louvores </a:t>
            </a:r>
            <a:r>
              <a:rPr lang="pt-BR" sz="4000" b="1" dirty="0"/>
              <a:t>do </a:t>
            </a:r>
            <a:r>
              <a:rPr lang="pt-BR" sz="4000" b="1" dirty="0" smtClean="0"/>
              <a:t>Senhor, e </a:t>
            </a:r>
            <a:r>
              <a:rPr lang="pt-BR" sz="4000" b="1" dirty="0"/>
              <a:t>o seu </a:t>
            </a:r>
            <a:r>
              <a:rPr lang="pt-BR" sz="4000" b="1" dirty="0" smtClean="0"/>
              <a:t>poder, </a:t>
            </a:r>
            <a:r>
              <a:rPr lang="pt-BR" sz="4000" b="1" dirty="0"/>
              <a:t>e as maravilhas que fez”.</a:t>
            </a:r>
            <a:endParaRPr lang="pt-BR" sz="4000" dirty="0"/>
          </a:p>
          <a:p>
            <a:endParaRPr lang="pt-BR" sz="4000" dirty="0" smtClean="0">
              <a:latin typeface="Arial"/>
              <a:cs typeface="Arial"/>
            </a:endParaRPr>
          </a:p>
          <a:p>
            <a:r>
              <a:rPr lang="pt-BR" sz="4400" b="1" dirty="0"/>
              <a:t>Os pais receberam de Deus a maior responsabilidade: mostrar para seus filhos quem é Deus e o que Ele faz.</a:t>
            </a:r>
            <a:endParaRPr lang="pt-BR" sz="4400" dirty="0"/>
          </a:p>
          <a:p>
            <a:pPr marL="685800" indent="-685800">
              <a:buFontTx/>
              <a:buChar char="•"/>
            </a:pPr>
            <a:endParaRPr lang="pt-BR" sz="4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1894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648645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="" xmlns:a16="http://schemas.microsoft.com/office/drawing/2014/main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="" xmlns:a16="http://schemas.microsoft.com/office/drawing/2014/main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="" xmlns:a16="http://schemas.microsoft.com/office/drawing/2014/main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="" xmlns:a16="http://schemas.microsoft.com/office/drawing/2014/main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="" xmlns:a16="http://schemas.microsoft.com/office/drawing/2014/main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="" xmlns:a16="http://schemas.microsoft.com/office/drawing/2014/main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5300" b="1" dirty="0" smtClean="0"/>
              <a:t>ALGUNS PRINCÍPIOS QUE A NOVA GERAÇÃO PRECISA CONHECER  </a:t>
            </a:r>
            <a:endParaRPr lang="pt-BR" sz="5300" dirty="0"/>
          </a:p>
        </p:txBody>
      </p:sp>
      <p:sp>
        <p:nvSpPr>
          <p:cNvPr id="2" name="Rectangle 1"/>
          <p:cNvSpPr/>
          <p:nvPr/>
        </p:nvSpPr>
        <p:spPr>
          <a:xfrm>
            <a:off x="648646" y="2293658"/>
            <a:ext cx="16401732" cy="9710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500" b="1" dirty="0" smtClean="0"/>
              <a:t> </a:t>
            </a:r>
            <a:r>
              <a:rPr lang="pt-BR" sz="4500" b="1" dirty="0"/>
              <a:t>– Quem é Deus? </a:t>
            </a:r>
            <a:r>
              <a:rPr lang="pt-BR" sz="4500" b="1" dirty="0" err="1"/>
              <a:t>Dt</a:t>
            </a:r>
            <a:r>
              <a:rPr lang="pt-BR" sz="4500" b="1" dirty="0"/>
              <a:t> </a:t>
            </a:r>
            <a:r>
              <a:rPr lang="pt-BR" sz="4500" b="1" dirty="0" smtClean="0"/>
              <a:t>32.4, </a:t>
            </a:r>
            <a:r>
              <a:rPr lang="pt-BR" sz="4500" b="1" dirty="0" err="1"/>
              <a:t>Lc</a:t>
            </a:r>
            <a:r>
              <a:rPr lang="pt-BR" sz="4500" b="1" dirty="0"/>
              <a:t> </a:t>
            </a:r>
            <a:r>
              <a:rPr lang="pt-BR" sz="4500" b="1" dirty="0" smtClean="0"/>
              <a:t>1.37, </a:t>
            </a:r>
            <a:r>
              <a:rPr lang="pt-BR" sz="4500" b="1" dirty="0" err="1"/>
              <a:t>Dt</a:t>
            </a:r>
            <a:r>
              <a:rPr lang="pt-BR" sz="4500" b="1" dirty="0"/>
              <a:t>. 29.29</a:t>
            </a:r>
            <a:endParaRPr lang="pt-BR" sz="4500" dirty="0"/>
          </a:p>
          <a:p>
            <a:pPr marL="685800" indent="-685800">
              <a:buFontTx/>
              <a:buChar char="•"/>
            </a:pPr>
            <a:endParaRPr lang="pt-BR" sz="4500" dirty="0" smtClean="0">
              <a:latin typeface="Arial"/>
              <a:cs typeface="Arial"/>
            </a:endParaRPr>
          </a:p>
          <a:p>
            <a:r>
              <a:rPr lang="pt-BR" sz="4500" b="1" dirty="0" smtClean="0"/>
              <a:t> </a:t>
            </a:r>
            <a:r>
              <a:rPr lang="pt-BR" sz="4500" b="1" dirty="0"/>
              <a:t>– O que </a:t>
            </a:r>
            <a:r>
              <a:rPr lang="pt-BR" sz="4500" b="1" dirty="0" smtClean="0"/>
              <a:t>é pecado </a:t>
            </a:r>
            <a:r>
              <a:rPr lang="pt-BR" sz="4500" b="1" dirty="0"/>
              <a:t>e como Deus </a:t>
            </a:r>
            <a:r>
              <a:rPr lang="pt-BR" sz="4500" b="1" dirty="0" smtClean="0"/>
              <a:t>o trata; </a:t>
            </a:r>
            <a:r>
              <a:rPr lang="pt-BR" sz="4500" b="1" dirty="0" err="1" smtClean="0"/>
              <a:t>Tg</a:t>
            </a:r>
            <a:r>
              <a:rPr lang="pt-BR" sz="4500" b="1" dirty="0" smtClean="0"/>
              <a:t> 4.17, </a:t>
            </a:r>
            <a:r>
              <a:rPr lang="pt-BR" sz="4500" b="1" dirty="0" err="1"/>
              <a:t>Rm</a:t>
            </a:r>
            <a:r>
              <a:rPr lang="pt-BR" sz="4500" b="1" dirty="0"/>
              <a:t> </a:t>
            </a:r>
            <a:r>
              <a:rPr lang="pt-BR" sz="4500" b="1" dirty="0" smtClean="0"/>
              <a:t>3.23</a:t>
            </a:r>
          </a:p>
          <a:p>
            <a:pPr marL="685800" indent="-685800">
              <a:buFontTx/>
              <a:buChar char="•"/>
            </a:pPr>
            <a:endParaRPr lang="pt-BR" sz="4500" dirty="0"/>
          </a:p>
          <a:p>
            <a:r>
              <a:rPr lang="pt-BR" sz="4500" b="1" dirty="0" smtClean="0"/>
              <a:t> </a:t>
            </a:r>
            <a:r>
              <a:rPr lang="pt-BR" sz="4500" b="1" dirty="0"/>
              <a:t>– Que Deus ama e perdoa os </a:t>
            </a:r>
            <a:r>
              <a:rPr lang="pt-BR" sz="4500" b="1" dirty="0" smtClean="0"/>
              <a:t>erros; </a:t>
            </a:r>
            <a:r>
              <a:rPr lang="pt-BR" sz="4500" b="1" dirty="0"/>
              <a:t>Jr.</a:t>
            </a:r>
            <a:r>
              <a:rPr lang="pt-BR" sz="4500" b="1" dirty="0" smtClean="0"/>
              <a:t>31.34</a:t>
            </a:r>
          </a:p>
          <a:p>
            <a:pPr marL="685800" indent="-685800">
              <a:buFontTx/>
              <a:buChar char="•"/>
            </a:pPr>
            <a:endParaRPr lang="pt-BR" sz="4500" dirty="0"/>
          </a:p>
          <a:p>
            <a:r>
              <a:rPr lang="pt-BR" sz="4500" b="1" dirty="0" smtClean="0"/>
              <a:t> </a:t>
            </a:r>
            <a:r>
              <a:rPr lang="pt-BR" sz="4500" b="1" dirty="0"/>
              <a:t>– Que Jesus deu a vida para nos salvar dos pecados e nos ligar novamente a Deus num relacionamento íntimo com </a:t>
            </a:r>
            <a:r>
              <a:rPr lang="pt-BR" sz="4500" b="1" dirty="0" smtClean="0"/>
              <a:t>Ele; </a:t>
            </a:r>
            <a:r>
              <a:rPr lang="pt-BR" sz="4500" b="1" dirty="0" err="1"/>
              <a:t>Jo</a:t>
            </a:r>
            <a:r>
              <a:rPr lang="pt-BR" sz="4500" b="1" dirty="0"/>
              <a:t> </a:t>
            </a:r>
            <a:r>
              <a:rPr lang="pt-BR" sz="4500" b="1" dirty="0" smtClean="0"/>
              <a:t>3.16</a:t>
            </a:r>
          </a:p>
          <a:p>
            <a:pPr marL="685800" indent="-685800">
              <a:buFontTx/>
              <a:buChar char="•"/>
            </a:pPr>
            <a:endParaRPr lang="pt-BR" sz="4500" dirty="0"/>
          </a:p>
          <a:p>
            <a:r>
              <a:rPr lang="pt-BR" sz="4500" b="1" dirty="0" smtClean="0"/>
              <a:t> </a:t>
            </a:r>
            <a:r>
              <a:rPr lang="pt-BR" sz="4500" b="1" dirty="0"/>
              <a:t>– Que o Universo foi criado por </a:t>
            </a:r>
            <a:r>
              <a:rPr lang="pt-BR" sz="4500" b="1" dirty="0" smtClean="0"/>
              <a:t>Deus; </a:t>
            </a:r>
            <a:r>
              <a:rPr lang="pt-BR" sz="4500" b="1" dirty="0"/>
              <a:t>Gênesis </a:t>
            </a:r>
            <a:r>
              <a:rPr lang="pt-BR" sz="4500" b="1" dirty="0" smtClean="0"/>
              <a:t>1</a:t>
            </a:r>
          </a:p>
          <a:p>
            <a:pPr marL="685800" indent="-685800">
              <a:buFontTx/>
              <a:buChar char="•"/>
            </a:pPr>
            <a:endParaRPr lang="pt-BR" sz="4500" dirty="0"/>
          </a:p>
          <a:p>
            <a:r>
              <a:rPr lang="pt-BR" sz="4500" b="1" dirty="0" smtClean="0"/>
              <a:t> </a:t>
            </a:r>
            <a:r>
              <a:rPr lang="pt-BR" sz="4500" b="1" dirty="0"/>
              <a:t>– Que o homem e a mulher foram criados por </a:t>
            </a:r>
            <a:r>
              <a:rPr lang="pt-BR" sz="4500" b="1" dirty="0" smtClean="0"/>
              <a:t>Deus; </a:t>
            </a:r>
            <a:r>
              <a:rPr lang="pt-BR" sz="4500" b="1" dirty="0"/>
              <a:t>Gênesis 1.27-28; </a:t>
            </a:r>
            <a:endParaRPr lang="pt-BR" sz="4500" dirty="0"/>
          </a:p>
          <a:p>
            <a:pPr marL="685800" indent="-685800">
              <a:buFontTx/>
              <a:buChar char="•"/>
            </a:pPr>
            <a:endParaRPr lang="pt-BR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934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="" xmlns:a16="http://schemas.microsoft.com/office/drawing/2014/main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="" xmlns:a16="http://schemas.microsoft.com/office/drawing/2014/main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="" xmlns:a16="http://schemas.microsoft.com/office/drawing/2014/main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="" xmlns:a16="http://schemas.microsoft.com/office/drawing/2014/main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="" xmlns:a16="http://schemas.microsoft.com/office/drawing/2014/main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="" xmlns:a16="http://schemas.microsoft.com/office/drawing/2014/main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2"/>
          <p:cNvSpPr/>
          <p:nvPr/>
        </p:nvSpPr>
        <p:spPr>
          <a:xfrm>
            <a:off x="305731" y="1951870"/>
            <a:ext cx="134102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4800" b="1" dirty="0" smtClean="0">
              <a:latin typeface="Arial"/>
              <a:cs typeface="Arial"/>
            </a:endParaRPr>
          </a:p>
          <a:p>
            <a:endParaRPr lang="pt-BR" sz="4800" b="1" dirty="0">
              <a:latin typeface="Arial"/>
              <a:cs typeface="Arial"/>
            </a:endParaRPr>
          </a:p>
          <a:p>
            <a:endParaRPr lang="pt-BR" sz="4800" dirty="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5731" y="2863048"/>
            <a:ext cx="17681173" cy="886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500" b="1" dirty="0" smtClean="0"/>
              <a:t>7 </a:t>
            </a:r>
            <a:r>
              <a:rPr lang="pt-BR" sz="4500" b="1" dirty="0"/>
              <a:t>– Que Deus criou homem e mulher à </a:t>
            </a:r>
            <a:r>
              <a:rPr lang="pt-BR" sz="4500" b="1" dirty="0" smtClean="0"/>
              <a:t>imagem Dele </a:t>
            </a:r>
          </a:p>
          <a:p>
            <a:r>
              <a:rPr lang="pt-BR" sz="4500" b="1" dirty="0" smtClean="0"/>
              <a:t>para </a:t>
            </a:r>
            <a:r>
              <a:rPr lang="pt-BR" sz="4500" b="1" dirty="0"/>
              <a:t>uma vida eterna. </a:t>
            </a:r>
            <a:r>
              <a:rPr lang="pt-BR" sz="4500" b="1" dirty="0" err="1" smtClean="0"/>
              <a:t>Gn</a:t>
            </a:r>
            <a:r>
              <a:rPr lang="pt-BR" sz="4500" b="1" dirty="0" smtClean="0"/>
              <a:t> </a:t>
            </a:r>
            <a:r>
              <a:rPr lang="pt-BR" sz="4500" b="1" dirty="0"/>
              <a:t>1.28 </a:t>
            </a:r>
            <a:endParaRPr lang="pt-BR" sz="4500" b="1" dirty="0" smtClean="0"/>
          </a:p>
          <a:p>
            <a:endParaRPr lang="pt-BR" sz="4500" b="1" dirty="0"/>
          </a:p>
          <a:p>
            <a:r>
              <a:rPr lang="pt-BR" sz="4500" b="1" dirty="0"/>
              <a:t>8 – Que devemos andar de acordo com os princípios da Palavra </a:t>
            </a:r>
            <a:endParaRPr lang="pt-BR" sz="4500" b="1" dirty="0" smtClean="0"/>
          </a:p>
          <a:p>
            <a:r>
              <a:rPr lang="pt-BR" sz="4500" b="1" dirty="0" smtClean="0"/>
              <a:t>de Deus para </a:t>
            </a:r>
            <a:r>
              <a:rPr lang="pt-BR" sz="4500" b="1" dirty="0"/>
              <a:t>termos uma vida feliz e realizada. Ec.12:13</a:t>
            </a:r>
            <a:endParaRPr lang="pt-BR" sz="4500" dirty="0"/>
          </a:p>
          <a:p>
            <a:endParaRPr lang="pt-BR" sz="4500" b="1" dirty="0" smtClean="0"/>
          </a:p>
          <a:p>
            <a:r>
              <a:rPr lang="pt-BR" sz="4500" b="1" dirty="0"/>
              <a:t>9 – Que teremos de prestar contas a Deus de tudo o que </a:t>
            </a:r>
            <a:r>
              <a:rPr lang="pt-BR" sz="4500" b="1" dirty="0" smtClean="0"/>
              <a:t>somos</a:t>
            </a:r>
          </a:p>
          <a:p>
            <a:r>
              <a:rPr lang="pt-BR" sz="4500" b="1" dirty="0" smtClean="0"/>
              <a:t> </a:t>
            </a:r>
            <a:r>
              <a:rPr lang="pt-BR" sz="4500" b="1" dirty="0"/>
              <a:t>e fazemos.  </a:t>
            </a:r>
            <a:r>
              <a:rPr lang="pt-BR" sz="4500" b="1" dirty="0" err="1"/>
              <a:t>Rm</a:t>
            </a:r>
            <a:r>
              <a:rPr lang="pt-BR" sz="4500" b="1" dirty="0"/>
              <a:t>. 14.12 Ec.11.9 </a:t>
            </a:r>
            <a:endParaRPr lang="pt-BR" sz="4500" dirty="0"/>
          </a:p>
          <a:p>
            <a:endParaRPr lang="pt-BR" sz="4500" b="1" dirty="0"/>
          </a:p>
          <a:p>
            <a:r>
              <a:rPr lang="pt-BR" sz="4500" b="1" dirty="0"/>
              <a:t>10 – Fale sobre a importância da família criada por Deus. </a:t>
            </a:r>
            <a:r>
              <a:rPr lang="pt-BR" sz="4500" b="1" dirty="0" err="1"/>
              <a:t>Sl</a:t>
            </a:r>
            <a:r>
              <a:rPr lang="pt-BR" sz="4500" b="1" dirty="0"/>
              <a:t> 103.17-18</a:t>
            </a:r>
            <a:endParaRPr lang="pt-BR" sz="4500" dirty="0"/>
          </a:p>
          <a:p>
            <a:endParaRPr lang="pt-BR" sz="4000" b="1" dirty="0" smtClean="0"/>
          </a:p>
          <a:p>
            <a:endParaRPr lang="pt-BR" sz="4000" b="1" dirty="0"/>
          </a:p>
          <a:p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95673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1434584" y="1175826"/>
            <a:ext cx="18630914" cy="1230501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="" xmlns:a16="http://schemas.microsoft.com/office/drawing/2014/main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="" xmlns:a16="http://schemas.microsoft.com/office/drawing/2014/main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="" xmlns:a16="http://schemas.microsoft.com/office/drawing/2014/main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="" xmlns:a16="http://schemas.microsoft.com/office/drawing/2014/main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="" xmlns:a16="http://schemas.microsoft.com/office/drawing/2014/main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="" xmlns:a16="http://schemas.microsoft.com/office/drawing/2014/main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2"/>
          <p:cNvSpPr/>
          <p:nvPr/>
        </p:nvSpPr>
        <p:spPr>
          <a:xfrm>
            <a:off x="305731" y="1951870"/>
            <a:ext cx="1341026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4800" b="1" dirty="0">
              <a:latin typeface="Arial"/>
              <a:cs typeface="Arial"/>
            </a:endParaRPr>
          </a:p>
          <a:p>
            <a:endParaRPr lang="pt-BR" sz="4800" b="1" dirty="0" smtClean="0">
              <a:latin typeface="Arial"/>
              <a:cs typeface="Arial"/>
            </a:endParaRPr>
          </a:p>
          <a:p>
            <a:endParaRPr lang="pt-BR" sz="4800" b="1" dirty="0">
              <a:latin typeface="Arial"/>
              <a:cs typeface="Arial"/>
            </a:endParaRPr>
          </a:p>
          <a:p>
            <a:endParaRPr lang="pt-BR" sz="4800" dirty="0"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5731" y="1951870"/>
            <a:ext cx="15662830" cy="13080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 smtClean="0"/>
              <a:t>- Ensine </a:t>
            </a:r>
            <a:r>
              <a:rPr lang="pt-BR" sz="4000" b="1" dirty="0"/>
              <a:t>sobre a importância da </a:t>
            </a:r>
            <a:r>
              <a:rPr lang="pt-BR" sz="4000" b="1" dirty="0" smtClean="0"/>
              <a:t>oração:</a:t>
            </a:r>
          </a:p>
          <a:p>
            <a:r>
              <a:rPr lang="pt-BR" sz="3600" dirty="0"/>
              <a:t>Devemos ensinar com clareza e persistência sobre a oração. Ensinar que Deus nos ouve sempre e que gosta de nos ouvir e conversar </a:t>
            </a:r>
            <a:r>
              <a:rPr lang="pt-BR" sz="3600" dirty="0" smtClean="0"/>
              <a:t>conosco.</a:t>
            </a:r>
          </a:p>
          <a:p>
            <a:endParaRPr lang="pt-BR" sz="4000" b="1" dirty="0"/>
          </a:p>
          <a:p>
            <a:pPr marL="571500" indent="-571500">
              <a:buFontTx/>
              <a:buChar char="-"/>
            </a:pPr>
            <a:r>
              <a:rPr lang="pt-BR" sz="4000" b="1" dirty="0" smtClean="0"/>
              <a:t>Ensine sobre a relação com o pecado:</a:t>
            </a:r>
          </a:p>
          <a:p>
            <a:r>
              <a:rPr lang="pt-BR" sz="3600" smtClean="0"/>
              <a:t>     Consciência do comportamento</a:t>
            </a:r>
            <a:endParaRPr lang="pt-BR" sz="3600" dirty="0" smtClean="0"/>
          </a:p>
          <a:p>
            <a:endParaRPr lang="pt-BR" sz="4000" dirty="0" smtClean="0"/>
          </a:p>
          <a:p>
            <a:r>
              <a:rPr lang="pt-BR" sz="4000" b="1" dirty="0" smtClean="0"/>
              <a:t>- Ensine </a:t>
            </a:r>
            <a:r>
              <a:rPr lang="pt-BR" sz="4000" b="1" dirty="0"/>
              <a:t>sobre a importância do arrependimento e confissão do </a:t>
            </a:r>
            <a:r>
              <a:rPr lang="pt-BR" sz="4000" b="1" dirty="0" smtClean="0"/>
              <a:t>pecado:</a:t>
            </a:r>
          </a:p>
          <a:p>
            <a:r>
              <a:rPr lang="pt-BR" sz="3600" dirty="0" smtClean="0"/>
              <a:t>objetivo </a:t>
            </a:r>
            <a:r>
              <a:rPr lang="pt-BR" sz="3600" dirty="0"/>
              <a:t>do arrependimento não é exclusivamente o pecado em si, mas o </a:t>
            </a:r>
            <a:r>
              <a:rPr lang="pt-BR" sz="3600" dirty="0" smtClean="0"/>
              <a:t>efeito </a:t>
            </a:r>
            <a:r>
              <a:rPr lang="pt-BR" sz="3600" dirty="0"/>
              <a:t>que o pecado tem num </a:t>
            </a:r>
            <a:r>
              <a:rPr lang="pt-BR" sz="3600" dirty="0" smtClean="0"/>
              <a:t>relacionamento.</a:t>
            </a:r>
            <a:endParaRPr lang="pt-BR" sz="3600" dirty="0"/>
          </a:p>
          <a:p>
            <a:endParaRPr lang="pt-BR" sz="4000" dirty="0"/>
          </a:p>
          <a:p>
            <a:r>
              <a:rPr lang="pt-BR" sz="4000" b="1" dirty="0" smtClean="0"/>
              <a:t>- Ensine </a:t>
            </a:r>
            <a:r>
              <a:rPr lang="pt-BR" sz="4000" b="1" dirty="0"/>
              <a:t>sobre a importância do perdão e </a:t>
            </a:r>
            <a:r>
              <a:rPr lang="pt-BR" sz="4000" b="1" dirty="0" smtClean="0"/>
              <a:t>restauração:</a:t>
            </a:r>
          </a:p>
          <a:p>
            <a:r>
              <a:rPr lang="pt-BR" sz="3600" dirty="0"/>
              <a:t>Deus nos perdoa e </a:t>
            </a:r>
            <a:r>
              <a:rPr lang="pt-BR" sz="3600" dirty="0" smtClean="0"/>
              <a:t>o </a:t>
            </a:r>
            <a:r>
              <a:rPr lang="pt-BR" sz="3600" dirty="0"/>
              <a:t>objetivo da Bíblia, a Palavra de Deus, </a:t>
            </a:r>
            <a:r>
              <a:rPr lang="pt-BR" sz="3600" dirty="0" smtClean="0"/>
              <a:t>é mudar </a:t>
            </a:r>
            <a:r>
              <a:rPr lang="pt-BR" sz="3600" dirty="0"/>
              <a:t>a pessoa para </a:t>
            </a:r>
            <a:r>
              <a:rPr lang="pt-BR" sz="3600" dirty="0" smtClean="0"/>
              <a:t>melhor</a:t>
            </a:r>
            <a:r>
              <a:rPr lang="pt-BR" sz="3600" dirty="0"/>
              <a:t> </a:t>
            </a:r>
            <a:r>
              <a:rPr lang="pt-BR" sz="3600" dirty="0" smtClean="0"/>
              <a:t>e o </a:t>
            </a:r>
            <a:r>
              <a:rPr lang="pt-BR" sz="3600" dirty="0"/>
              <a:t>único que pode nos ajudar a mudar é </a:t>
            </a:r>
            <a:r>
              <a:rPr lang="pt-BR" sz="3600" dirty="0" smtClean="0"/>
              <a:t>Deus.</a:t>
            </a:r>
          </a:p>
          <a:p>
            <a:endParaRPr lang="pt-BR" sz="4000" b="1" dirty="0" smtClean="0"/>
          </a:p>
          <a:p>
            <a:r>
              <a:rPr lang="pt-BR" sz="4000" b="1" dirty="0" smtClean="0"/>
              <a:t>- Ensine </a:t>
            </a:r>
            <a:r>
              <a:rPr lang="pt-BR" sz="4000" b="1" dirty="0"/>
              <a:t>sobre a  importância da </a:t>
            </a:r>
            <a:r>
              <a:rPr lang="pt-BR" sz="4000" b="1" dirty="0" smtClean="0"/>
              <a:t>restituição. </a:t>
            </a:r>
            <a:endParaRPr lang="pt-BR" sz="4000" dirty="0"/>
          </a:p>
          <a:p>
            <a:r>
              <a:rPr lang="pt-BR" sz="3600" dirty="0" smtClean="0"/>
              <a:t>A restituição é o sinal externo do arrependimento.</a:t>
            </a:r>
          </a:p>
          <a:p>
            <a:endParaRPr lang="pt-BR" sz="3600" dirty="0"/>
          </a:p>
          <a:p>
            <a:endParaRPr lang="pt-BR" sz="4000" dirty="0"/>
          </a:p>
          <a:p>
            <a:endParaRPr lang="pt-BR" sz="4000" b="1" dirty="0" smtClean="0"/>
          </a:p>
          <a:p>
            <a:endParaRPr lang="pt-BR" sz="4000" b="1" dirty="0"/>
          </a:p>
          <a:p>
            <a:r>
              <a:rPr lang="pt-BR" sz="4000" dirty="0" smtClean="0"/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19579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648645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="" xmlns:a16="http://schemas.microsoft.com/office/drawing/2014/main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="" xmlns:a16="http://schemas.microsoft.com/office/drawing/2014/main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="" xmlns:a16="http://schemas.microsoft.com/office/drawing/2014/main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="" xmlns:a16="http://schemas.microsoft.com/office/drawing/2014/main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="" xmlns:a16="http://schemas.microsoft.com/office/drawing/2014/main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="" xmlns:a16="http://schemas.microsoft.com/office/drawing/2014/main" id="{66715252-EC58-44A9-ACC8-30C311A19146}"/>
              </a:ext>
            </a:extLst>
          </p:cNvPr>
          <p:cNvSpPr/>
          <p:nvPr/>
        </p:nvSpPr>
        <p:spPr>
          <a:xfrm>
            <a:off x="23518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atin typeface="Arial"/>
                <a:cs typeface="Arial"/>
              </a:rPr>
              <a:t> CONCLUSÃO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731" y="1951870"/>
            <a:ext cx="1341026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4800" b="1" dirty="0">
              <a:latin typeface="Arial"/>
              <a:cs typeface="Arial"/>
            </a:endParaRPr>
          </a:p>
          <a:p>
            <a:endParaRPr lang="pt-BR" sz="4800" b="1" dirty="0" smtClean="0">
              <a:latin typeface="Arial"/>
              <a:cs typeface="Arial"/>
            </a:endParaRPr>
          </a:p>
          <a:p>
            <a:endParaRPr lang="pt-BR" sz="4800" b="1" dirty="0">
              <a:latin typeface="Arial"/>
              <a:cs typeface="Arial"/>
            </a:endParaRPr>
          </a:p>
          <a:p>
            <a:endParaRPr lang="pt-BR" sz="4800" dirty="0"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5731" y="1717953"/>
            <a:ext cx="16909271" cy="960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/>
              <a:t>As Escrituras fornecem tudo que precisamos para educar os filhos na disciplina e  na instrução do </a:t>
            </a:r>
            <a:r>
              <a:rPr lang="pt-BR" sz="4000" dirty="0" smtClean="0"/>
              <a:t>Senhor;</a:t>
            </a:r>
            <a:endParaRPr lang="pt-BR" sz="4000" dirty="0"/>
          </a:p>
          <a:p>
            <a:r>
              <a:rPr lang="pt-BR" sz="4000" dirty="0"/>
              <a:t> </a:t>
            </a:r>
          </a:p>
          <a:p>
            <a:r>
              <a:rPr lang="pt-BR" sz="4000" dirty="0"/>
              <a:t>As Sagradas Escrituras podem ser </a:t>
            </a:r>
            <a:r>
              <a:rPr lang="pt-BR" sz="4000" dirty="0" smtClean="0"/>
              <a:t>apresentadas à </a:t>
            </a:r>
            <a:r>
              <a:rPr lang="pt-BR" sz="4000" dirty="0"/>
              <a:t>criança </a:t>
            </a:r>
            <a:r>
              <a:rPr lang="pt-BR" sz="4000" dirty="0" smtClean="0"/>
              <a:t>desde cedo</a:t>
            </a:r>
            <a:r>
              <a:rPr lang="pt-BR" sz="4000" dirty="0"/>
              <a:t>;</a:t>
            </a:r>
          </a:p>
          <a:p>
            <a:r>
              <a:rPr lang="pt-BR" sz="4000" dirty="0"/>
              <a:t> </a:t>
            </a:r>
          </a:p>
          <a:p>
            <a:r>
              <a:rPr lang="pt-BR" sz="4000" dirty="0"/>
              <a:t>Ensine versículos para decorar e use os nas situações do dia a </a:t>
            </a:r>
            <a:r>
              <a:rPr lang="pt-BR" sz="4000" dirty="0" smtClean="0"/>
              <a:t>dia;</a:t>
            </a:r>
            <a:endParaRPr lang="pt-BR" sz="4000" dirty="0"/>
          </a:p>
          <a:p>
            <a:r>
              <a:rPr lang="pt-BR" sz="4000" dirty="0"/>
              <a:t> </a:t>
            </a:r>
          </a:p>
          <a:p>
            <a:r>
              <a:rPr lang="pt-BR" sz="4000" dirty="0"/>
              <a:t>A fé começa em casa por isso, seja exemplo diariamente para seus filhos;</a:t>
            </a:r>
          </a:p>
          <a:p>
            <a:r>
              <a:rPr lang="pt-BR" sz="4000" dirty="0"/>
              <a:t> </a:t>
            </a:r>
          </a:p>
          <a:p>
            <a:r>
              <a:rPr lang="pt-BR" sz="4000" dirty="0"/>
              <a:t>Faça de seu filho um adulto que saiba como adorar a Deus e obedecer aos Seus princípios</a:t>
            </a:r>
            <a:r>
              <a:rPr lang="pt-BR" sz="4000" dirty="0" smtClean="0"/>
              <a:t>;</a:t>
            </a:r>
          </a:p>
          <a:p>
            <a:endParaRPr lang="pt-BR" sz="4000" dirty="0"/>
          </a:p>
          <a:p>
            <a:r>
              <a:rPr lang="pt-BR" sz="4000" dirty="0"/>
              <a:t>Ensine seus filhos e netos os caminhos do Senhor</a:t>
            </a:r>
            <a:r>
              <a:rPr lang="pt-BR" sz="4000" b="1" dirty="0"/>
              <a:t> </a:t>
            </a:r>
            <a:r>
              <a:rPr lang="pt-BR" sz="4000" dirty="0"/>
              <a:t>porque </a:t>
            </a:r>
            <a:r>
              <a:rPr lang="pt-BR" sz="4000" dirty="0" smtClean="0"/>
              <a:t>eles </a:t>
            </a:r>
            <a:r>
              <a:rPr lang="pt-BR" sz="4000" dirty="0"/>
              <a:t>que vão sustentar a fé e honrar o nome de Deus no meio de uma geração marcada pela impiedade e pelo pecado. </a:t>
            </a:r>
          </a:p>
          <a:p>
            <a:r>
              <a:rPr lang="pt-B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15391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26">
            <a:extLst>
              <a:ext uri="{FF2B5EF4-FFF2-40B4-BE49-F238E27FC236}">
                <a16:creationId xmlns="" xmlns:a16="http://schemas.microsoft.com/office/drawing/2014/main" id="{66715252-EC58-44A9-ACC8-30C311A19146}"/>
              </a:ext>
            </a:extLst>
          </p:cNvPr>
          <p:cNvSpPr/>
          <p:nvPr/>
        </p:nvSpPr>
        <p:spPr>
          <a:xfrm>
            <a:off x="23518" y="0"/>
            <a:ext cx="18288000" cy="171795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 smtClean="0">
              <a:latin typeface="Arial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0250" r="17001"/>
          <a:stretch/>
        </p:blipFill>
        <p:spPr>
          <a:xfrm>
            <a:off x="412751" y="2162453"/>
            <a:ext cx="4386132" cy="60290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6750" t="4500" r="16500" b="4750"/>
          <a:stretch/>
        </p:blipFill>
        <p:spPr>
          <a:xfrm>
            <a:off x="9156791" y="2162453"/>
            <a:ext cx="4434589" cy="60290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15741" r="15972"/>
          <a:stretch/>
        </p:blipFill>
        <p:spPr>
          <a:xfrm>
            <a:off x="4798883" y="6858000"/>
            <a:ext cx="4357908" cy="6381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l="14687" r="14687"/>
          <a:stretch/>
        </p:blipFill>
        <p:spPr>
          <a:xfrm>
            <a:off x="13591380" y="6858000"/>
            <a:ext cx="4525650" cy="640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64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="" xmlns:a16="http://schemas.microsoft.com/office/drawing/2014/main" id="{C1E8E734-9CA4-42F4-9260-6ACBE04869F4}"/>
              </a:ext>
            </a:extLst>
          </p:cNvPr>
          <p:cNvSpPr/>
          <p:nvPr/>
        </p:nvSpPr>
        <p:spPr>
          <a:xfrm>
            <a:off x="0" y="0"/>
            <a:ext cx="18288000" cy="13716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620741" y="3410971"/>
            <a:ext cx="12829857" cy="443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o SENHOR</a:t>
            </a:r>
          </a:p>
          <a:p>
            <a:pPr algn="ctr"/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 abençoe e te guarde</a:t>
            </a:r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pt-BR" sz="5999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Tenha um ótimo domingo!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243143" y="11248775"/>
            <a:ext cx="5585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email@professor.com.br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="" xmlns:a16="http://schemas.microsoft.com/office/drawing/2014/main" id="{1FDE8945-69D0-44E1-B866-6E5CAF61C6A5}"/>
              </a:ext>
            </a:extLst>
          </p:cNvPr>
          <p:cNvSpPr/>
          <p:nvPr/>
        </p:nvSpPr>
        <p:spPr>
          <a:xfrm>
            <a:off x="0" y="7737231"/>
            <a:ext cx="18288000" cy="3188379"/>
          </a:xfrm>
          <a:prstGeom prst="rect">
            <a:avLst/>
          </a:prstGeom>
          <a:solidFill>
            <a:srgbClr val="B56727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91493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9971</TotalTime>
  <Words>808</Words>
  <Application>Microsoft Macintosh PowerPoint</Application>
  <PresentationFormat>Custom</PresentationFormat>
  <Paragraphs>181</Paragraphs>
  <Slides>11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2018</dc:title>
  <dc:creator>Igreja Presbiteriana Nacional</dc:creator>
  <cp:lastModifiedBy>Douglas Brasileiro</cp:lastModifiedBy>
  <cp:revision>148</cp:revision>
  <dcterms:created xsi:type="dcterms:W3CDTF">2016-03-02T16:16:57Z</dcterms:created>
  <dcterms:modified xsi:type="dcterms:W3CDTF">2018-08-17T21:01:36Z</dcterms:modified>
</cp:coreProperties>
</file>