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  <p:sldMasterId id="2147483713" r:id="rId2"/>
  </p:sldMasterIdLst>
  <p:notesMasterIdLst>
    <p:notesMasterId r:id="rId37"/>
  </p:notesMasterIdLst>
  <p:handoutMasterIdLst>
    <p:handoutMasterId r:id="rId38"/>
  </p:handoutMasterIdLst>
  <p:sldIdLst>
    <p:sldId id="326" r:id="rId3"/>
    <p:sldId id="325" r:id="rId4"/>
    <p:sldId id="331" r:id="rId5"/>
    <p:sldId id="330" r:id="rId6"/>
    <p:sldId id="641" r:id="rId7"/>
    <p:sldId id="643" r:id="rId8"/>
    <p:sldId id="696" r:id="rId9"/>
    <p:sldId id="695" r:id="rId10"/>
    <p:sldId id="644" r:id="rId11"/>
    <p:sldId id="660" r:id="rId12"/>
    <p:sldId id="661" r:id="rId13"/>
    <p:sldId id="662" r:id="rId14"/>
    <p:sldId id="663" r:id="rId15"/>
    <p:sldId id="664" r:id="rId16"/>
    <p:sldId id="674" r:id="rId17"/>
    <p:sldId id="675" r:id="rId18"/>
    <p:sldId id="697" r:id="rId19"/>
    <p:sldId id="698" r:id="rId20"/>
    <p:sldId id="690" r:id="rId21"/>
    <p:sldId id="691" r:id="rId22"/>
    <p:sldId id="692" r:id="rId23"/>
    <p:sldId id="693" r:id="rId24"/>
    <p:sldId id="676" r:id="rId25"/>
    <p:sldId id="683" r:id="rId26"/>
    <p:sldId id="684" r:id="rId27"/>
    <p:sldId id="665" r:id="rId28"/>
    <p:sldId id="666" r:id="rId29"/>
    <p:sldId id="667" r:id="rId30"/>
    <p:sldId id="668" r:id="rId31"/>
    <p:sldId id="687" r:id="rId32"/>
    <p:sldId id="688" r:id="rId33"/>
    <p:sldId id="689" r:id="rId34"/>
    <p:sldId id="694" r:id="rId35"/>
    <p:sldId id="283" r:id="rId36"/>
  </p:sldIdLst>
  <p:sldSz cx="18288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E21"/>
    <a:srgbClr val="FFD966"/>
    <a:srgbClr val="CC4929"/>
    <a:srgbClr val="AB3023"/>
    <a:srgbClr val="EE6130"/>
    <a:srgbClr val="F7941E"/>
    <a:srgbClr val="EE6131"/>
    <a:srgbClr val="F89C32"/>
    <a:srgbClr val="7F000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 autoAdjust="0"/>
    <p:restoredTop sz="71024" autoAdjust="0"/>
  </p:normalViewPr>
  <p:slideViewPr>
    <p:cSldViewPr snapToGrid="0" snapToObjects="1" showGuides="1">
      <p:cViewPr varScale="1">
        <p:scale>
          <a:sx n="27" d="100"/>
          <a:sy n="27" d="100"/>
        </p:scale>
        <p:origin x="1884" y="66"/>
      </p:cViewPr>
      <p:guideLst>
        <p:guide orient="horz" pos="432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4866"/>
    </p:cViewPr>
  </p:sorterViewPr>
  <p:notesViewPr>
    <p:cSldViewPr snapToGrid="0" snapToObjects="1" showGuides="1">
      <p:cViewPr varScale="1">
        <p:scale>
          <a:sx n="91" d="100"/>
          <a:sy n="91" d="100"/>
        </p:scale>
        <p:origin x="328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CFFC7C-0376-E44D-ACA0-D60DC10B59F7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6CEB7-CA9E-364F-BFA0-4F3CF7BA902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8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F76227-83C6-486A-B993-A75E7CDAC021}" type="datetimeFigureOut">
              <a:rPr lang="pt-BR" smtClean="0"/>
              <a:t>04/02/2020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9D3A6-2FA6-4367-A327-D3121A1CB5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13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853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4326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33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327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244726"/>
            <a:ext cx="155448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7204076"/>
            <a:ext cx="13716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29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57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3419479"/>
            <a:ext cx="157734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9178929"/>
            <a:ext cx="157734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00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52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730253"/>
            <a:ext cx="15773400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3362326"/>
            <a:ext cx="7736680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5010150"/>
            <a:ext cx="7736680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1" y="3362326"/>
            <a:ext cx="7774782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1" y="5010150"/>
            <a:ext cx="7774782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44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59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6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974853"/>
            <a:ext cx="92583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1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974853"/>
            <a:ext cx="92583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25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3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1" y="730250"/>
            <a:ext cx="3943350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1" y="730250"/>
            <a:ext cx="11601450" cy="11623676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809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802360" cy="13716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5141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485641" y="0"/>
            <a:ext cx="5802360" cy="13716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212490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2247558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123781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7057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" y="0"/>
            <a:ext cx="18297526" cy="13703300"/>
            <a:chOff x="1" y="0"/>
            <a:chExt cx="5763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1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6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39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</p:grpSp>
      <p:sp>
        <p:nvSpPr>
          <p:cNvPr id="6183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3384551"/>
            <a:ext cx="15544800" cy="3473450"/>
          </a:xfrm>
        </p:spPr>
        <p:txBody>
          <a:bodyPr anchor="b"/>
          <a:lstStyle>
            <a:lvl1pPr>
              <a:defRPr sz="10800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6184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743200" y="7772400"/>
            <a:ext cx="12801600" cy="3505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42" name="Rectangle 4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2669F7-C3C0-49BF-B382-DD1D51BB5ECF}" type="slidenum">
              <a:rPr lang="pt-BR" altLang="pt-BR">
                <a:solidFill>
                  <a:srgbClr val="FFFFFF"/>
                </a:solidFill>
              </a:rPr>
              <a:pPr/>
              <a:t>‹nº›</a:t>
            </a:fld>
            <a:endParaRPr lang="pt-BR" alt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6640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828670-257B-433E-A72C-EE316AEACFB6}" type="slidenum">
              <a:rPr lang="pt-BR" altLang="pt-BR">
                <a:solidFill>
                  <a:srgbClr val="FFFFFF"/>
                </a:solidFill>
              </a:rPr>
              <a:pPr/>
              <a:t>‹nº›</a:t>
            </a:fld>
            <a:endParaRPr lang="pt-BR" alt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9126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4626" y="8813801"/>
            <a:ext cx="15544800" cy="2724150"/>
          </a:xfrm>
        </p:spPr>
        <p:txBody>
          <a:bodyPr anchor="t"/>
          <a:lstStyle>
            <a:lvl1pPr algn="l">
              <a:defRPr sz="8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444626" y="5813427"/>
            <a:ext cx="15544800" cy="3000374"/>
          </a:xfrm>
        </p:spPr>
        <p:txBody>
          <a:bodyPr anchor="b"/>
          <a:lstStyle>
            <a:lvl1pPr marL="0" indent="0">
              <a:buNone/>
              <a:defRPr sz="4000"/>
            </a:lvl1pPr>
            <a:lvl2pPr marL="914400" indent="0">
              <a:buNone/>
              <a:defRPr sz="3600"/>
            </a:lvl2pPr>
            <a:lvl3pPr marL="1828800" indent="0">
              <a:buNone/>
              <a:defRPr sz="3200"/>
            </a:lvl3pPr>
            <a:lvl4pPr marL="2743200" indent="0">
              <a:buNone/>
              <a:defRPr sz="2800"/>
            </a:lvl4pPr>
            <a:lvl5pPr marL="3657600" indent="0">
              <a:buNone/>
              <a:defRPr sz="2800"/>
            </a:lvl5pPr>
            <a:lvl6pPr marL="4572000" indent="0">
              <a:buNone/>
              <a:defRPr sz="2800"/>
            </a:lvl6pPr>
            <a:lvl7pPr marL="5486400" indent="0">
              <a:buNone/>
              <a:defRPr sz="2800"/>
            </a:lvl7pPr>
            <a:lvl8pPr marL="6400800" indent="0">
              <a:buNone/>
              <a:defRPr sz="2800"/>
            </a:lvl8pPr>
            <a:lvl9pPr marL="7315200" indent="0">
              <a:buNone/>
              <a:defRPr sz="2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28F58B-1095-45E9-AC50-5827FA1D9A15}" type="slidenum">
              <a:rPr lang="pt-BR" altLang="pt-BR">
                <a:solidFill>
                  <a:srgbClr val="FFFFFF"/>
                </a:solidFill>
              </a:rPr>
              <a:pPr/>
              <a:t>‹nº›</a:t>
            </a:fld>
            <a:endParaRPr lang="pt-BR" alt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2081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914400" y="3200401"/>
            <a:ext cx="8077200" cy="9061450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9296400" y="3200401"/>
            <a:ext cx="8077200" cy="9061450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E099B8-7FA9-414B-B5B5-164CBFD0C631}" type="slidenum">
              <a:rPr lang="pt-BR" altLang="pt-BR">
                <a:solidFill>
                  <a:srgbClr val="FFFFFF"/>
                </a:solidFill>
              </a:rPr>
              <a:pPr/>
              <a:t>‹nº›</a:t>
            </a:fld>
            <a:endParaRPr lang="pt-BR" alt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0272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549276"/>
            <a:ext cx="16459200" cy="2286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14400" y="3070226"/>
            <a:ext cx="8080376" cy="12795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914400" y="4349750"/>
            <a:ext cx="8080376" cy="7902576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9290051" y="3070226"/>
            <a:ext cx="8083550" cy="12795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9290051" y="4349750"/>
            <a:ext cx="8083550" cy="7902576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6D8462-0248-4A9D-AA33-20478F8D0845}" type="slidenum">
              <a:rPr lang="pt-BR" altLang="pt-BR">
                <a:solidFill>
                  <a:srgbClr val="FFFFFF"/>
                </a:solidFill>
              </a:rPr>
              <a:pPr/>
              <a:t>‹nº›</a:t>
            </a:fld>
            <a:endParaRPr lang="pt-BR" alt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2211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F78D09-225D-4F50-94FA-89C5F1567A4B}" type="slidenum">
              <a:rPr lang="pt-BR" altLang="pt-BR">
                <a:solidFill>
                  <a:srgbClr val="FFFFFF"/>
                </a:solidFill>
              </a:rPr>
              <a:pPr/>
              <a:t>‹nº›</a:t>
            </a:fld>
            <a:endParaRPr lang="pt-BR" alt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0236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D7B56E-7247-4ED3-9EAD-E8F1E599D1C7}" type="slidenum">
              <a:rPr lang="pt-BR" altLang="pt-BR">
                <a:solidFill>
                  <a:srgbClr val="FFFFFF"/>
                </a:solidFill>
              </a:rPr>
              <a:pPr/>
              <a:t>‹nº›</a:t>
            </a:fld>
            <a:endParaRPr lang="pt-BR" alt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715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1" y="546100"/>
            <a:ext cx="6016626" cy="2324100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150100" y="546101"/>
            <a:ext cx="10223500" cy="11706226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914401" y="2870201"/>
            <a:ext cx="6016626" cy="9382126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011333-CA5E-4E10-8E74-85F1ADBEA239}" type="slidenum">
              <a:rPr lang="pt-BR" altLang="pt-BR">
                <a:solidFill>
                  <a:srgbClr val="FFFFFF"/>
                </a:solidFill>
              </a:rPr>
              <a:pPr/>
              <a:t>‹nº›</a:t>
            </a:fld>
            <a:endParaRPr lang="pt-BR" alt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2599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84576" y="9601200"/>
            <a:ext cx="10972800" cy="1133476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584576" y="1225550"/>
            <a:ext cx="10972800" cy="822960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584576" y="10734676"/>
            <a:ext cx="10972800" cy="1609724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8A6B3-8F84-42B7-BA7E-4A5D78FE67F7}" type="slidenum">
              <a:rPr lang="pt-BR" altLang="pt-BR">
                <a:solidFill>
                  <a:srgbClr val="FFFFFF"/>
                </a:solidFill>
              </a:rPr>
              <a:pPr/>
              <a:t>‹nº›</a:t>
            </a:fld>
            <a:endParaRPr lang="pt-BR" alt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2941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D7F961-70DE-47F3-8005-F91CF12E78E5}" type="slidenum">
              <a:rPr lang="pt-BR" altLang="pt-BR">
                <a:solidFill>
                  <a:srgbClr val="FFFFFF"/>
                </a:solidFill>
              </a:rPr>
              <a:pPr/>
              <a:t>‹nº›</a:t>
            </a:fld>
            <a:endParaRPr lang="pt-BR" alt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4700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3258800" y="555626"/>
            <a:ext cx="4114800" cy="11706224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914400" y="555626"/>
            <a:ext cx="12039600" cy="11706224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1C161C-8107-4AE0-B4FB-584FC05CF5F6}" type="slidenum">
              <a:rPr lang="pt-BR" altLang="pt-BR">
                <a:solidFill>
                  <a:srgbClr val="FFFFFF"/>
                </a:solidFill>
              </a:rPr>
              <a:pPr/>
              <a:t>‹nº›</a:t>
            </a:fld>
            <a:endParaRPr lang="pt-BR" altLang="pt-B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849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730253"/>
            <a:ext cx="157734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3651250"/>
            <a:ext cx="157734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12712703"/>
            <a:ext cx="61722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13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7" r:id="rId14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0028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176" y="0"/>
            <a:ext cx="18297524" cy="13703300"/>
            <a:chOff x="1" y="0"/>
            <a:chExt cx="5763" cy="4316"/>
          </a:xfrm>
        </p:grpSpPr>
        <p:sp>
          <p:nvSpPr>
            <p:cNvPr id="5123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5124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5125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grpSp>
          <p:nvGrpSpPr>
            <p:cNvPr id="1035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5127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28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29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30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31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32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33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34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35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36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37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38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39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140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5141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5142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5143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5144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5145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5146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5147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5148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5149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5150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grpSp>
          <p:nvGrpSpPr>
            <p:cNvPr id="1047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5152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53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54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55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56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defTabSz="18288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pt-BR" sz="36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157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  <p:sp>
          <p:nvSpPr>
            <p:cNvPr id="5158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18288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 sz="3600">
                <a:solidFill>
                  <a:srgbClr val="FFFFFF"/>
                </a:solidFill>
              </a:endParaRPr>
            </a:p>
          </p:txBody>
        </p:sp>
      </p:grpSp>
      <p:sp>
        <p:nvSpPr>
          <p:cNvPr id="5159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555627"/>
            <a:ext cx="16459200" cy="227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5160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12487276"/>
            <a:ext cx="4267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161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248400" y="12496800"/>
            <a:ext cx="5791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2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5162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3106400" y="12487276"/>
            <a:ext cx="4267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</a:pPr>
            <a:fld id="{8C3CE20D-2886-44AC-B88B-8DD15BB96C3B}" type="slidenum">
              <a:rPr lang="pt-BR" altLang="pt-BR" smtClean="0">
                <a:solidFill>
                  <a:srgbClr val="FFFFFF"/>
                </a:solidFill>
              </a:rPr>
              <a:pPr defTabSz="1828800"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pt-BR" altLang="pt-BR">
              <a:solidFill>
                <a:srgbClr val="FFFFFF"/>
              </a:solidFill>
            </a:endParaRP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3200401"/>
            <a:ext cx="16459200" cy="906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82661798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8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914400" algn="ctr" rtl="0" fontAlgn="base">
        <a:spcBef>
          <a:spcPct val="0"/>
        </a:spcBef>
        <a:spcAft>
          <a:spcPct val="0"/>
        </a:spcAft>
        <a:defRPr sz="8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1828800" algn="ctr" rtl="0" fontAlgn="base">
        <a:spcBef>
          <a:spcPct val="0"/>
        </a:spcBef>
        <a:spcAft>
          <a:spcPct val="0"/>
        </a:spcAft>
        <a:defRPr sz="8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2743200" algn="ctr" rtl="0" fontAlgn="base">
        <a:spcBef>
          <a:spcPct val="0"/>
        </a:spcBef>
        <a:spcAft>
          <a:spcPct val="0"/>
        </a:spcAft>
        <a:defRPr sz="8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3657600" algn="ctr" rtl="0" fontAlgn="base">
        <a:spcBef>
          <a:spcPct val="0"/>
        </a:spcBef>
        <a:spcAft>
          <a:spcPct val="0"/>
        </a:spcAft>
        <a:defRPr sz="88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685800" indent="-6858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6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1485900" indent="-5715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5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2286000" indent="-4572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n"/>
        <a:defRPr sz="4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3200400" indent="-4572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4114800" indent="-4572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5029200" indent="-4572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5943600" indent="-4572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6858000" indent="-4572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7772400" indent="-4572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pt-BR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Line 5"/>
          <p:cNvSpPr>
            <a:spLocks noChangeShapeType="1"/>
          </p:cNvSpPr>
          <p:nvPr/>
        </p:nvSpPr>
        <p:spPr bwMode="auto">
          <a:xfrm>
            <a:off x="1123910" y="-131110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24" tIns="91412" rIns="182824" bIns="91412" numCol="1" anchor="t" anchorCtr="0" compatLnSpc="1">
            <a:prstTxWarp prst="textNoShape">
              <a:avLst/>
            </a:prstTxWarp>
          </a:bodyPr>
          <a:lstStyle/>
          <a:p>
            <a:endParaRPr lang="en-US" sz="2700"/>
          </a:p>
        </p:txBody>
      </p:sp>
      <p:sp>
        <p:nvSpPr>
          <p:cNvPr id="45" name="Line 6"/>
          <p:cNvSpPr>
            <a:spLocks noChangeShapeType="1"/>
          </p:cNvSpPr>
          <p:nvPr/>
        </p:nvSpPr>
        <p:spPr bwMode="auto">
          <a:xfrm>
            <a:off x="1123910" y="-131110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24" tIns="91412" rIns="182824" bIns="91412" numCol="1" anchor="t" anchorCtr="0" compatLnSpc="1">
            <a:prstTxWarp prst="textNoShape">
              <a:avLst/>
            </a:prstTxWarp>
          </a:bodyPr>
          <a:lstStyle/>
          <a:p>
            <a:endParaRPr lang="en-US" sz="2700"/>
          </a:p>
        </p:txBody>
      </p:sp>
      <p:pic>
        <p:nvPicPr>
          <p:cNvPr id="3" name="Imagem 2" descr="Uma imagem contendo comida&#10;&#10;Descrição gerada automaticamente">
            <a:extLst>
              <a:ext uri="{FF2B5EF4-FFF2-40B4-BE49-F238E27FC236}">
                <a16:creationId xmlns="" xmlns:a16="http://schemas.microsoft.com/office/drawing/2014/main" id="{C37C9A62-6D9D-4599-AE64-1776FC943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-85726"/>
            <a:ext cx="18516600" cy="1388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72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968" y="-86400"/>
            <a:ext cx="18509937" cy="13888800"/>
          </a:xfrm>
          <a:prstGeom prst="rect">
            <a:avLst/>
          </a:prstGeom>
        </p:spPr>
      </p:pic>
      <p:pic>
        <p:nvPicPr>
          <p:cNvPr id="3" name="Imagem 2" descr="Uma imagem contendo placar, computador, placa&#10;&#10;Descrição gerada automaticamente">
            <a:extLst>
              <a:ext uri="{FF2B5EF4-FFF2-40B4-BE49-F238E27FC236}">
                <a16:creationId xmlns="" xmlns:a16="http://schemas.microsoft.com/office/drawing/2014/main" id="{88660E94-D7D0-4AC8-9259-B4FA4A280A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17321" y="3420857"/>
            <a:ext cx="4947943" cy="6987654"/>
          </a:xfrm>
          <a:prstGeom prst="rect">
            <a:avLst/>
          </a:prstGeom>
        </p:spPr>
      </p:pic>
      <p:pic>
        <p:nvPicPr>
          <p:cNvPr id="2" name="Imagem 1"/>
          <p:cNvPicPr preferRelativeResize="0"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200" y="-89575"/>
            <a:ext cx="18518400" cy="13895150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="" xmlns:a16="http://schemas.microsoft.com/office/drawing/2014/main" id="{A22AE52C-C604-41FA-934F-E3ACBF9BA8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075229" y="12006000"/>
            <a:ext cx="3368348" cy="132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8759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200" y="-170999"/>
            <a:ext cx="18518400" cy="14057999"/>
          </a:xfrm>
          <a:prstGeom prst="rect">
            <a:avLst/>
          </a:prstGeom>
        </p:spPr>
      </p:pic>
      <p:pic>
        <p:nvPicPr>
          <p:cNvPr id="9" name="Imagem 8"/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200" y="-89576"/>
            <a:ext cx="18518400" cy="13976575"/>
          </a:xfrm>
          <a:prstGeom prst="rect">
            <a:avLst/>
          </a:prstGeom>
        </p:spPr>
      </p:pic>
      <p:sp>
        <p:nvSpPr>
          <p:cNvPr id="18" name="CaixaDeTexto 17"/>
          <p:cNvSpPr txBox="1"/>
          <p:nvPr/>
        </p:nvSpPr>
        <p:spPr>
          <a:xfrm>
            <a:off x="1686543" y="6582299"/>
            <a:ext cx="11315578" cy="131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b="1" spc="-112" dirty="0">
                <a:solidFill>
                  <a:schemeClr val="accent1">
                    <a:lumMod val="50000"/>
                  </a:schemeClr>
                </a:solidFill>
              </a:rPr>
              <a:t>CURSO DA EBD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1604481" y="9521665"/>
            <a:ext cx="10359792" cy="1961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49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Professores:</a:t>
            </a:r>
            <a:br>
              <a:rPr lang="pt-BR" sz="4049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049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Dc. Denis do Prado Netto</a:t>
            </a:r>
            <a:endParaRPr lang="pt-BR" sz="4049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4049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Pb. Wallace Tesch Sabaini</a:t>
            </a:r>
            <a:endParaRPr lang="pt-BR" sz="4049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 descr="Uma imagem contendo placar, computador, placa&#10;&#10;Descrição gerada automaticamente">
            <a:extLst>
              <a:ext uri="{FF2B5EF4-FFF2-40B4-BE49-F238E27FC236}">
                <a16:creationId xmlns="" xmlns:a16="http://schemas.microsoft.com/office/drawing/2014/main" id="{88660E94-D7D0-4AC8-9259-B4FA4A280A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17321" y="3420857"/>
            <a:ext cx="4947943" cy="6987654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="" xmlns:a16="http://schemas.microsoft.com/office/drawing/2014/main" id="{95278946-D95A-4892-AE10-9D23F8068BDF}"/>
              </a:ext>
            </a:extLst>
          </p:cNvPr>
          <p:cNvSpPr txBox="1"/>
          <p:nvPr/>
        </p:nvSpPr>
        <p:spPr>
          <a:xfrm>
            <a:off x="1645512" y="7770154"/>
            <a:ext cx="113155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800" spc="-112" dirty="0" smtClean="0">
                <a:solidFill>
                  <a:schemeClr val="accent1">
                    <a:lumMod val="50000"/>
                  </a:schemeClr>
                </a:solidFill>
              </a:rPr>
              <a:t>Finanças e fé Cristã</a:t>
            </a:r>
            <a:endParaRPr lang="pt-BR" sz="8800" spc="-112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Gráfico 7">
            <a:extLst>
              <a:ext uri="{FF2B5EF4-FFF2-40B4-BE49-F238E27FC236}">
                <a16:creationId xmlns="" xmlns:a16="http://schemas.microsoft.com/office/drawing/2014/main" id="{A22AE52C-C604-41FA-934F-E3ACBF9BA8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075229" y="12006000"/>
            <a:ext cx="3368348" cy="132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9697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200" y="-89575"/>
            <a:ext cx="18518400" cy="13805575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8287999" cy="13716000"/>
          </a:xfrm>
          <a:prstGeom prst="rect">
            <a:avLst/>
          </a:prstGeom>
        </p:spPr>
      </p:pic>
      <p:sp>
        <p:nvSpPr>
          <p:cNvPr id="18" name="CaixaDeTexto 17"/>
          <p:cNvSpPr txBox="1"/>
          <p:nvPr/>
        </p:nvSpPr>
        <p:spPr>
          <a:xfrm>
            <a:off x="694944" y="5174766"/>
            <a:ext cx="127650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spc="-112" dirty="0" smtClean="0">
                <a:solidFill>
                  <a:schemeClr val="accent1">
                    <a:lumMod val="50000"/>
                  </a:schemeClr>
                </a:solidFill>
              </a:rPr>
              <a:t>AULA 8: Previdência ou providência?</a:t>
            </a:r>
            <a:endParaRPr lang="pt-BR" sz="6600" b="1" spc="-112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2119073" y="6751092"/>
            <a:ext cx="10359792" cy="1338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49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Pb. WALLACE TESCH SABAINI</a:t>
            </a:r>
            <a:endParaRPr lang="pt-BR" sz="4049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 descr="Uma imagem contendo placar, computador, placa&#10;&#10;Descrição gerada automaticamente">
            <a:extLst>
              <a:ext uri="{FF2B5EF4-FFF2-40B4-BE49-F238E27FC236}">
                <a16:creationId xmlns="" xmlns:a16="http://schemas.microsoft.com/office/drawing/2014/main" id="{9542F524-3AB4-4378-A261-28797A20E4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17321" y="3420857"/>
            <a:ext cx="4947943" cy="6987654"/>
          </a:xfrm>
          <a:prstGeom prst="rect">
            <a:avLst/>
          </a:prstGeom>
        </p:spPr>
      </p:pic>
      <p:pic>
        <p:nvPicPr>
          <p:cNvPr id="10" name="Gráfico 7">
            <a:extLst>
              <a:ext uri="{FF2B5EF4-FFF2-40B4-BE49-F238E27FC236}">
                <a16:creationId xmlns="" xmlns:a16="http://schemas.microsoft.com/office/drawing/2014/main" id="{A22AE52C-C604-41FA-934F-E3ACBF9BA8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075229" y="12006000"/>
            <a:ext cx="3368348" cy="132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4239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57250" y="2121409"/>
            <a:ext cx="16459200" cy="504825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pt-BR" sz="10800" b="1" dirty="0">
                <a:solidFill>
                  <a:srgbClr val="FFFF00"/>
                </a:solidFill>
              </a:rPr>
              <a:t>Você </a:t>
            </a:r>
            <a:r>
              <a:rPr lang="pt-BR" sz="10800" b="1" dirty="0" smtClean="0">
                <a:solidFill>
                  <a:srgbClr val="FFFF00"/>
                </a:solidFill>
              </a:rPr>
              <a:t>é uma pessoa previdente?</a:t>
            </a: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pt-BR" sz="10800" b="1" dirty="0" smtClean="0">
                <a:solidFill>
                  <a:srgbClr val="FFFF00"/>
                </a:solidFill>
              </a:rPr>
              <a:t>Você confia na providência divina?</a:t>
            </a:r>
            <a:endParaRPr lang="pt-BR" sz="10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38599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14376" y="3401617"/>
            <a:ext cx="17214600" cy="9061450"/>
          </a:xfrm>
        </p:spPr>
        <p:txBody>
          <a:bodyPr/>
          <a:lstStyle/>
          <a:p>
            <a:r>
              <a:rPr lang="pt-BR" dirty="0" err="1" smtClean="0">
                <a:effectLst/>
              </a:rPr>
              <a:t>Pv</a:t>
            </a:r>
            <a:r>
              <a:rPr lang="pt-BR" dirty="0" smtClean="0">
                <a:effectLst/>
              </a:rPr>
              <a:t> 20.29</a:t>
            </a:r>
            <a:r>
              <a:rPr lang="pt-BR" dirty="0" smtClean="0">
                <a:effectLst/>
              </a:rPr>
              <a:t>: O ornato dos jovens é a sua força</a:t>
            </a:r>
            <a:endParaRPr lang="pt-BR" dirty="0" smtClean="0">
              <a:effectLst/>
            </a:endParaRPr>
          </a:p>
          <a:p>
            <a:r>
              <a:rPr lang="pt-BR" dirty="0" smtClean="0">
                <a:effectLst/>
              </a:rPr>
              <a:t>1ª João 2.14: Jovens, eu vos escrevi porque sois fortes...</a:t>
            </a:r>
          </a:p>
          <a:p>
            <a:r>
              <a:rPr lang="pt-BR" dirty="0" smtClean="0">
                <a:effectLst/>
              </a:rPr>
              <a:t>Salmo 90.10: depois dos setenta anos de idade, são anos difíceis e cheios de sofrimento. A vida passa depressa e nós voamos.</a:t>
            </a:r>
            <a:endParaRPr lang="pt-BR" dirty="0" smtClean="0">
              <a:effectLst/>
            </a:endParaRPr>
          </a:p>
          <a:p>
            <a:endParaRPr lang="pt-BR" dirty="0" smtClean="0">
              <a:effectLst/>
            </a:endParaRPr>
          </a:p>
          <a:p>
            <a:pPr marL="0" indent="0">
              <a:buNone/>
            </a:pPr>
            <a:endParaRPr lang="pt-BR" sz="56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7" y="428626"/>
            <a:ext cx="16859250" cy="1838324"/>
          </a:xfrm>
        </p:spPr>
        <p:txBody>
          <a:bodyPr/>
          <a:lstStyle/>
          <a:p>
            <a:pPr eaLnBrk="1" hangingPunct="1">
              <a:defRPr/>
            </a:pPr>
            <a:r>
              <a:rPr lang="pt-BR" sz="6800" b="1" dirty="0">
                <a:solidFill>
                  <a:srgbClr val="FFFF00"/>
                </a:solidFill>
              </a:rPr>
              <a:t>ALGUNS ENSINAMENTOS BÍBLICOS SOBRE </a:t>
            </a:r>
            <a:r>
              <a:rPr lang="pt-BR" sz="6800" b="1" dirty="0" smtClean="0">
                <a:solidFill>
                  <a:srgbClr val="FFFF00"/>
                </a:solidFill>
              </a:rPr>
              <a:t>SER PREVIDENTE</a:t>
            </a:r>
            <a:endParaRPr lang="pt-BR" sz="6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6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14376" y="3401617"/>
            <a:ext cx="17214600" cy="9061450"/>
          </a:xfrm>
        </p:spPr>
        <p:txBody>
          <a:bodyPr/>
          <a:lstStyle/>
          <a:p>
            <a:r>
              <a:rPr lang="pt-BR" dirty="0" smtClean="0">
                <a:solidFill>
                  <a:srgbClr val="FFFF00"/>
                </a:solidFill>
                <a:effectLst/>
              </a:rPr>
              <a:t>Conclusão</a:t>
            </a:r>
            <a:r>
              <a:rPr lang="pt-BR" dirty="0" smtClean="0">
                <a:effectLst/>
              </a:rPr>
              <a:t>: nós devemos buscar juntar os recursos enquanto somos jovens para usufrui-los quando não temos mais forças.</a:t>
            </a:r>
            <a:endParaRPr lang="pt-BR" dirty="0" smtClean="0">
              <a:effectLst/>
            </a:endParaRPr>
          </a:p>
          <a:p>
            <a:endParaRPr lang="pt-BR" dirty="0" smtClean="0">
              <a:effectLst/>
            </a:endParaRPr>
          </a:p>
          <a:p>
            <a:pPr marL="0" indent="0">
              <a:buNone/>
            </a:pPr>
            <a:endParaRPr lang="pt-BR" sz="56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7" y="428626"/>
            <a:ext cx="16859250" cy="1838324"/>
          </a:xfrm>
        </p:spPr>
        <p:txBody>
          <a:bodyPr/>
          <a:lstStyle/>
          <a:p>
            <a:pPr eaLnBrk="1" hangingPunct="1">
              <a:defRPr/>
            </a:pPr>
            <a:r>
              <a:rPr lang="pt-BR" sz="6800" b="1" dirty="0">
                <a:solidFill>
                  <a:srgbClr val="FFFF00"/>
                </a:solidFill>
              </a:rPr>
              <a:t>ALGUNS ENSINAMENTOS BÍBLICOS SOBRE </a:t>
            </a:r>
            <a:r>
              <a:rPr lang="pt-BR" sz="6800" b="1" dirty="0" smtClean="0">
                <a:solidFill>
                  <a:srgbClr val="FFFF00"/>
                </a:solidFill>
              </a:rPr>
              <a:t>SER PREVIDENTE</a:t>
            </a:r>
            <a:endParaRPr lang="pt-BR" sz="6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93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14376" y="3401617"/>
            <a:ext cx="17214600" cy="9061450"/>
          </a:xfrm>
        </p:spPr>
        <p:txBody>
          <a:bodyPr/>
          <a:lstStyle/>
          <a:p>
            <a:r>
              <a:rPr lang="pt-BR" dirty="0" err="1">
                <a:effectLst/>
              </a:rPr>
              <a:t>Lc</a:t>
            </a:r>
            <a:r>
              <a:rPr lang="pt-BR" dirty="0">
                <a:effectLst/>
              </a:rPr>
              <a:t> </a:t>
            </a:r>
            <a:r>
              <a:rPr lang="pt-BR" dirty="0" smtClean="0">
                <a:effectLst/>
              </a:rPr>
              <a:t>14.28 a 30:</a:t>
            </a:r>
          </a:p>
          <a:p>
            <a:pPr marL="0" indent="0">
              <a:buNone/>
            </a:pPr>
            <a:r>
              <a:rPr lang="pt-BR" sz="5600" dirty="0">
                <a:effectLst/>
              </a:rPr>
              <a:t>"Pois qual de vós, </a:t>
            </a:r>
            <a:r>
              <a:rPr lang="pt-BR" sz="5600" u="sng" dirty="0">
                <a:effectLst/>
              </a:rPr>
              <a:t>pretendendo construir</a:t>
            </a:r>
            <a:r>
              <a:rPr lang="pt-BR" sz="5600" dirty="0">
                <a:effectLst/>
              </a:rPr>
              <a:t> (PLANO) uma torre, </a:t>
            </a:r>
            <a:r>
              <a:rPr lang="pt-BR" sz="5600" u="sng" dirty="0">
                <a:effectLst/>
              </a:rPr>
              <a:t>não se assenta primeiro para calcular a despesa e ver se tem meios para a concluir (ORÇAMENTO)</a:t>
            </a:r>
            <a:r>
              <a:rPr lang="pt-BR" sz="5600" dirty="0">
                <a:effectLst/>
              </a:rPr>
              <a:t>? Para não suceder que, tendo lançado os alicerces e não podendo acabar, todos os que a virem zombem dele, dizendo: este homem começou a construir e não pôde </a:t>
            </a:r>
            <a:r>
              <a:rPr lang="pt-BR" sz="5600" dirty="0" smtClean="0">
                <a:effectLst/>
              </a:rPr>
              <a:t>acabar”.</a:t>
            </a:r>
            <a:endParaRPr lang="pt-BR" sz="56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7" y="428626"/>
            <a:ext cx="16859250" cy="1838324"/>
          </a:xfrm>
        </p:spPr>
        <p:txBody>
          <a:bodyPr/>
          <a:lstStyle/>
          <a:p>
            <a:pPr eaLnBrk="1" hangingPunct="1">
              <a:defRPr/>
            </a:pPr>
            <a:r>
              <a:rPr lang="pt-BR" sz="6800" b="1" dirty="0">
                <a:solidFill>
                  <a:srgbClr val="FFFF00"/>
                </a:solidFill>
              </a:rPr>
              <a:t>ALGUNS ENSINAMENTOS BÍBLICOS SOBRE </a:t>
            </a:r>
            <a:r>
              <a:rPr lang="pt-BR" sz="6800" b="1" dirty="0" smtClean="0">
                <a:solidFill>
                  <a:srgbClr val="FFFF00"/>
                </a:solidFill>
              </a:rPr>
              <a:t>SER PREVIDENTE</a:t>
            </a:r>
            <a:endParaRPr lang="pt-BR" sz="6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80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7" y="428626"/>
            <a:ext cx="16859250" cy="1838324"/>
          </a:xfrm>
        </p:spPr>
        <p:txBody>
          <a:bodyPr/>
          <a:lstStyle/>
          <a:p>
            <a:pPr eaLnBrk="1" hangingPunct="1">
              <a:defRPr/>
            </a:pPr>
            <a:r>
              <a:rPr lang="pt-BR" sz="6800" b="1" dirty="0">
                <a:solidFill>
                  <a:srgbClr val="FFFF00"/>
                </a:solidFill>
              </a:rPr>
              <a:t>ALGUNS ENSINAMENTOS BÍBLICOS SOBRE </a:t>
            </a:r>
            <a:r>
              <a:rPr lang="pt-BR" sz="6800" b="1" dirty="0" smtClean="0">
                <a:solidFill>
                  <a:srgbClr val="FFFF00"/>
                </a:solidFill>
              </a:rPr>
              <a:t>SER PREVIDENTE</a:t>
            </a:r>
            <a:endParaRPr lang="pt-BR" sz="6800" b="1" dirty="0">
              <a:solidFill>
                <a:srgbClr val="FFFF00"/>
              </a:solidFill>
            </a:endParaRPr>
          </a:p>
        </p:txBody>
      </p:sp>
      <p:sp>
        <p:nvSpPr>
          <p:cNvPr id="20483" name="CaixaDeTexto 4"/>
          <p:cNvSpPr txBox="1">
            <a:spLocks noChangeArrowheads="1"/>
          </p:cNvSpPr>
          <p:nvPr/>
        </p:nvSpPr>
        <p:spPr bwMode="auto">
          <a:xfrm>
            <a:off x="714376" y="2969569"/>
            <a:ext cx="17145000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pt-BR" sz="5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Demonstra duas ferramentas fundamentais para cuidas das finanças: </a:t>
            </a: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 sz="52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endParaRPr lang="pt-BR" sz="52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2237372" y="5568734"/>
            <a:ext cx="5516520" cy="1828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828800" fontAlgn="base">
              <a:spcBef>
                <a:spcPct val="0"/>
              </a:spcBef>
              <a:spcAft>
                <a:spcPct val="0"/>
              </a:spcAft>
            </a:pPr>
            <a:r>
              <a:rPr lang="pt-BR" sz="4000" b="1" dirty="0">
                <a:solidFill>
                  <a:srgbClr val="003B76"/>
                </a:solidFill>
              </a:rPr>
              <a:t>PLANEJAMENTO</a:t>
            </a:r>
          </a:p>
        </p:txBody>
      </p:sp>
      <p:sp>
        <p:nvSpPr>
          <p:cNvPr id="5" name="Retângulo 4"/>
          <p:cNvSpPr/>
          <p:nvPr/>
        </p:nvSpPr>
        <p:spPr>
          <a:xfrm>
            <a:off x="1322972" y="10552111"/>
            <a:ext cx="4508660" cy="180389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828800" fontAlgn="base">
              <a:spcBef>
                <a:spcPct val="0"/>
              </a:spcBef>
              <a:spcAft>
                <a:spcPct val="0"/>
              </a:spcAft>
            </a:pPr>
            <a:r>
              <a:rPr lang="pt-BR" sz="3600" b="1" dirty="0">
                <a:solidFill>
                  <a:srgbClr val="003B76"/>
                </a:solidFill>
              </a:rPr>
              <a:t>DIÁLOGO</a:t>
            </a:r>
          </a:p>
        </p:txBody>
      </p:sp>
      <p:sp>
        <p:nvSpPr>
          <p:cNvPr id="6" name="Retângulo 5"/>
          <p:cNvSpPr/>
          <p:nvPr/>
        </p:nvSpPr>
        <p:spPr>
          <a:xfrm>
            <a:off x="10728176" y="5568734"/>
            <a:ext cx="6116636" cy="1828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828800" fontAlgn="base">
              <a:spcBef>
                <a:spcPct val="0"/>
              </a:spcBef>
              <a:spcAft>
                <a:spcPct val="0"/>
              </a:spcAft>
            </a:pPr>
            <a:r>
              <a:rPr lang="pt-BR" sz="4000" b="1" dirty="0">
                <a:solidFill>
                  <a:srgbClr val="003B76"/>
                </a:solidFill>
              </a:rPr>
              <a:t>ORÇAMENTO</a:t>
            </a:r>
          </a:p>
        </p:txBody>
      </p:sp>
      <p:sp>
        <p:nvSpPr>
          <p:cNvPr id="7" name="Retângulo 6"/>
          <p:cNvSpPr/>
          <p:nvPr/>
        </p:nvSpPr>
        <p:spPr>
          <a:xfrm>
            <a:off x="6551712" y="10527210"/>
            <a:ext cx="4464496" cy="1828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828800" fontAlgn="base">
              <a:spcBef>
                <a:spcPct val="0"/>
              </a:spcBef>
              <a:spcAft>
                <a:spcPct val="0"/>
              </a:spcAft>
            </a:pPr>
            <a:r>
              <a:rPr lang="pt-BR" sz="3600" b="1" dirty="0">
                <a:solidFill>
                  <a:srgbClr val="003B76"/>
                </a:solidFill>
              </a:rPr>
              <a:t>CONTROLE</a:t>
            </a:r>
          </a:p>
        </p:txBody>
      </p:sp>
      <p:sp>
        <p:nvSpPr>
          <p:cNvPr id="8" name="Retângulo 7"/>
          <p:cNvSpPr/>
          <p:nvPr/>
        </p:nvSpPr>
        <p:spPr>
          <a:xfrm>
            <a:off x="12024320" y="10527210"/>
            <a:ext cx="5040560" cy="1828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828800" fontAlgn="base">
              <a:spcBef>
                <a:spcPct val="0"/>
              </a:spcBef>
              <a:spcAft>
                <a:spcPct val="0"/>
              </a:spcAft>
            </a:pPr>
            <a:r>
              <a:rPr lang="pt-BR" sz="3600" b="1" dirty="0">
                <a:solidFill>
                  <a:srgbClr val="003B76"/>
                </a:solidFill>
              </a:rPr>
              <a:t>DISCIPLINA</a:t>
            </a:r>
          </a:p>
        </p:txBody>
      </p:sp>
      <p:sp>
        <p:nvSpPr>
          <p:cNvPr id="3" name="Seta para a esquerda e para a direita 2"/>
          <p:cNvSpPr/>
          <p:nvPr/>
        </p:nvSpPr>
        <p:spPr>
          <a:xfrm>
            <a:off x="8060736" y="6142340"/>
            <a:ext cx="2432304" cy="96926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 fontAlgn="base">
              <a:spcBef>
                <a:spcPct val="0"/>
              </a:spcBef>
              <a:spcAft>
                <a:spcPct val="0"/>
              </a:spcAft>
            </a:pPr>
            <a:endParaRPr lang="pt-BR" sz="3600">
              <a:solidFill>
                <a:srgbClr val="FFFFFF"/>
              </a:solidFill>
            </a:endParaRPr>
          </a:p>
        </p:txBody>
      </p:sp>
      <p:sp>
        <p:nvSpPr>
          <p:cNvPr id="4" name="Seta para baixo 3"/>
          <p:cNvSpPr/>
          <p:nvPr/>
        </p:nvSpPr>
        <p:spPr>
          <a:xfrm>
            <a:off x="3422206" y="8212266"/>
            <a:ext cx="969264" cy="1956816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828800" fontAlgn="base">
              <a:spcBef>
                <a:spcPct val="0"/>
              </a:spcBef>
              <a:spcAft>
                <a:spcPct val="0"/>
              </a:spcAft>
            </a:pPr>
            <a:endParaRPr lang="pt-BR" sz="3600">
              <a:solidFill>
                <a:srgbClr val="003B76"/>
              </a:solidFill>
            </a:endParaRPr>
          </a:p>
        </p:txBody>
      </p:sp>
      <p:sp>
        <p:nvSpPr>
          <p:cNvPr id="9" name="Seta para baixo 8"/>
          <p:cNvSpPr/>
          <p:nvPr/>
        </p:nvSpPr>
        <p:spPr>
          <a:xfrm>
            <a:off x="8604350" y="8212266"/>
            <a:ext cx="969264" cy="1956816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828800" fontAlgn="base">
              <a:spcBef>
                <a:spcPct val="0"/>
              </a:spcBef>
              <a:spcAft>
                <a:spcPct val="0"/>
              </a:spcAft>
            </a:pPr>
            <a:endParaRPr lang="pt-BR" sz="3600">
              <a:solidFill>
                <a:srgbClr val="003B76"/>
              </a:solidFill>
            </a:endParaRPr>
          </a:p>
        </p:txBody>
      </p:sp>
      <p:sp>
        <p:nvSpPr>
          <p:cNvPr id="12" name="Seta para baixo 11"/>
          <p:cNvSpPr/>
          <p:nvPr/>
        </p:nvSpPr>
        <p:spPr>
          <a:xfrm>
            <a:off x="13786494" y="8212266"/>
            <a:ext cx="969264" cy="1956816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828800" fontAlgn="base">
              <a:spcBef>
                <a:spcPct val="0"/>
              </a:spcBef>
              <a:spcAft>
                <a:spcPct val="0"/>
              </a:spcAft>
            </a:pPr>
            <a:endParaRPr lang="pt-BR" sz="3600">
              <a:solidFill>
                <a:srgbClr val="003B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75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55626"/>
            <a:ext cx="16459200" cy="1838324"/>
          </a:xfrm>
        </p:spPr>
        <p:txBody>
          <a:bodyPr/>
          <a:lstStyle/>
          <a:p>
            <a:pPr eaLnBrk="1" hangingPunct="1">
              <a:defRPr/>
            </a:pPr>
            <a:r>
              <a:rPr lang="pt-BR" b="1" smtClean="0">
                <a:solidFill>
                  <a:srgbClr val="FFFF00"/>
                </a:solidFill>
              </a:rPr>
              <a:t>ORÇAMENTO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571751"/>
            <a:ext cx="16459200" cy="106235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pt-BR" sz="4000" b="1" dirty="0"/>
              <a:t>Planejar é, de modo geral, </a:t>
            </a:r>
            <a:r>
              <a:rPr lang="pt-BR" sz="4000" b="1" u="sng" dirty="0" smtClean="0"/>
              <a:t>prever </a:t>
            </a:r>
            <a:r>
              <a:rPr lang="pt-BR" sz="4000" b="1" dirty="0" smtClean="0"/>
              <a:t>o </a:t>
            </a:r>
            <a:r>
              <a:rPr lang="pt-BR" sz="4000" b="1" dirty="0"/>
              <a:t>que deve ser feito.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000" b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b="1" dirty="0"/>
              <a:t>Assim, para fazer um orçamento, tudo já deve estar devidamente planejado.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000" b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b="1" dirty="0"/>
              <a:t>O orçamento deve conter tudo aquilo programado no seu planejamento pessoal: noivado, casamento, moradia, nascimento do filho,  compra de um veículo, entre outros.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000" b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b="1" dirty="0"/>
              <a:t>A pessoa deve evitar o máximo os imprevistos, </a:t>
            </a:r>
            <a:r>
              <a:rPr lang="pt-BR" sz="4000" b="1" dirty="0" smtClean="0"/>
              <a:t>e para tanto, </a:t>
            </a:r>
            <a:r>
              <a:rPr lang="pt-BR" sz="4000" b="1" dirty="0"/>
              <a:t>ter um plano de saúde, seguros, reserva </a:t>
            </a:r>
            <a:r>
              <a:rPr lang="pt-BR" sz="4000" b="1" dirty="0" smtClean="0"/>
              <a:t>financeira, etc. </a:t>
            </a:r>
            <a:endParaRPr lang="pt-BR" sz="4000" b="1" dirty="0"/>
          </a:p>
          <a:p>
            <a:pPr eaLnBrk="1" hangingPunct="1">
              <a:lnSpc>
                <a:spcPct val="80000"/>
              </a:lnSpc>
              <a:defRPr/>
            </a:pPr>
            <a:endParaRPr lang="pt-BR" sz="4000" b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b="1" dirty="0"/>
              <a:t>Mesmo assim, deve-se sempre pensar num “plano B”, em caso de acontecer imprevistos.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000" dirty="0"/>
          </a:p>
          <a:p>
            <a:pPr eaLnBrk="1" hangingPunct="1">
              <a:lnSpc>
                <a:spcPct val="80000"/>
              </a:lnSpc>
              <a:defRPr/>
            </a:pP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6894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55626"/>
            <a:ext cx="16459200" cy="1838324"/>
          </a:xfrm>
        </p:spPr>
        <p:txBody>
          <a:bodyPr/>
          <a:lstStyle/>
          <a:p>
            <a:pPr eaLnBrk="1" hangingPunct="1">
              <a:defRPr/>
            </a:pPr>
            <a:r>
              <a:rPr lang="pt-BR" b="1" smtClean="0">
                <a:solidFill>
                  <a:srgbClr val="FFFF00"/>
                </a:solidFill>
              </a:rPr>
              <a:t>ORÇAMENTO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825751"/>
            <a:ext cx="16459200" cy="103695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pt-BR" sz="4400" b="1" dirty="0"/>
              <a:t>O que é orçamento?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pt-BR" sz="44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t-BR" sz="4400" dirty="0"/>
              <a:t>	Um orçamento é o método escrito de avaliar sua renda e despesas. Um orçamento detalha formas específicas de renda e despesas.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4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4400" b="1" dirty="0"/>
              <a:t>Porque usar um orçamento?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400" b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t-BR" sz="4400" dirty="0"/>
              <a:t>	Verificando as rendas e as despesas a pessoa pode entender com  precisão onde ela está gastando e pode assim planejar gastos e ganhos adequadamente.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4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4400" b="1" dirty="0"/>
              <a:t>Como um orçamento pode ajudar?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t-BR" sz="4400" dirty="0"/>
              <a:t>	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t-BR" sz="4400" dirty="0"/>
              <a:t>	Conhecimento! Um orçamento pode ajudar você a entender melhor seus gastos habituais.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378233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55627"/>
            <a:ext cx="16459200" cy="1730374"/>
          </a:xfrm>
        </p:spPr>
        <p:txBody>
          <a:bodyPr/>
          <a:lstStyle/>
          <a:p>
            <a:pPr eaLnBrk="1" hangingPunct="1">
              <a:defRPr/>
            </a:pPr>
            <a:r>
              <a:rPr lang="pt-BR" b="1" dirty="0" smtClean="0">
                <a:solidFill>
                  <a:srgbClr val="FFFF00"/>
                </a:solidFill>
              </a:rPr>
              <a:t>ORÇAMENTO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750" y="2857500"/>
            <a:ext cx="16357600" cy="10337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pt-BR" sz="5600" b="1" dirty="0"/>
              <a:t>É COMPOSTO DE TRES PARTES:</a:t>
            </a:r>
          </a:p>
          <a:p>
            <a:pPr eaLnBrk="1" hangingPunct="1">
              <a:lnSpc>
                <a:spcPct val="90000"/>
              </a:lnSpc>
              <a:defRPr/>
            </a:pPr>
            <a:endParaRPr lang="pt-BR" sz="5600" b="1" dirty="0"/>
          </a:p>
          <a:p>
            <a:pPr eaLnBrk="1" hangingPunct="1">
              <a:lnSpc>
                <a:spcPct val="90000"/>
              </a:lnSpc>
              <a:defRPr/>
            </a:pPr>
            <a:r>
              <a:rPr lang="pt-BR" sz="5600" b="1" dirty="0"/>
              <a:t>Entradas (receitas)=</a:t>
            </a:r>
            <a:r>
              <a:rPr lang="pt-BR" sz="5600" dirty="0"/>
              <a:t> todos o dinheiro que você ganha ou recebe (salário, ticket, juros, </a:t>
            </a:r>
            <a:r>
              <a:rPr lang="pt-BR" sz="5600" dirty="0" smtClean="0"/>
              <a:t>participação em resultados, bônus, alugueis, extras, etc.).</a:t>
            </a:r>
            <a:endParaRPr lang="pt-BR" sz="5600" dirty="0"/>
          </a:p>
          <a:p>
            <a:pPr eaLnBrk="1" hangingPunct="1">
              <a:lnSpc>
                <a:spcPct val="90000"/>
              </a:lnSpc>
              <a:defRPr/>
            </a:pPr>
            <a:endParaRPr lang="pt-BR" sz="5600" dirty="0"/>
          </a:p>
          <a:p>
            <a:pPr eaLnBrk="1" hangingPunct="1">
              <a:lnSpc>
                <a:spcPct val="90000"/>
              </a:lnSpc>
              <a:defRPr/>
            </a:pPr>
            <a:r>
              <a:rPr lang="pt-BR" sz="5600" b="1" dirty="0"/>
              <a:t>Saídas (despesas):</a:t>
            </a:r>
            <a:r>
              <a:rPr lang="pt-BR" sz="5600" dirty="0"/>
              <a:t> todo o dinheiro que você </a:t>
            </a:r>
            <a:r>
              <a:rPr lang="pt-BR" sz="5600" dirty="0" smtClean="0"/>
              <a:t>gasta ou doa.</a:t>
            </a:r>
            <a:endParaRPr lang="pt-BR" sz="5600" dirty="0"/>
          </a:p>
          <a:p>
            <a:pPr eaLnBrk="1" hangingPunct="1">
              <a:lnSpc>
                <a:spcPct val="90000"/>
              </a:lnSpc>
              <a:defRPr/>
            </a:pPr>
            <a:endParaRPr lang="pt-BR" sz="5600" dirty="0"/>
          </a:p>
          <a:p>
            <a:pPr eaLnBrk="1" hangingPunct="1">
              <a:lnSpc>
                <a:spcPct val="90000"/>
              </a:lnSpc>
              <a:defRPr/>
            </a:pPr>
            <a:r>
              <a:rPr lang="pt-BR" sz="5600" b="1" dirty="0"/>
              <a:t>Resultado:</a:t>
            </a:r>
            <a:r>
              <a:rPr lang="pt-BR" sz="5600" dirty="0"/>
              <a:t> superávit (positivo ou lucro) ou déficit (negativo ou prejuízo).</a:t>
            </a:r>
          </a:p>
        </p:txBody>
      </p:sp>
    </p:spTree>
    <p:extLst>
      <p:ext uri="{BB962C8B-B14F-4D97-AF65-F5344CB8AC3E}">
        <p14:creationId xmlns:p14="http://schemas.microsoft.com/office/powerpoint/2010/main" val="95109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16459200" cy="1857376"/>
          </a:xfrm>
        </p:spPr>
        <p:txBody>
          <a:bodyPr/>
          <a:lstStyle/>
          <a:p>
            <a:pPr eaLnBrk="1" hangingPunct="1">
              <a:defRPr/>
            </a:pPr>
            <a:r>
              <a:rPr lang="pt-BR" sz="8000" b="1" dirty="0">
                <a:solidFill>
                  <a:srgbClr val="FFFF00"/>
                </a:solidFill>
              </a:rPr>
              <a:t>MODELO DE PLANILHA</a:t>
            </a:r>
          </a:p>
        </p:txBody>
      </p:sp>
      <p:pic>
        <p:nvPicPr>
          <p:cNvPr id="2150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1" y="1857376"/>
            <a:ext cx="16287750" cy="11858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033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55626"/>
            <a:ext cx="16459200" cy="1838324"/>
          </a:xfrm>
        </p:spPr>
        <p:txBody>
          <a:bodyPr/>
          <a:lstStyle/>
          <a:p>
            <a:pPr eaLnBrk="1" hangingPunct="1">
              <a:defRPr/>
            </a:pPr>
            <a:r>
              <a:rPr lang="pt-BR" b="1" smtClean="0">
                <a:solidFill>
                  <a:srgbClr val="FFFF00"/>
                </a:solidFill>
              </a:rPr>
              <a:t>ORÇAMENTO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536827"/>
            <a:ext cx="16459200" cy="10658474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pt-BR" sz="5600" b="1"/>
              <a:t>Os passos para fazer um orçamento:</a:t>
            </a:r>
          </a:p>
          <a:p>
            <a:pPr eaLnBrk="1" hangingPunct="1">
              <a:lnSpc>
                <a:spcPct val="90000"/>
              </a:lnSpc>
              <a:defRPr/>
            </a:pPr>
            <a:endParaRPr lang="pt-BR" sz="5600" b="1"/>
          </a:p>
          <a:p>
            <a:pPr eaLnBrk="1" hangingPunct="1">
              <a:lnSpc>
                <a:spcPct val="90000"/>
              </a:lnSpc>
              <a:defRPr/>
            </a:pPr>
            <a:r>
              <a:rPr lang="pt-BR" sz="5600"/>
              <a:t>1º) Registre todas as rendas mensais;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BR" sz="5600"/>
              <a:t>2º) Registre todas as despesas mensais;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BR" sz="5600"/>
              <a:t>3º) Calcule o total da renda mensal e das despesas mensais;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BR" sz="5600"/>
              <a:t>4º) Planeje a renda e as despesas dos próximos meses;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BR" sz="5600"/>
              <a:t>5º) Compare a renda e as despesas do mês.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BR" sz="5600"/>
              <a:t>6º) Tome medidas corretivas para evitar eventuais déficits.</a:t>
            </a:r>
          </a:p>
        </p:txBody>
      </p:sp>
    </p:spTree>
    <p:extLst>
      <p:ext uri="{BB962C8B-B14F-4D97-AF65-F5344CB8AC3E}">
        <p14:creationId xmlns:p14="http://schemas.microsoft.com/office/powerpoint/2010/main" val="276889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55626"/>
            <a:ext cx="16459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pt-BR" b="1" dirty="0" smtClean="0">
                <a:solidFill>
                  <a:srgbClr val="FFFF00"/>
                </a:solidFill>
              </a:rPr>
              <a:t>PRODUTOS BANCÁRIOS DE APLICAÇÃO: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3429001"/>
            <a:ext cx="16725900" cy="100012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pt-BR" sz="4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POUPANÇA</a:t>
            </a:r>
            <a:r>
              <a:rPr lang="pt-B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pt-BR" sz="4400" dirty="0"/>
              <a:t> </a:t>
            </a:r>
            <a:r>
              <a:rPr lang="pt-BR" sz="4400" dirty="0"/>
              <a:t>O rendimento da poupança é calculado dependendo do valor da taxa Selic. Desde 2012, as regras são as seguintes: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4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4400" dirty="0"/>
              <a:t>Se a Selic estiver maior que 8,5%, o rendimento é o seguinte: 0,5% ao mês + TR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4400" dirty="0"/>
              <a:t>Se a Selic estiver menor ou igual a 8,5%, o rendimento passa para: 70% da Selic + TR.. </a:t>
            </a:r>
            <a:r>
              <a:rPr lang="pt-BR" sz="4400" dirty="0"/>
              <a:t>Não possui Imposto de Renda (IR). Rendimento creditado a cada 30 dias. É a aplicação mais segura e, por isso, rende menos. </a:t>
            </a:r>
            <a:endParaRPr lang="pt-BR" sz="4400" dirty="0" smtClean="0"/>
          </a:p>
          <a:p>
            <a:pPr eaLnBrk="1" hangingPunct="1">
              <a:lnSpc>
                <a:spcPct val="80000"/>
              </a:lnSpc>
              <a:defRPr/>
            </a:pPr>
            <a:endParaRPr lang="pt-BR" sz="44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4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APLICAÇÃO DE PRAZO FIXO (CDB): </a:t>
            </a:r>
            <a:r>
              <a:rPr lang="pt-BR" sz="4400" dirty="0"/>
              <a:t>aplicação com prazo fixo lastrada no CDI (custo do dinheiro no mercado). Pode resgatar antes do prazo. Paga IR sobre o rendimento (de 15% a 22% - dependendo do prazo). </a:t>
            </a:r>
          </a:p>
        </p:txBody>
      </p:sp>
    </p:spTree>
    <p:extLst>
      <p:ext uri="{BB962C8B-B14F-4D97-AF65-F5344CB8AC3E}">
        <p14:creationId xmlns:p14="http://schemas.microsoft.com/office/powerpoint/2010/main" val="100989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55626"/>
            <a:ext cx="16459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pt-BR" b="1" dirty="0" smtClean="0">
                <a:solidFill>
                  <a:srgbClr val="FFFF00"/>
                </a:solidFill>
              </a:rPr>
              <a:t>PRODUTOS BANCÁRIOS DE APLICAÇÃO: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3429000"/>
            <a:ext cx="16725900" cy="9477376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pt-BR" sz="5600" b="1" u="sng" dirty="0"/>
              <a:t>FUNDOS DE RENDA FIXA</a:t>
            </a:r>
            <a:r>
              <a:rPr lang="pt-BR" sz="5600" dirty="0"/>
              <a:t>: Fundos de investimentos atrelados a conta corrente. Rendimento diário. Paga IR. Os bancos cobram uma taxa de administração Até 6% ao ano). Rendimento baseado em CDI. A taxa depende do montante aplicado. 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56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5600" b="1" u="sng" dirty="0"/>
              <a:t>FUNDOS DE RENDA VARIÁVEL</a:t>
            </a:r>
            <a:r>
              <a:rPr lang="pt-BR" sz="5600" dirty="0"/>
              <a:t>: fundo de ações ou dólar. Rendimento incerto. Pode-se ganhar ou perder muito dinheiro. Depende da situação da economia mundial. Paga IR e taxa de administração.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5600" dirty="0"/>
          </a:p>
        </p:txBody>
      </p:sp>
    </p:spTree>
    <p:extLst>
      <p:ext uri="{BB962C8B-B14F-4D97-AF65-F5344CB8AC3E}">
        <p14:creationId xmlns:p14="http://schemas.microsoft.com/office/powerpoint/2010/main" val="277169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55626"/>
            <a:ext cx="16459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pt-BR" b="1" dirty="0" smtClean="0">
                <a:solidFill>
                  <a:srgbClr val="FFFF00"/>
                </a:solidFill>
              </a:rPr>
              <a:t>PRODUTOS BANCÁRIOS DE APLICAÇÃO: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3063240"/>
            <a:ext cx="16725900" cy="9477376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pt-BR" sz="4800" b="1" u="sng" dirty="0" smtClean="0"/>
              <a:t>TESOURO DIRETO</a:t>
            </a:r>
            <a:r>
              <a:rPr lang="pt-BR" sz="4800" dirty="0"/>
              <a:t>: O Tesouro Direto é um Programa do Tesouro Nacional desenvolvido em parceria com a B3 para venda de títulos públicos federais para pessoas físicas, de forma 100% </a:t>
            </a:r>
            <a:r>
              <a:rPr lang="pt-BR" sz="4800" dirty="0" smtClean="0"/>
              <a:t>online. Surgiu </a:t>
            </a:r>
            <a:r>
              <a:rPr lang="pt-BR" sz="4800" dirty="0"/>
              <a:t>com o objetivo de democratizar o acesso aos títulos públicos, permitindo aplicações a partir R$ 30,00</a:t>
            </a:r>
            <a:r>
              <a:rPr lang="pt-BR" sz="4800" dirty="0" smtClean="0"/>
              <a:t>. Oferece rentabilidade e liquidez diária. É garantido pelo Tesouro Nacional.</a:t>
            </a:r>
            <a:endParaRPr lang="pt-BR" sz="4800" dirty="0"/>
          </a:p>
          <a:p>
            <a:pPr eaLnBrk="1" hangingPunct="1">
              <a:lnSpc>
                <a:spcPct val="80000"/>
              </a:lnSpc>
              <a:defRPr/>
            </a:pPr>
            <a:endParaRPr lang="pt-BR" sz="48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4800" b="1" u="sng" dirty="0" smtClean="0"/>
              <a:t>LCI – Letra de Crédito </a:t>
            </a:r>
            <a:r>
              <a:rPr lang="pt-BR" sz="4800" b="1" u="sng" dirty="0" smtClean="0"/>
              <a:t>Imobiliário:</a:t>
            </a:r>
            <a:r>
              <a:rPr lang="pt-BR" sz="4800" dirty="0"/>
              <a:t> é um título de renda fixa que capta recursos para o financiamento do mercado imobiliário</a:t>
            </a:r>
            <a:r>
              <a:rPr lang="pt-BR" sz="4800" dirty="0" smtClean="0"/>
              <a:t>. Como </a:t>
            </a:r>
            <a:r>
              <a:rPr lang="pt-BR" sz="4800" dirty="0"/>
              <a:t>destina verba para uma área de fundamental importância para o governo federal, conta com isenção de IR para pessoa física</a:t>
            </a:r>
            <a:r>
              <a:rPr lang="pt-BR" sz="4800" dirty="0" smtClean="0"/>
              <a:t>. Possui FGC.</a:t>
            </a:r>
            <a:endParaRPr lang="pt-BR" sz="4800" dirty="0"/>
          </a:p>
          <a:p>
            <a:pPr eaLnBrk="1" hangingPunct="1">
              <a:lnSpc>
                <a:spcPct val="80000"/>
              </a:lnSpc>
              <a:defRPr/>
            </a:pP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18647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55626"/>
            <a:ext cx="16459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pt-BR" b="1" dirty="0" smtClean="0">
                <a:solidFill>
                  <a:srgbClr val="FFFF00"/>
                </a:solidFill>
              </a:rPr>
              <a:t>PRODUTOS BANCÁRIOS DE APLICAÇÃO: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990088"/>
            <a:ext cx="16725900" cy="9477376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pt-BR" sz="4800" b="1" u="sng" dirty="0" smtClean="0"/>
              <a:t>LCA – Letra de Crédito do Agronegócio</a:t>
            </a:r>
            <a:r>
              <a:rPr lang="pt-BR" sz="4800" dirty="0"/>
              <a:t>: A LCA só se diferencia da LCI em um aspecto: ela destina os recursos captados para o setor agropecuário, e não para o imobiliário</a:t>
            </a:r>
            <a:r>
              <a:rPr lang="pt-BR" sz="4800" dirty="0" smtClean="0"/>
              <a:t>. Assim </a:t>
            </a:r>
            <a:r>
              <a:rPr lang="pt-BR" sz="4800" dirty="0"/>
              <a:t>como a LCI, existem três tipos de LCA: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4800" dirty="0" smtClean="0"/>
              <a:t>Prefixada</a:t>
            </a:r>
            <a:r>
              <a:rPr lang="pt-BR" sz="4800" dirty="0"/>
              <a:t>: juro fixo anual;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4800" dirty="0"/>
              <a:t>Pós-fixada: percentual do CDI, que é um índice que segue de perto a Selic e sofre total influência da taxa básica de juros;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pt-BR" sz="4800" dirty="0"/>
              <a:t>Híbrida: menos comum, oferece um juro fixo anual mais a variação do IPCA.. </a:t>
            </a:r>
            <a:endParaRPr lang="pt-BR" sz="4800" dirty="0"/>
          </a:p>
          <a:p>
            <a:pPr eaLnBrk="1" hangingPunct="1">
              <a:lnSpc>
                <a:spcPct val="80000"/>
              </a:lnSpc>
              <a:defRPr/>
            </a:pPr>
            <a:endParaRPr lang="pt-BR" sz="48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4800" b="1" u="sng" dirty="0" smtClean="0"/>
              <a:t>COMPRA E VENDA DE AÇÕES (HOME BROKER)</a:t>
            </a:r>
            <a:r>
              <a:rPr lang="pt-BR" sz="4800" dirty="0" smtClean="0"/>
              <a:t>: Compra e venda de ações de </a:t>
            </a:r>
            <a:r>
              <a:rPr lang="pt-BR" sz="4800" dirty="0" err="1" smtClean="0"/>
              <a:t>S.As</a:t>
            </a:r>
            <a:r>
              <a:rPr lang="pt-BR" sz="4800" dirty="0" smtClean="0"/>
              <a:t> de capital aberto, que possui ações em Bolsa de Valores. O Rendimento é variável e o risco é elevado.</a:t>
            </a:r>
            <a:endParaRPr lang="pt-BR" sz="4800" dirty="0"/>
          </a:p>
          <a:p>
            <a:pPr eaLnBrk="1" hangingPunct="1">
              <a:lnSpc>
                <a:spcPct val="80000"/>
              </a:lnSpc>
              <a:defRPr/>
            </a:pPr>
            <a:endParaRPr lang="pt-BR" sz="5600" dirty="0"/>
          </a:p>
        </p:txBody>
      </p:sp>
    </p:spTree>
    <p:extLst>
      <p:ext uri="{BB962C8B-B14F-4D97-AF65-F5344CB8AC3E}">
        <p14:creationId xmlns:p14="http://schemas.microsoft.com/office/powerpoint/2010/main" val="184793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1066800" y="3810000"/>
            <a:ext cx="16154400" cy="739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4588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90000"/>
              </a:lnSpc>
              <a:buFontTx/>
              <a:buNone/>
            </a:pPr>
            <a:r>
              <a:rPr lang="pt-BR" altLang="pt-BR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É um sistema de acumulação de recursos, investidos  para a formação de uma reserva  que vai garantir o pagamento de uma renda futura, visando a complementação  do valor pago pela Previdência Social - INSS</a:t>
            </a:r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2952750" y="1377950"/>
            <a:ext cx="12606336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sz="6400" b="1" dirty="0">
                <a:solidFill>
                  <a:srgbClr val="FFFF00"/>
                </a:solidFill>
                <a:latin typeface="Verdana" panose="020B0604030504040204" pitchFamily="34" charset="0"/>
              </a:rPr>
              <a:t>Previdência Complementar</a:t>
            </a:r>
          </a:p>
        </p:txBody>
      </p:sp>
    </p:spTree>
    <p:extLst>
      <p:ext uri="{BB962C8B-B14F-4D97-AF65-F5344CB8AC3E}">
        <p14:creationId xmlns:p14="http://schemas.microsoft.com/office/powerpoint/2010/main" val="221992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609600" y="3048000"/>
            <a:ext cx="16725900" cy="792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4588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70000"/>
              </a:lnSpc>
              <a:buFontTx/>
              <a:buNone/>
            </a:pPr>
            <a:r>
              <a:rPr lang="pt-BR" altLang="pt-BR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MODALIDADES</a:t>
            </a:r>
            <a:endParaRPr lang="pt-BR" altLang="pt-BR" sz="4800" b="1" dirty="0">
              <a:latin typeface="Verdana" panose="020B0604030504040204" pitchFamily="34" charset="0"/>
            </a:endParaRPr>
          </a:p>
          <a:p>
            <a:pPr algn="just">
              <a:lnSpc>
                <a:spcPct val="170000"/>
              </a:lnSpc>
              <a:buFontTx/>
              <a:buNone/>
            </a:pPr>
            <a:r>
              <a:rPr lang="pt-BR" altLang="pt-BR" sz="4800" b="1" dirty="0">
                <a:latin typeface="Verdana" panose="020B0604030504040204" pitchFamily="34" charset="0"/>
              </a:rPr>
              <a:t>ABERTA</a:t>
            </a:r>
            <a:r>
              <a:rPr lang="pt-BR" altLang="pt-BR" sz="5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 –</a:t>
            </a:r>
            <a:r>
              <a:rPr lang="pt-BR" altLang="pt-BR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 </a:t>
            </a:r>
            <a:r>
              <a:rPr lang="pt-BR" altLang="pt-BR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Modalidade de plano de previdência que tem como objetivo constituir uma reserva financeira, com a qual o indivíduo escolhe com quanto contribuir, quando e como receber o benefício.</a:t>
            </a: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2952750" y="1377950"/>
            <a:ext cx="12606336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sz="6400" b="1" dirty="0">
                <a:solidFill>
                  <a:srgbClr val="FFFF00"/>
                </a:solidFill>
                <a:latin typeface="Verdana" panose="020B0604030504040204" pitchFamily="34" charset="0"/>
              </a:rPr>
              <a:t>Previdência Complementar</a:t>
            </a:r>
          </a:p>
        </p:txBody>
      </p:sp>
    </p:spTree>
    <p:extLst>
      <p:ext uri="{BB962C8B-B14F-4D97-AF65-F5344CB8AC3E}">
        <p14:creationId xmlns:p14="http://schemas.microsoft.com/office/powerpoint/2010/main" val="199852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762001" y="3048000"/>
            <a:ext cx="16417926" cy="8118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4588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70000"/>
              </a:lnSpc>
              <a:buFontTx/>
              <a:buNone/>
            </a:pPr>
            <a:r>
              <a:rPr lang="pt-BR" altLang="pt-BR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MODALIDADES</a:t>
            </a:r>
            <a:endParaRPr lang="pt-BR" altLang="pt-BR" sz="5600" b="1" dirty="0">
              <a:effectLst>
                <a:outerShdw blurRad="38100" dist="38100" dir="2700000" algn="tl">
                  <a:srgbClr val="C0C0C0"/>
                </a:outerShdw>
              </a:effectLst>
              <a:latin typeface="Verdana" panose="020B0604030504040204" pitchFamily="34" charset="0"/>
            </a:endParaRPr>
          </a:p>
          <a:p>
            <a:pPr algn="just">
              <a:lnSpc>
                <a:spcPct val="170000"/>
              </a:lnSpc>
              <a:buFontTx/>
              <a:buNone/>
            </a:pPr>
            <a:r>
              <a:rPr lang="pt-BR" altLang="pt-BR" sz="4800" b="1" dirty="0">
                <a:latin typeface="Verdana" panose="020B0604030504040204" pitchFamily="34" charset="0"/>
              </a:rPr>
              <a:t>FECHADA</a:t>
            </a:r>
            <a:r>
              <a:rPr lang="pt-BR" altLang="pt-BR" sz="5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 –</a:t>
            </a:r>
            <a:r>
              <a:rPr lang="pt-BR" altLang="pt-BR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 </a:t>
            </a:r>
            <a:r>
              <a:rPr lang="pt-BR" altLang="pt-BR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rPr>
              <a:t>Modalidade de plano de previdência contratada pelas empresas, em geral, através de Instituições Financeiras e/ou Seguradoras, visando a concessão de benefícios complementares de aposentadoria aos seus funcionários.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2952750" y="1377950"/>
            <a:ext cx="12606336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sz="6400" b="1" dirty="0">
                <a:solidFill>
                  <a:srgbClr val="FFFF00"/>
                </a:solidFill>
                <a:latin typeface="Verdana" panose="020B0604030504040204" pitchFamily="34" charset="0"/>
              </a:rPr>
              <a:t>Previdência Complementar</a:t>
            </a:r>
          </a:p>
        </p:txBody>
      </p:sp>
    </p:spTree>
    <p:extLst>
      <p:ext uri="{BB962C8B-B14F-4D97-AF65-F5344CB8AC3E}">
        <p14:creationId xmlns:p14="http://schemas.microsoft.com/office/powerpoint/2010/main" val="303479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1066800" y="3048000"/>
            <a:ext cx="16002000" cy="929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pt-BR" altLang="pt-BR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TIPOS</a:t>
            </a:r>
          </a:p>
          <a:p>
            <a:pPr algn="ctr">
              <a:buFontTx/>
              <a:buNone/>
            </a:pPr>
            <a:endParaRPr lang="pt-BR" altLang="pt-BR" sz="2800" b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è"/>
            </a:pPr>
            <a:r>
              <a:rPr lang="pt-BR" altLang="pt-BR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PGBL </a:t>
            </a:r>
            <a:r>
              <a:rPr lang="pt-BR" altLang="pt-BR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– </a:t>
            </a:r>
            <a:r>
              <a:rPr lang="pt-BR" altLang="pt-BR" sz="4000" dirty="0">
                <a:latin typeface="Arial" panose="020B0604020202020204" pitchFamily="34" charset="0"/>
              </a:rPr>
              <a:t>Plano Gerador de Benefícios Livres: As contribuições destinadas a este plano poderão ser deduzidas nas declarações de imposto de renda dos clientes até o limite de 12% das suas rendas brutas anuais.</a:t>
            </a:r>
            <a:r>
              <a:rPr lang="pt-BR" altLang="pt-BR" sz="5600" dirty="0"/>
              <a:t> 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è"/>
            </a:pPr>
            <a:endParaRPr lang="pt-BR" altLang="pt-BR" sz="2800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algn="just">
              <a:lnSpc>
                <a:spcPct val="135000"/>
              </a:lnSpc>
              <a:buFont typeface="Wingdings" panose="05000000000000000000" pitchFamily="2" charset="2"/>
              <a:buChar char="è"/>
            </a:pPr>
            <a:r>
              <a:rPr lang="pt-BR" altLang="pt-BR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VGBL</a:t>
            </a:r>
            <a:r>
              <a:rPr lang="pt-BR" altLang="pt-BR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 – </a:t>
            </a:r>
            <a:r>
              <a:rPr lang="pt-BR" altLang="pt-BR" sz="4000" dirty="0">
                <a:latin typeface="Arial" panose="020B0604020202020204" pitchFamily="34" charset="0"/>
              </a:rPr>
              <a:t>Vida Gerador de </a:t>
            </a:r>
            <a:r>
              <a:rPr lang="pt-BR" altLang="pt-BR" sz="4000" dirty="0" err="1">
                <a:latin typeface="Arial" panose="020B0604020202020204" pitchFamily="34" charset="0"/>
              </a:rPr>
              <a:t>Benifícios</a:t>
            </a:r>
            <a:r>
              <a:rPr lang="pt-BR" altLang="pt-BR" sz="4000" dirty="0">
                <a:latin typeface="Arial" panose="020B0604020202020204" pitchFamily="34" charset="0"/>
              </a:rPr>
              <a:t> Livres: As contribuições destinadas a este plano </a:t>
            </a:r>
            <a:r>
              <a:rPr lang="pt-BR" altLang="pt-BR" sz="4000" u="sng" dirty="0">
                <a:latin typeface="Arial" panose="020B0604020202020204" pitchFamily="34" charset="0"/>
              </a:rPr>
              <a:t>não</a:t>
            </a:r>
            <a:r>
              <a:rPr lang="pt-BR" altLang="pt-BR" sz="4000" dirty="0">
                <a:latin typeface="Arial" panose="020B0604020202020204" pitchFamily="34" charset="0"/>
              </a:rPr>
              <a:t> podem ser deduzidas nas declarações de imposto de renda. Em virtude desta característica é recomendado para contribuintes que declaram IR no formulário simplificado.</a:t>
            </a:r>
            <a:endParaRPr lang="pt-BR" altLang="pt-BR" sz="6400" dirty="0"/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2952750" y="1377950"/>
            <a:ext cx="12606336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sz="6400" b="1" dirty="0">
                <a:solidFill>
                  <a:srgbClr val="FFFF00"/>
                </a:solidFill>
                <a:latin typeface="Verdana" panose="020B0604030504040204" pitchFamily="34" charset="0"/>
              </a:rPr>
              <a:t>Previdência Complementar</a:t>
            </a:r>
          </a:p>
        </p:txBody>
      </p:sp>
    </p:spTree>
    <p:extLst>
      <p:ext uri="{BB962C8B-B14F-4D97-AF65-F5344CB8AC3E}">
        <p14:creationId xmlns:p14="http://schemas.microsoft.com/office/powerpoint/2010/main" val="215511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55626"/>
            <a:ext cx="16459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pt-BR" b="1" dirty="0" smtClean="0">
                <a:solidFill>
                  <a:srgbClr val="FFFF00"/>
                </a:solidFill>
              </a:rPr>
              <a:t>GUARDANDO DINHEIRO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682876"/>
            <a:ext cx="16725900" cy="102235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pt-BR" sz="5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 o seu motivo urgente para guardar dinheiro?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5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t-BR" sz="5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Eliminar Dívidas;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t-BR" sz="5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Uma entrada para a casa própria;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t-BR" sz="5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Educação;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t-BR" sz="5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Comprar um carro ou uma moto;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t-BR" sz="5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Fundo de reserva ou emergência (imprevistos diversos);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5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5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Quem poupa, ganha juros, ao invés de pagar juros.</a:t>
            </a:r>
          </a:p>
        </p:txBody>
      </p:sp>
    </p:spTree>
    <p:extLst>
      <p:ext uri="{BB962C8B-B14F-4D97-AF65-F5344CB8AC3E}">
        <p14:creationId xmlns:p14="http://schemas.microsoft.com/office/powerpoint/2010/main" val="290536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555627"/>
            <a:ext cx="16992600" cy="2279650"/>
          </a:xfrm>
        </p:spPr>
        <p:txBody>
          <a:bodyPr/>
          <a:lstStyle/>
          <a:p>
            <a:pPr eaLnBrk="1" hangingPunct="1">
              <a:defRPr/>
            </a:pPr>
            <a:r>
              <a:rPr lang="pt-BR" sz="7200" b="1">
                <a:solidFill>
                  <a:srgbClr val="FFFF00"/>
                </a:solidFill>
              </a:rPr>
              <a:t>FAZENDO SEU DINHEIRO RENDER</a:t>
            </a:r>
            <a:r>
              <a:rPr lang="pt-BR" sz="8000"/>
              <a:t> 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3200400"/>
            <a:ext cx="16459200" cy="9705976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Cuidar do seu dinheiro requer prática, trabalho árduo e disciplina. 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Três estratégias para seu dinheiro render mais: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Estratégia 1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Planeje o consumo, pense bem  antes de comprar.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- Comprar somente o necessário.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- Tomar um cafezinho diariamente a R$ 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4,00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custa R$ 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,00 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mês e no ano se foram R$ 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960,00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Estratégia 2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Fazer compras inteligentes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Viajar ou tirar férias em período de baixa 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estação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Comprar passagens aéreas com antecedência, etc.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40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sz="7200" b="1">
                <a:solidFill>
                  <a:srgbClr val="FFFF00"/>
                </a:solidFill>
              </a:rPr>
              <a:t>FAZENDO SEU DINHEIRO RENDER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571751"/>
            <a:ext cx="16459200" cy="10766426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pt-BR" sz="48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Estratégia 3:</a:t>
            </a:r>
            <a:r>
              <a:rPr lang="pt-B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Poupar para comprar. Exemplo: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t-B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- Valor da televisão à vista: R$ </a:t>
            </a:r>
            <a:r>
              <a:rPr lang="pt-B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500,00</a:t>
            </a:r>
            <a:r>
              <a:rPr lang="pt-B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t-B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- </a:t>
            </a:r>
            <a:r>
              <a:rPr lang="pt-BR" sz="4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José </a:t>
            </a:r>
            <a:r>
              <a:rPr lang="pt-B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compra a televisão dele hoje a prestação e paga R$ 41,67 em 24 meses = R$ 1.000,08 (juros de 7,40% ao mês ou 135,53% ao ano).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t-B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- </a:t>
            </a:r>
            <a:r>
              <a:rPr lang="pt-BR" sz="4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Adriano</a:t>
            </a:r>
            <a:r>
              <a:rPr lang="pt-B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compra a televisão à vista após um ano de poupança juntando R$ 41,67 em 12 meses = R$ 500,04. 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t-B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Adriano pagou a metade que José gastou por ter esperado um ano. Ganho em ser paciente. </a:t>
            </a:r>
          </a:p>
        </p:txBody>
      </p:sp>
    </p:spTree>
    <p:extLst>
      <p:ext uri="{BB962C8B-B14F-4D97-AF65-F5344CB8AC3E}">
        <p14:creationId xmlns:p14="http://schemas.microsoft.com/office/powerpoint/2010/main" val="63856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55627"/>
            <a:ext cx="16459200" cy="1695450"/>
          </a:xfrm>
        </p:spPr>
        <p:txBody>
          <a:bodyPr/>
          <a:lstStyle/>
          <a:p>
            <a:pPr eaLnBrk="1" hangingPunct="1">
              <a:defRPr/>
            </a:pPr>
            <a:r>
              <a:rPr lang="pt-BR" sz="8000" b="1" dirty="0">
                <a:solidFill>
                  <a:srgbClr val="FFFF00"/>
                </a:solidFill>
              </a:rPr>
              <a:t>REDUZIR DESPESAS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536827"/>
            <a:ext cx="16459200" cy="108013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pt-BR" sz="4000" b="1" dirty="0"/>
              <a:t>Reduzir despesas é dificílimo e requer sacrifício!!!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t-BR" sz="4000" dirty="0"/>
              <a:t>	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t-BR" sz="4000" dirty="0"/>
              <a:t>	Diminuir despesas é prolongar a gratificação futura. Para diminuir  as despesas é necessário abrir mão de certas coisas no curto prazo para depois poder obter outras mais importantes.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000" dirty="0"/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b="1" dirty="0"/>
              <a:t>Todo mundo, independente de quanto dinheiro ganha ou possui, pode diminuir despesas.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t-BR" sz="4000" dirty="0"/>
              <a:t>	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t-BR" sz="4000" dirty="0"/>
              <a:t>	Há muitos que pensam que têm pouco e nem tentam reduzir despesas. Porém, dá para todo mundo achar um jeito de diminuir despesas. Se você não diminui despesas e não guarda dinheiro, não importa o quanto que é difícil, a sua situação atual não vai melhorar!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0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t-BR" sz="4000" dirty="0"/>
              <a:t>	</a:t>
            </a:r>
            <a:r>
              <a:rPr lang="pt-BR" sz="4800" dirty="0">
                <a:solidFill>
                  <a:schemeClr val="hlink"/>
                </a:solidFill>
              </a:rPr>
              <a:t>Observe cada real que você gasta e analise como é que você pode economizar para poder poupar.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800" dirty="0">
              <a:solidFill>
                <a:schemeClr val="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05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sz="8000" b="1">
                <a:solidFill>
                  <a:srgbClr val="FFFF00"/>
                </a:solidFill>
              </a:rPr>
              <a:t>REDUZIR DESPESAS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825751"/>
            <a:ext cx="16459200" cy="103695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pt-BR" sz="4000" b="1">
                <a:effectLst/>
              </a:rPr>
              <a:t>O que significa reduzir despesas?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000" b="1">
              <a:effectLst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t-BR" sz="4000">
                <a:effectLst/>
              </a:rPr>
              <a:t>	É eliminar gastos supérfluos, é pesquisar os melhores preços, é verificar os melhores juros; é ação. Ao reduzir as despesas a pessoa retêm mais renda, que pode ser utilizada para eliminar dívidas e pagar a educação, o financiamento da casa própria, o tão sonhado carro, ou outros itens essenciais de alto valor.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00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b="1">
                <a:effectLst/>
              </a:rPr>
              <a:t>Como reduzir as despesas poderá ajudar você?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000" b="1">
              <a:effectLst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t-BR" sz="4000">
                <a:effectLst/>
              </a:rPr>
              <a:t>	Visto que cada real que você guarda hoje aumentará a sua segurança financeira e proverá um futuro melhor. Limitar corretamente as despesas é a chave para o bem-estar financeiro.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00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b="1">
                <a:effectLst/>
              </a:rPr>
              <a:t>“De grão em grão a galinha enche o papo.”</a:t>
            </a:r>
            <a:endParaRPr lang="pt-BR" sz="400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pt-BR" sz="4000"/>
          </a:p>
        </p:txBody>
      </p:sp>
    </p:spTree>
    <p:extLst>
      <p:ext uri="{BB962C8B-B14F-4D97-AF65-F5344CB8AC3E}">
        <p14:creationId xmlns:p14="http://schemas.microsoft.com/office/powerpoint/2010/main" val="45199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55626"/>
            <a:ext cx="16459200" cy="1981200"/>
          </a:xfrm>
        </p:spPr>
        <p:txBody>
          <a:bodyPr/>
          <a:lstStyle/>
          <a:p>
            <a:pPr eaLnBrk="1" hangingPunct="1">
              <a:defRPr/>
            </a:pPr>
            <a:r>
              <a:rPr lang="pt-BR" sz="8000" b="1">
                <a:solidFill>
                  <a:srgbClr val="FFFF00"/>
                </a:solidFill>
              </a:rPr>
              <a:t>REDUZIR DESPESAS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1650" y="2393951"/>
            <a:ext cx="17284700" cy="10944226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6 passos para reduzir despesas: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Passo 1: Determinar suas metas pessoais à longo prazo/razão pela qual você deve guardar dinheiro;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Passo 2: Criar um orçamento;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Passo 3: Determinar quais despesas são “necessidades” e quais são “supérfluos”;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Passo 4: Decidir, </a:t>
            </a:r>
            <a:r>
              <a:rPr lang="pt-BR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juntamente com seus familiares</a:t>
            </a: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quais despesas/consumos serão reduzidos ou eliminados.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Passo 5: Trocar financiamentos com juros caros por juros mais em conta;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Passo 6: Acompanhar o seu progresso rumo às metas de longo prazo.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377101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55626"/>
            <a:ext cx="16459200" cy="1838324"/>
          </a:xfrm>
        </p:spPr>
        <p:txBody>
          <a:bodyPr/>
          <a:lstStyle/>
          <a:p>
            <a:pPr eaLnBrk="1" hangingPunct="1">
              <a:defRPr/>
            </a:pPr>
            <a:r>
              <a:rPr lang="pt-BR" sz="8000" b="1">
                <a:solidFill>
                  <a:srgbClr val="FFFF00"/>
                </a:solidFill>
              </a:rPr>
              <a:t>REDUZIR DESPESAS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682877"/>
            <a:ext cx="16459200" cy="10366374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t-BR" sz="4800" b="1" dirty="0">
                <a:effectLst/>
              </a:rPr>
              <a:t>	</a:t>
            </a:r>
            <a:r>
              <a:rPr lang="pt-BR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Conclusão: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t-B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Três perguntas que todos devem fazer para si mesmo antes de gastar dinheiro: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A despesa realmente é necessária? Ou será possível conseguir o mesmo efeito pessoal sem usar dinheiro ou por gastar menos?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A despesa contribui ou impede a minha riqueza/felicidade?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pt-B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Esta é uma compra planejada ou de impulso? Estou sentindo pressionado para comprar algo que não tenho certeza que preciso?</a:t>
            </a:r>
          </a:p>
          <a:p>
            <a:pPr eaLnBrk="1" hangingPunct="1">
              <a:lnSpc>
                <a:spcPct val="80000"/>
              </a:lnSpc>
              <a:defRPr/>
            </a:pP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411861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8627" y="3000377"/>
            <a:ext cx="17430750" cy="100012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pt-BR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Gastador </a:t>
            </a:r>
            <a:r>
              <a:rPr lang="pt-BR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compulsivo </a:t>
            </a:r>
            <a:r>
              <a:rPr lang="pt-BR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 poupador exagerado.</a:t>
            </a:r>
          </a:p>
          <a:p>
            <a:pPr eaLnBrk="1" hangingPunct="1">
              <a:lnSpc>
                <a:spcPct val="90000"/>
              </a:lnSpc>
              <a:defRPr/>
            </a:pPr>
            <a:endParaRPr lang="pt-BR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pt-BR" sz="6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Gastador</a:t>
            </a:r>
            <a:r>
              <a:rPr lang="pt-BR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sofre com as dívidas e aborrecimentos.</a:t>
            </a:r>
          </a:p>
          <a:p>
            <a:pPr eaLnBrk="1" hangingPunct="1">
              <a:lnSpc>
                <a:spcPct val="90000"/>
              </a:lnSpc>
              <a:defRPr/>
            </a:pPr>
            <a:endParaRPr lang="pt-BR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pt-BR" sz="6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Poupador</a:t>
            </a:r>
            <a:r>
              <a:rPr lang="pt-BR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só </a:t>
            </a:r>
            <a:r>
              <a:rPr lang="pt-BR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pensa </a:t>
            </a:r>
            <a:r>
              <a:rPr lang="pt-BR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 guardar,  não vive e quando já tem o bastante, está </a:t>
            </a:r>
            <a:r>
              <a:rPr lang="pt-BR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tão debilitado que não consegue usufruir mais nada.</a:t>
            </a:r>
            <a:endParaRPr lang="pt-BR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title"/>
          </p:nvPr>
        </p:nvSpPr>
        <p:spPr>
          <a:xfrm>
            <a:off x="714376" y="285751"/>
            <a:ext cx="17002124" cy="2279650"/>
          </a:xfrm>
        </p:spPr>
        <p:txBody>
          <a:bodyPr/>
          <a:lstStyle/>
          <a:p>
            <a:pPr eaLnBrk="1" hangingPunct="1">
              <a:defRPr/>
            </a:pPr>
            <a:r>
              <a:rPr lang="pt-BR" sz="8000" b="1" dirty="0">
                <a:solidFill>
                  <a:srgbClr val="FFFF00"/>
                </a:solidFill>
              </a:rPr>
              <a:t>PROCURE SEMPRE O EQUILÍBRIO</a:t>
            </a:r>
            <a:endParaRPr lang="pt-BR" sz="8000" dirty="0"/>
          </a:p>
        </p:txBody>
      </p:sp>
    </p:spTree>
    <p:extLst>
      <p:ext uri="{BB962C8B-B14F-4D97-AF65-F5344CB8AC3E}">
        <p14:creationId xmlns:p14="http://schemas.microsoft.com/office/powerpoint/2010/main" val="171890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47700" y="3832227"/>
            <a:ext cx="16703676" cy="95059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pt-BR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Maturidade financeira pode ser definida com a capacidade de </a:t>
            </a:r>
            <a:r>
              <a:rPr lang="pt-BR" sz="72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adiar os desejos de agora </a:t>
            </a:r>
            <a:r>
              <a:rPr lang="pt-BR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 função de </a:t>
            </a:r>
            <a:r>
              <a:rPr lang="pt-BR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futuros benefícios</a:t>
            </a:r>
            <a:r>
              <a:rPr lang="pt-BR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endParaRPr lang="pt-BR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pt-B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Fonte: Cássia Aquino – www.educaçãofinanceira.com.</a:t>
            </a:r>
            <a:r>
              <a:rPr lang="pt-BR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</a:t>
            </a:r>
            <a:endParaRPr lang="pt-BR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title"/>
          </p:nvPr>
        </p:nvSpPr>
        <p:spPr>
          <a:xfrm>
            <a:off x="2143126" y="555627"/>
            <a:ext cx="13716000" cy="2279650"/>
          </a:xfrm>
        </p:spPr>
        <p:txBody>
          <a:bodyPr/>
          <a:lstStyle/>
          <a:p>
            <a:pPr eaLnBrk="1" hangingPunct="1">
              <a:defRPr/>
            </a:pPr>
            <a:r>
              <a:rPr lang="pt-BR" sz="8000" b="1" dirty="0">
                <a:solidFill>
                  <a:srgbClr val="FFFF00"/>
                </a:solidFill>
              </a:rPr>
              <a:t>MATURIDADE FINANCEIRA</a:t>
            </a:r>
            <a:endParaRPr lang="pt-BR" sz="8000" dirty="0"/>
          </a:p>
        </p:txBody>
      </p:sp>
    </p:spTree>
    <p:extLst>
      <p:ext uri="{BB962C8B-B14F-4D97-AF65-F5344CB8AC3E}">
        <p14:creationId xmlns:p14="http://schemas.microsoft.com/office/powerpoint/2010/main" val="176719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47700" y="3832227"/>
            <a:ext cx="16703676" cy="95059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pt-B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Seja uma pessoa persistente e determinada;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B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Mantenha o seu plano financeiro com foco em resultados, conversando sempre com sua família;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B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Utilize um orçamento;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B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Poupe dinheiro (ganhe juros);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B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5) Evite e elimine dívidas;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B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6) Revise e atualize seu orçamento com freqüência;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BR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7) Evite ao máximo emprestar dinheiro ou o seu nome. É melhor dizer um não do que perder um amigo depois e se aborrecer bastante.</a:t>
            </a:r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title"/>
          </p:nvPr>
        </p:nvSpPr>
        <p:spPr>
          <a:xfrm>
            <a:off x="914400" y="555627"/>
            <a:ext cx="13414376" cy="2279650"/>
          </a:xfrm>
        </p:spPr>
        <p:txBody>
          <a:bodyPr/>
          <a:lstStyle/>
          <a:p>
            <a:pPr eaLnBrk="1" hangingPunct="1">
              <a:defRPr/>
            </a:pPr>
            <a:r>
              <a:rPr lang="pt-BR" sz="8000" b="1">
                <a:solidFill>
                  <a:srgbClr val="FFFF00"/>
                </a:solidFill>
              </a:rPr>
              <a:t>RECOMENDAÇÕES IMPORTANTES</a:t>
            </a:r>
            <a:endParaRPr lang="pt-BR" sz="8000"/>
          </a:p>
        </p:txBody>
      </p:sp>
      <p:pic>
        <p:nvPicPr>
          <p:cNvPr id="47108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6976" y="377826"/>
            <a:ext cx="3454400" cy="2879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975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967" y="-86400"/>
            <a:ext cx="18509932" cy="13888797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F7DC83CA-1FFA-44E6-9809-2187A8D0883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400" y="-86400"/>
            <a:ext cx="18518400" cy="13805575"/>
          </a:xfrm>
          <a:prstGeom prst="rect">
            <a:avLst/>
          </a:prstGeom>
        </p:spPr>
      </p:pic>
      <p:pic>
        <p:nvPicPr>
          <p:cNvPr id="7" name="Imagem 6" descr="Uma imagem contendo placar, computador, placa&#10;&#10;Descrição gerada automaticamente">
            <a:extLst>
              <a:ext uri="{FF2B5EF4-FFF2-40B4-BE49-F238E27FC236}">
                <a16:creationId xmlns="" xmlns:a16="http://schemas.microsoft.com/office/drawing/2014/main" id="{2B12E8B1-EB29-4541-9CA1-569EBBB412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84522" y="11620198"/>
            <a:ext cx="1374160" cy="1940635"/>
          </a:xfrm>
          <a:prstGeom prst="rect">
            <a:avLst/>
          </a:prstGeom>
        </p:spPr>
      </p:pic>
      <p:pic>
        <p:nvPicPr>
          <p:cNvPr id="11" name="Gráfico 7">
            <a:extLst>
              <a:ext uri="{FF2B5EF4-FFF2-40B4-BE49-F238E27FC236}">
                <a16:creationId xmlns="" xmlns:a16="http://schemas.microsoft.com/office/drawing/2014/main" id="{E297388B-6158-4B0D-8BE9-1191FF3E7F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324949" y="12146676"/>
            <a:ext cx="3368348" cy="132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0565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/>
          <p:cNvGrpSpPr/>
          <p:nvPr/>
        </p:nvGrpSpPr>
        <p:grpSpPr>
          <a:xfrm>
            <a:off x="3878407" y="4194902"/>
            <a:ext cx="10416903" cy="3324667"/>
            <a:chOff x="6424846" y="4641267"/>
            <a:chExt cx="13891013" cy="4433466"/>
          </a:xfrm>
        </p:grpSpPr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330437" y="4641267"/>
              <a:ext cx="8985422" cy="4433466"/>
            </a:xfrm>
            <a:prstGeom prst="rect">
              <a:avLst/>
            </a:prstGeom>
          </p:spPr>
        </p:pic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24846" y="4641267"/>
              <a:ext cx="3137349" cy="4433466"/>
            </a:xfrm>
            <a:prstGeom prst="rect">
              <a:avLst/>
            </a:prstGeom>
          </p:spPr>
        </p:pic>
      </p:grp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956" y="8136538"/>
            <a:ext cx="5477803" cy="3870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66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lobo">
  <a:themeElements>
    <a:clrScheme name="Globo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Globo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lobo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1459</Words>
  <Application>Microsoft Office PowerPoint</Application>
  <PresentationFormat>Personalizar</PresentationFormat>
  <Paragraphs>198</Paragraphs>
  <Slides>34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34</vt:i4>
      </vt:variant>
    </vt:vector>
  </HeadingPairs>
  <TitlesOfParts>
    <vt:vector size="42" baseType="lpstr">
      <vt:lpstr>Arial</vt:lpstr>
      <vt:lpstr>Calibri</vt:lpstr>
      <vt:lpstr>Calibri Light</vt:lpstr>
      <vt:lpstr>Times New Roman</vt:lpstr>
      <vt:lpstr>Verdana</vt:lpstr>
      <vt:lpstr>Wingdings</vt:lpstr>
      <vt:lpstr>Office Theme</vt:lpstr>
      <vt:lpstr>Globo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ALGUNS ENSINAMENTOS BÍBLICOS SOBRE SER PREVIDENTE</vt:lpstr>
      <vt:lpstr>ALGUNS ENSINAMENTOS BÍBLICOS SOBRE SER PREVIDENTE</vt:lpstr>
      <vt:lpstr>ALGUNS ENSINAMENTOS BÍBLICOS SOBRE SER PREVIDENTE</vt:lpstr>
      <vt:lpstr>ALGUNS ENSINAMENTOS BÍBLICOS SOBRE SER PREVIDENTE</vt:lpstr>
      <vt:lpstr>ORÇAMENTO</vt:lpstr>
      <vt:lpstr>ORÇAMENTO</vt:lpstr>
      <vt:lpstr>ORÇAMENTO</vt:lpstr>
      <vt:lpstr>MODELO DE PLANILHA</vt:lpstr>
      <vt:lpstr>ORÇAMENTO</vt:lpstr>
      <vt:lpstr>PRODUTOS BANCÁRIOS DE APLICAÇÃO:</vt:lpstr>
      <vt:lpstr>PRODUTOS BANCÁRIOS DE APLICAÇÃO:</vt:lpstr>
      <vt:lpstr>PRODUTOS BANCÁRIOS DE APLICAÇÃO:</vt:lpstr>
      <vt:lpstr>PRODUTOS BANCÁRIOS DE APLICAÇÃO:</vt:lpstr>
      <vt:lpstr>Apresentação do PowerPoint</vt:lpstr>
      <vt:lpstr>Apresentação do PowerPoint</vt:lpstr>
      <vt:lpstr>Apresentação do PowerPoint</vt:lpstr>
      <vt:lpstr>Apresentação do PowerPoint</vt:lpstr>
      <vt:lpstr>GUARDANDO DINHEIRO</vt:lpstr>
      <vt:lpstr>FAZENDO SEU DINHEIRO RENDER </vt:lpstr>
      <vt:lpstr>FAZENDO SEU DINHEIRO RENDER</vt:lpstr>
      <vt:lpstr>REDUZIR DESPESAS</vt:lpstr>
      <vt:lpstr>REDUZIR DESPESAS</vt:lpstr>
      <vt:lpstr>REDUZIR DESPESAS</vt:lpstr>
      <vt:lpstr>REDUZIR DESPESAS</vt:lpstr>
      <vt:lpstr>PROCURE SEMPRE O EQUILÍBRIO</vt:lpstr>
      <vt:lpstr>MATURIDADE FINANCEIRA</vt:lpstr>
      <vt:lpstr>RECOMENDAÇÕES IMPORTANTES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Marco Baumgratz</dc:creator>
  <cp:lastModifiedBy>usuario</cp:lastModifiedBy>
  <cp:revision>32</cp:revision>
  <dcterms:created xsi:type="dcterms:W3CDTF">2020-01-10T23:44:07Z</dcterms:created>
  <dcterms:modified xsi:type="dcterms:W3CDTF">2020-02-04T14:05:01Z</dcterms:modified>
</cp:coreProperties>
</file>