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1"/>
  </p:notesMasterIdLst>
  <p:handoutMasterIdLst>
    <p:handoutMasterId r:id="rId12"/>
  </p:handoutMasterIdLst>
  <p:sldIdLst>
    <p:sldId id="338" r:id="rId2"/>
    <p:sldId id="339" r:id="rId3"/>
    <p:sldId id="340" r:id="rId4"/>
    <p:sldId id="341" r:id="rId5"/>
    <p:sldId id="351" r:id="rId6"/>
    <p:sldId id="352" r:id="rId7"/>
    <p:sldId id="353" r:id="rId8"/>
    <p:sldId id="344" r:id="rId9"/>
    <p:sldId id="345" r:id="rId10"/>
  </p:sldIdLst>
  <p:sldSz cx="18288000" cy="13716000"/>
  <p:notesSz cx="6865938" cy="95408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ber Hávila" initials="EH" lastIdx="0" clrIdx="0">
    <p:extLst>
      <p:ext uri="{19B8F6BF-5375-455C-9EA6-DF929625EA0E}">
        <p15:presenceInfo xmlns:p15="http://schemas.microsoft.com/office/powerpoint/2012/main" userId="5578bd3e4210fe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BE1"/>
    <a:srgbClr val="661B30"/>
    <a:srgbClr val="8E1538"/>
    <a:srgbClr val="4D0B1E"/>
    <a:srgbClr val="5C3D00"/>
    <a:srgbClr val="FFF2D9"/>
    <a:srgbClr val="1F000F"/>
    <a:srgbClr val="6A1C32"/>
    <a:srgbClr val="19964A"/>
    <a:srgbClr val="3979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2" autoAdjust="0"/>
    <p:restoredTop sz="79622" autoAdjust="0"/>
  </p:normalViewPr>
  <p:slideViewPr>
    <p:cSldViewPr snapToGrid="0" snapToObjects="1" showGuides="1">
      <p:cViewPr varScale="1">
        <p:scale>
          <a:sx n="37" d="100"/>
          <a:sy n="37" d="100"/>
        </p:scale>
        <p:origin x="1531" y="-610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30/08/2019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192213"/>
            <a:ext cx="4294188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1764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3.9-12</a:t>
            </a:r>
          </a:p>
          <a:p>
            <a:pPr fontAlgn="base"/>
            <a:endParaRPr lang="pt-BR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homens na condição de pecadores</a:t>
            </a:r>
          </a:p>
          <a:p>
            <a:pPr fontAlgn="base"/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 se conclui? Temos nós qualquer vantagem? Não, de forma nenhuma; pois já temos demonstrado que todos, tanto judeus como gregos, estão debaixo do pecado;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 está escrito:</a:t>
            </a:r>
          </a:p>
          <a:p>
            <a:pPr fontAlgn="base"/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há justo, nem um sequer,</a:t>
            </a:r>
          </a:p>
          <a:p>
            <a:pPr fontAlgn="base"/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há quem entenda, não há quem busque a Deus;</a:t>
            </a:r>
          </a:p>
          <a:p>
            <a:pPr fontAlgn="base"/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se extraviaram, à uma se fizeram inúteis; não há quem faça o bem, não há nem um sequer.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8312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AutoNum type="arabicPeriod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4104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1.12-13 </a:t>
            </a:r>
            <a:r>
              <a:rPr lang="pt-BR" dirty="0" smtClean="0">
                <a:effectLst/>
              </a:rPr>
              <a:t>Mas, a todos quantos o receberam, deu-lhes o poder de serem feitos filhos de Deus, a saber, aos que creem no seu nome,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13 </a:t>
            </a:r>
            <a:r>
              <a:rPr lang="pt-BR" dirty="0" smtClean="0">
                <a:effectLst/>
              </a:rPr>
              <a:t>os quais não nasceram do sangue, nem da vontade da carne, nem da vontade do homem, mas de Deus.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6.44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Ninguém pode vir a mim se o Pai, que me enviou, não o trouxer; e eu o ressuscitarei no último dia.</a:t>
            </a:r>
          </a:p>
          <a:p>
            <a:pPr fontAlgn="base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9.19-24 A soberania de Deus </a:t>
            </a:r>
            <a:r>
              <a:rPr lang="pt-BR" dirty="0" smtClean="0">
                <a:effectLst/>
              </a:rPr>
              <a:t>Tu, porém, me dirás: De que se queixa ele ainda? Pois quem jamais resistiu à sua vontade?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20 </a:t>
            </a:r>
            <a:r>
              <a:rPr lang="pt-BR" dirty="0" smtClean="0">
                <a:effectLst/>
              </a:rPr>
              <a:t>Quem és tu, ó homem, para discutires com Deus?! Porventura, pode o objeto perguntar a quem o fez: Por que me fizeste assim?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21 </a:t>
            </a:r>
            <a:r>
              <a:rPr lang="pt-BR" dirty="0" smtClean="0">
                <a:effectLst/>
              </a:rPr>
              <a:t>Ou não tem o oleiro direito sobre a massa, para do mesmo barro fazer um vaso para honra e outro, para desonra?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22 </a:t>
            </a:r>
            <a:r>
              <a:rPr lang="pt-BR" dirty="0" smtClean="0">
                <a:effectLst/>
              </a:rPr>
              <a:t>Que diremos, pois, se Deus, querendo mostrar a sua ira e dar a conhecer o seu poder, suportou com muita longanimidade os vasos de ira, preparados para a perdição,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23 </a:t>
            </a:r>
            <a:r>
              <a:rPr lang="pt-BR" dirty="0" smtClean="0">
                <a:effectLst/>
              </a:rPr>
              <a:t>a fim de que também desse a conhecer as riquezas da sua glória em vasos de misericórdia, que para glória preparou de antemão,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24 </a:t>
            </a:r>
            <a:r>
              <a:rPr lang="pt-BR" dirty="0" smtClean="0">
                <a:effectLst/>
              </a:rPr>
              <a:t>os quais somos nós, a quem também chamou, não só dentre os judeus, mas também dentre os gentios?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marL="457200" lvl="1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4135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Tiago 1.14 </a:t>
            </a:r>
            <a:r>
              <a:rPr lang="pt-BR" dirty="0" smtClean="0">
                <a:effectLst/>
              </a:rPr>
              <a:t>Ao contrário, cada um é tentado pela sua própria cobiça, quando esta o atrai e seduz.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Deuteronômio 30.19 </a:t>
            </a:r>
            <a:r>
              <a:rPr lang="pt-BR" dirty="0" smtClean="0">
                <a:effectLst/>
              </a:rPr>
              <a:t>Os céus e a terra tomo, hoje, por testemunhas contra ti, que te propus a vida e a morte, a bênção e a maldição; escolhe, pois, a vida, para que vivas, tu e a tua descendência,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Atos 7.51 </a:t>
            </a:r>
            <a:r>
              <a:rPr lang="pt-BR" dirty="0" smtClean="0">
                <a:effectLst/>
              </a:rPr>
              <a:t>Homens de dura cerviz e incircuncisos de coração e de ouvidos, vós sempre resistis ao Espírito Santo; assim como fizeram vossos pais, também vós o fazeis.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dirty="0" smtClean="0">
                <a:effectLst/>
              </a:rPr>
              <a:t>II ________________________________________________________________________________________________________</a:t>
            </a: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Gênesis 2.16-17 </a:t>
            </a:r>
            <a:r>
              <a:rPr lang="pt-BR" dirty="0" smtClean="0">
                <a:effectLst/>
              </a:rPr>
              <a:t>E o SENHOR Deus lhe deu esta ordem: De toda árvore do jardim comerás livremente,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17 </a:t>
            </a:r>
            <a:r>
              <a:rPr lang="pt-BR" dirty="0" smtClean="0">
                <a:effectLst/>
              </a:rPr>
              <a:t>mas da árvore do conhecimento do bem e do mal não comerás; porque, no dia em que dela comeres, certamente morrerás.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dirty="0" smtClean="0">
                <a:effectLst/>
              </a:rPr>
              <a:t>III   ________________________________________________________________________________________________________________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8.7-8 </a:t>
            </a:r>
            <a:r>
              <a:rPr lang="pt-BR" dirty="0" smtClean="0">
                <a:effectLst/>
              </a:rPr>
              <a:t>Por isso, o pendor da carne é inimizade contra Deus, pois não está sujeito à lei de Deus, nem mesmo pode estar.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8 </a:t>
            </a:r>
            <a:r>
              <a:rPr lang="pt-BR" dirty="0" smtClean="0">
                <a:effectLst/>
              </a:rPr>
              <a:t>Portanto, os que estão na carne não podem agradar a Deus.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3 9-12, 24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 se conclui? Temos nós qualquer vantagem? Não, de forma nenhuma; pois já temos demonstrado que todos, tanto judeus como gregos, estão debaixo do pecado;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 está escrito: Não há justo, nem um sequer,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há quem entenda, não há quem busque a Deus;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se extraviaram, à uma se fizeram inúteis; não há quem faça o bem, não há nem um sequer.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pois todos pecaram e carecem da glória de Deus,</a:t>
            </a:r>
          </a:p>
          <a:p>
            <a:pPr fontAlgn="base"/>
            <a:endParaRPr lang="pt-BR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Efésios 2.1-5 </a:t>
            </a:r>
            <a:r>
              <a:rPr lang="pt-BR" dirty="0" smtClean="0">
                <a:effectLst/>
              </a:rPr>
              <a:t>Ele vos deu vida, estando vós mortos nos vossos delitos e pecados,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2 </a:t>
            </a:r>
            <a:r>
              <a:rPr lang="pt-BR" dirty="0" smtClean="0">
                <a:effectLst/>
              </a:rPr>
              <a:t>nos quais andastes outrora, segundo o curso deste mundo, segundo o príncipe da potestade do ar, do espírito que agora atua nos filhos da desobediência;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3 </a:t>
            </a:r>
            <a:r>
              <a:rPr lang="pt-BR" dirty="0" smtClean="0">
                <a:effectLst/>
              </a:rPr>
              <a:t>entre os quais também todos nós andamos outrora, segundo as inclinações da nossa carne, fazendo a vontade da carne e dos pensamentos; e éramos, por natureza, filhos da ira, como também os demais.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4 </a:t>
            </a:r>
            <a:r>
              <a:rPr lang="pt-BR" dirty="0" smtClean="0">
                <a:effectLst/>
              </a:rPr>
              <a:t>Mas Deus, sendo rico em misericórdia, por causa do grande amor com que nos amou,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5 </a:t>
            </a:r>
            <a:r>
              <a:rPr lang="pt-BR" dirty="0" smtClean="0">
                <a:effectLst/>
              </a:rPr>
              <a:t>e estando nós mortos em nossos delitos, nos deu vida juntamente com Cristo, — pela graça sois salvos,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Colossenses 2.13 </a:t>
            </a:r>
            <a:r>
              <a:rPr lang="pt-BR" dirty="0" smtClean="0">
                <a:effectLst/>
              </a:rPr>
              <a:t>E a vós outros, que estáveis mortos pelas vossas transgressões e pela </a:t>
            </a:r>
            <a:r>
              <a:rPr lang="pt-BR" dirty="0" err="1" smtClean="0">
                <a:effectLst/>
              </a:rPr>
              <a:t>incircuncisão</a:t>
            </a:r>
            <a:r>
              <a:rPr lang="pt-BR" dirty="0" smtClean="0">
                <a:effectLst/>
              </a:rPr>
              <a:t> da vossa carne, vos deu vida juntamente com ele, perdoando todos os nossos delitos;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6.44, 65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Ninguém pode vir a mim se o Pai, que me enviou, não o trouxer; e eu o ressuscitarei no último dia.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65 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prosseguiu: Por causa disto, é que vos tenho dito: ninguém poderá vir a mim, se, pelo Pai, não lhe for concedido.</a:t>
            </a:r>
          </a:p>
          <a:p>
            <a:pPr fontAlgn="base"/>
            <a:endParaRPr lang="pt-B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1Coríntios 2.14 </a:t>
            </a:r>
            <a:r>
              <a:rPr lang="pt-BR" dirty="0" smtClean="0">
                <a:effectLst/>
              </a:rPr>
              <a:t>Ora, o homem natural não aceita as coisas do Espírito de Deus, porque lhe são loucura; e não pode entendê-las, porque elas se discernem espiritualmente.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Tito 3.3-5 </a:t>
            </a:r>
            <a:r>
              <a:rPr lang="pt-BR" dirty="0" smtClean="0">
                <a:effectLst/>
              </a:rPr>
              <a:t>Pois nós também, outrora, éramos néscios, desobedientes, desgarrados, escravos de toda sorte de paixões e prazeres, vivendo em malícia e inveja, odiosos e odiando-nos uns aos outros.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4 </a:t>
            </a:r>
            <a:r>
              <a:rPr lang="pt-BR" dirty="0" smtClean="0">
                <a:effectLst/>
              </a:rPr>
              <a:t>Quando, porém, se manifestou a benignidade de Deus, nosso Salvador, e o seu amor para com todos,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5 </a:t>
            </a:r>
            <a:r>
              <a:rPr lang="pt-BR" dirty="0" smtClean="0">
                <a:effectLst/>
              </a:rPr>
              <a:t>não por obras de justiça praticadas por nós, mas segundo sua misericórdia, ele nos salvou mediante o lavar regenerador e renovador do Espírito Santo,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dirty="0" smtClean="0">
                <a:effectLst/>
              </a:rPr>
              <a:t>IV  ________________________________________________________________________________________________________</a:t>
            </a: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Colossenses 1.13 A excelência da pessoa e da obra de Cristo</a:t>
            </a: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13 </a:t>
            </a:r>
            <a:r>
              <a:rPr lang="pt-BR" dirty="0" smtClean="0">
                <a:effectLst/>
              </a:rPr>
              <a:t>Ele nos libertou do império das trevas e nos transportou para o reino do Filho do seu amor,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8.34 </a:t>
            </a:r>
            <a:r>
              <a:rPr lang="pt-BR" dirty="0" smtClean="0">
                <a:effectLst/>
              </a:rPr>
              <a:t>Replicou-lhes Jesus: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 verdade, em verdade vos digo: todo o que comete pecado é escravo do pecado.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Se, pois, o Filho vos libertar, verdadeiramente sereis livres.</a:t>
            </a: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6.18,22 </a:t>
            </a:r>
            <a:r>
              <a:rPr lang="pt-BR" dirty="0" smtClean="0">
                <a:effectLst/>
              </a:rPr>
              <a:t>e, uma vez libertados do pecado, fostes feitos servos da justiça.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Agora, porém, libertados do pecado, transformados em servos de Deus, tendes o vosso fruto para a santificação e, por fim, a vida eterna;</a:t>
            </a: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Gálatas 5.17 </a:t>
            </a:r>
            <a:r>
              <a:rPr lang="pt-BR" dirty="0" smtClean="0">
                <a:effectLst/>
              </a:rPr>
              <a:t>Porque a carne milita contra o Espírito, e o Espírito, contra a carne, porque são opostos entre si; para que não façais o que, porventura, seja do vosso querer.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7.15, 21-23 </a:t>
            </a:r>
            <a:r>
              <a:rPr lang="pt-BR" dirty="0" smtClean="0">
                <a:effectLst/>
              </a:rPr>
              <a:t>Porque nem mesmo compreendo o meu próprio modo de agir, pois não faço o que prefiro, e sim o que detesto.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Então, ao querer fazer o bem, encontro a lei de que o mal reside em mim.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Porque, no tocante ao homem interior, tenho prazer na lei de Deus;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 vejo, nos meus membros, outra lei que, guerreando contra a lei da minha mente, me faz prisioneiro da lei do pecado que está nos meus membros.</a:t>
            </a:r>
          </a:p>
          <a:p>
            <a:pPr fontAlgn="base"/>
            <a:endParaRPr lang="pt-B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   _________________________________________________________________________________________________________</a:t>
            </a:r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Efésios 4.13 </a:t>
            </a:r>
            <a:r>
              <a:rPr lang="pt-BR" dirty="0" smtClean="0">
                <a:effectLst/>
              </a:rPr>
              <a:t>até que todos cheguemos à unidade da fé e do pleno conhecimento do Filho de Deus, à perfeita varonilidade, à medida da estatura da plenitude de Cristo,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1João 3.2 </a:t>
            </a:r>
            <a:r>
              <a:rPr lang="pt-BR" dirty="0" smtClean="0">
                <a:effectLst/>
              </a:rPr>
              <a:t>Amados, agora, somos filhos de Deus, e ainda não se manifestou o que haveremos de ser. Sabemos que, quando ele se manifestar, seremos semelhantes a ele, porque haveremos de vê-lo como ele é.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marL="457200" lvl="1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7815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585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jpe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0D313DF7-4D35-4CB5-A668-5586179876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r="-1" b="-1"/>
          <a:stretch/>
        </p:blipFill>
        <p:spPr>
          <a:xfrm>
            <a:off x="20" y="10"/>
            <a:ext cx="18287980" cy="1371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4601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9F215868-DAA0-4AB4-BF28-4789AEF8C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964" y="2805605"/>
            <a:ext cx="5072488" cy="642131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85" y="10359134"/>
            <a:ext cx="16199153" cy="228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7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642455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8" name="CaixaDeTexto 17"/>
          <p:cNvSpPr txBox="1"/>
          <p:nvPr/>
        </p:nvSpPr>
        <p:spPr>
          <a:xfrm>
            <a:off x="6526952" y="3004428"/>
            <a:ext cx="113155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 smtClean="0">
                <a:solidFill>
                  <a:schemeClr val="accent2">
                    <a:lumMod val="75000"/>
                  </a:schemeClr>
                </a:solidFill>
              </a:rPr>
              <a:t>ELEIÇÃO, LIVRE-ARBÍTRIO  E EVANGELISMO</a:t>
            </a:r>
            <a:endParaRPr lang="pt-BR" sz="8000" b="1" spc="-112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6526952" y="7610633"/>
            <a:ext cx="10359792" cy="3207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PROFESSORES</a:t>
            </a:r>
          </a:p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Eber Hávila Rose</a:t>
            </a:r>
          </a:p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Guilherme Ledes</a:t>
            </a:r>
          </a:p>
          <a:p>
            <a:endParaRPr lang="pt-BR" sz="4049" dirty="0" smtClean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pt-BR" sz="4049" dirty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xmlns="" id="{5AD042BB-D34B-4BAA-B801-A75C5869B197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xmlns="" id="{8F861CAE-2EEF-4A62-A8AD-48B166C3B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DD9CFA9C-04E9-4DDF-892E-4DE3176E6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C719D61-289B-406C-8C75-2A8F308BD8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62" y="2572536"/>
            <a:ext cx="6565731" cy="831161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6065C17C-082D-4C3D-802B-796C33AF5C08}"/>
              </a:ext>
            </a:extLst>
          </p:cNvPr>
          <p:cNvSpPr txBox="1"/>
          <p:nvPr/>
        </p:nvSpPr>
        <p:spPr>
          <a:xfrm>
            <a:off x="6545540" y="5624374"/>
            <a:ext cx="10359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Dependência de Deus ou apelo à Vontade Humana?</a:t>
            </a:r>
            <a:endParaRPr lang="pt-BR" sz="5400" b="1" dirty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1739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8" name="CaixaDeTexto 17"/>
          <p:cNvSpPr txBox="1"/>
          <p:nvPr/>
        </p:nvSpPr>
        <p:spPr>
          <a:xfrm>
            <a:off x="6526950" y="2873287"/>
            <a:ext cx="1131557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 smtClean="0">
                <a:solidFill>
                  <a:schemeClr val="accent2">
                    <a:lumMod val="75000"/>
                  </a:schemeClr>
                </a:solidFill>
              </a:rPr>
              <a:t>LIÇÃO 4</a:t>
            </a:r>
          </a:p>
          <a:p>
            <a:pPr>
              <a:spcBef>
                <a:spcPts val="2400"/>
              </a:spcBef>
            </a:pPr>
            <a:r>
              <a:rPr lang="pt-BR" sz="8000" b="1" spc="-112" dirty="0" smtClean="0">
                <a:solidFill>
                  <a:schemeClr val="accent2">
                    <a:lumMod val="75000"/>
                  </a:schemeClr>
                </a:solidFill>
              </a:rPr>
              <a:t>O </a:t>
            </a:r>
            <a:r>
              <a:rPr lang="pt-BR" sz="8000" b="1" spc="-112" dirty="0">
                <a:solidFill>
                  <a:schemeClr val="accent2">
                    <a:lumMod val="75000"/>
                  </a:schemeClr>
                </a:solidFill>
              </a:rPr>
              <a:t>Livre-Arbítrio ou Arbítrio-Escravo</a:t>
            </a:r>
            <a:r>
              <a:rPr lang="pt-BR" sz="8000" b="1" spc="-112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  <a:endParaRPr lang="pt-BR" sz="8000" b="1" spc="-112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6526952" y="8074476"/>
            <a:ext cx="10359792" cy="71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Básico: </a:t>
            </a:r>
            <a:r>
              <a:rPr lang="pt-BR" sz="4049" dirty="0" err="1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Rm</a:t>
            </a:r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3.9-12</a:t>
            </a:r>
            <a:endParaRPr lang="pt-BR" sz="4049" dirty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xmlns="" id="{5AD042BB-D34B-4BAA-B801-A75C5869B197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xmlns="" id="{8F861CAE-2EEF-4A62-A8AD-48B166C3B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DD9CFA9C-04E9-4DDF-892E-4DE3176E6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C719D61-289B-406C-8C75-2A8F308BD8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62" y="2572536"/>
            <a:ext cx="6565731" cy="831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580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razao.org/novo/wp-content/uploads/2018/10/imagem-ola-caro-leitor-novemb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2216"/>
            <a:ext cx="18288000" cy="10260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tângulo 26"/>
          <p:cNvSpPr/>
          <p:nvPr/>
        </p:nvSpPr>
        <p:spPr>
          <a:xfrm>
            <a:off x="0" y="10745539"/>
            <a:ext cx="18288000" cy="10285661"/>
          </a:xfrm>
          <a:prstGeom prst="rect">
            <a:avLst/>
          </a:prstGeom>
          <a:blipFill dpi="0" rotWithShape="1">
            <a:blip r:embed="rId4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 Livre-Arbítrio ou Arbítrio-Escravo?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10354264" y="8495186"/>
            <a:ext cx="7030973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Responsabilidade Humana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significa Livre Arbítrio? </a:t>
            </a:r>
            <a:endParaRPr lang="pt-BR" sz="3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Afinal o que é Livre Arbítrio?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C74C3C8-5E41-45CB-849D-021541C621DE}"/>
              </a:ext>
            </a:extLst>
          </p:cNvPr>
          <p:cNvSpPr txBox="1"/>
          <p:nvPr/>
        </p:nvSpPr>
        <p:spPr>
          <a:xfrm>
            <a:off x="648644" y="117263"/>
            <a:ext cx="1740161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8"/>
          <a:srcRect r="9000"/>
          <a:stretch/>
        </p:blipFill>
        <p:spPr>
          <a:xfrm>
            <a:off x="0" y="12002999"/>
            <a:ext cx="18288000" cy="171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445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-176653" y="12123555"/>
            <a:ext cx="11151850" cy="6846136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 Livre-Arbítrio ou Arbítrio-Escravo?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8660130" y="2116355"/>
            <a:ext cx="8384286" cy="1290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Marinho Lutero e Erasmo de Rotterdam 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A Escravidão da Vontade ou “Nascido Escravo”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Dois gigantes intelectuais europeus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O cativeiro radical da 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vontade </a:t>
            </a:r>
            <a:r>
              <a:rPr lang="pt-BR" sz="270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pt-BR" sz="270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pt-BR" sz="2700" smtClean="0">
                <a:latin typeface="Arial" panose="020B0604020202020204" pitchFamily="34" charset="0"/>
                <a:cs typeface="Arial" panose="020B0604020202020204" pitchFamily="34" charset="0"/>
              </a:rPr>
              <a:t>isão 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de Lutero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As perguntas centrais no livro de Lutero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8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desenvolvimento do livro de Lutero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O que ensina as Escrituras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O ensino de Erasmo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O que Lutero pensava sobre as ideias de Erasmo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8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Argumentos de Lutero e textos bíblicos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8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pensamento dos reformadores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8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C74C3C8-5E41-45CB-849D-021541C621DE}"/>
              </a:ext>
            </a:extLst>
          </p:cNvPr>
          <p:cNvSpPr txBox="1"/>
          <p:nvPr/>
        </p:nvSpPr>
        <p:spPr>
          <a:xfrm>
            <a:off x="648644" y="117263"/>
            <a:ext cx="1740161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ESCRAVIDÃO DA VONTADE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image.isu.pub/130429151840-0ff3d65e979841b2bc26975f5b4f1708/jpg/page_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3775"/>
            <a:ext cx="7260336" cy="1093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8080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 Livre-Arbítrio ou Arbítrio-Escravo?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7263682" y="2150086"/>
            <a:ext cx="10841438" cy="10779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cinco pontos do capítulo 9 da CFW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I – Livre agência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800" i="1" dirty="0" smtClean="0"/>
              <a:t>	Ref</a:t>
            </a:r>
            <a:r>
              <a:rPr lang="pt-BR" sz="2800" i="1" dirty="0"/>
              <a:t>. </a:t>
            </a:r>
            <a:r>
              <a:rPr lang="pt-BR" sz="2800" i="1" u="sng" dirty="0"/>
              <a:t>Tiago 1:14</a:t>
            </a:r>
            <a:r>
              <a:rPr lang="pt-BR" sz="2800" i="1" dirty="0"/>
              <a:t>; </a:t>
            </a:r>
            <a:r>
              <a:rPr lang="pt-BR" sz="2800" i="1" u="sng" dirty="0" err="1"/>
              <a:t>Deut</a:t>
            </a:r>
            <a:r>
              <a:rPr lang="pt-BR" sz="2800" i="1" u="sng" dirty="0"/>
              <a:t>. 30:19</a:t>
            </a:r>
            <a:r>
              <a:rPr lang="pt-BR" sz="2800" i="1" dirty="0"/>
              <a:t>; João 5:40; Mat. 17:12; </a:t>
            </a:r>
            <a:r>
              <a:rPr lang="pt-BR" sz="2800" i="1" u="sng" dirty="0"/>
              <a:t>At.7:51</a:t>
            </a:r>
            <a:r>
              <a:rPr lang="pt-BR" sz="2800" i="1" dirty="0"/>
              <a:t>; Tiago </a:t>
            </a:r>
            <a:r>
              <a:rPr lang="pt-BR" sz="2800" i="1" dirty="0" smtClean="0"/>
              <a:t>4:7.</a:t>
            </a:r>
            <a:endParaRPr lang="pt-BR" sz="2800" i="1" dirty="0"/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II – Estado de Inocência 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– Éden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800" i="1" dirty="0"/>
              <a:t>Ref. </a:t>
            </a:r>
            <a:r>
              <a:rPr lang="pt-BR" sz="2800" dirty="0" err="1"/>
              <a:t>Ec</a:t>
            </a:r>
            <a:r>
              <a:rPr lang="pt-BR" sz="2800" dirty="0"/>
              <a:t>. 7:29; </a:t>
            </a:r>
            <a:r>
              <a:rPr lang="pt-BR" sz="2800" u="sng" dirty="0" smtClean="0"/>
              <a:t>Gen</a:t>
            </a:r>
            <a:r>
              <a:rPr lang="pt-BR" sz="2800" dirty="0"/>
              <a:t>. 1:26 e </a:t>
            </a:r>
            <a:r>
              <a:rPr lang="pt-BR" sz="2800" u="sng" dirty="0"/>
              <a:t>2:16-17</a:t>
            </a:r>
            <a:r>
              <a:rPr lang="pt-BR" sz="2800" dirty="0"/>
              <a:t> e 3:6</a:t>
            </a:r>
            <a:r>
              <a:rPr lang="pt-BR" sz="2800" dirty="0" smtClean="0"/>
              <a:t>.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III – Após a queda</a:t>
            </a:r>
          </a:p>
          <a:p>
            <a:pPr marL="438150" indent="-43815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800" i="1" dirty="0"/>
              <a:t>Ref. </a:t>
            </a:r>
            <a:r>
              <a:rPr lang="pt-BR" sz="2800" u="sng" dirty="0"/>
              <a:t>Rom</a:t>
            </a:r>
            <a:r>
              <a:rPr lang="pt-BR" sz="2800" dirty="0"/>
              <a:t>. 5:6 e </a:t>
            </a:r>
            <a:r>
              <a:rPr lang="pt-BR" sz="2800" u="sng" dirty="0"/>
              <a:t>8:7-8</a:t>
            </a:r>
            <a:r>
              <a:rPr lang="pt-BR" sz="2800" dirty="0"/>
              <a:t>; João 15:5; </a:t>
            </a:r>
            <a:r>
              <a:rPr lang="pt-BR" sz="2800" u="sng" dirty="0"/>
              <a:t>Rom. 3:9-10, 12, 23</a:t>
            </a:r>
            <a:r>
              <a:rPr lang="pt-BR" sz="2800" dirty="0"/>
              <a:t>; </a:t>
            </a:r>
            <a:r>
              <a:rPr lang="pt-BR" sz="2800" u="sng" dirty="0" smtClean="0"/>
              <a:t>Ef.2:1,5</a:t>
            </a:r>
            <a:r>
              <a:rPr lang="pt-BR" sz="2800" dirty="0"/>
              <a:t>; </a:t>
            </a:r>
            <a:r>
              <a:rPr lang="pt-BR" sz="2800" dirty="0" smtClean="0"/>
              <a:t>         </a:t>
            </a:r>
            <a:r>
              <a:rPr lang="pt-BR" sz="2800" u="sng" dirty="0" smtClean="0"/>
              <a:t>Col</a:t>
            </a:r>
            <a:r>
              <a:rPr lang="pt-BR" sz="2800" u="sng" dirty="0"/>
              <a:t>. 2:13</a:t>
            </a:r>
            <a:r>
              <a:rPr lang="pt-BR" sz="2800" dirty="0"/>
              <a:t>; </a:t>
            </a:r>
            <a:r>
              <a:rPr lang="pt-BR" sz="2800" u="sng" dirty="0"/>
              <a:t>João 6:44, 65</a:t>
            </a:r>
            <a:r>
              <a:rPr lang="pt-BR" sz="2800" dirty="0"/>
              <a:t>; </a:t>
            </a:r>
            <a:r>
              <a:rPr lang="pt-BR" sz="2800" u="sng" dirty="0"/>
              <a:t>I  Cor. 2:14</a:t>
            </a:r>
            <a:r>
              <a:rPr lang="pt-BR" sz="2800" dirty="0"/>
              <a:t>; </a:t>
            </a:r>
            <a:r>
              <a:rPr lang="pt-BR" sz="2800" u="sng" dirty="0"/>
              <a:t>Tito 3:3-5</a:t>
            </a:r>
            <a:r>
              <a:rPr lang="pt-BR" sz="2800" dirty="0"/>
              <a:t>.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IV – Após a conversão</a:t>
            </a:r>
          </a:p>
          <a:p>
            <a:pPr marL="530225" indent="-530225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800" i="1" dirty="0"/>
              <a:t>Ref. </a:t>
            </a:r>
            <a:r>
              <a:rPr lang="pt-BR" sz="2800" u="sng" dirty="0"/>
              <a:t>Col.1: 13</a:t>
            </a:r>
            <a:r>
              <a:rPr lang="pt-BR" sz="2800" dirty="0"/>
              <a:t>; </a:t>
            </a:r>
            <a:r>
              <a:rPr lang="pt-BR" sz="2800" u="sng" dirty="0"/>
              <a:t>João 8:34, 36</a:t>
            </a:r>
            <a:r>
              <a:rPr lang="pt-BR" sz="2800" dirty="0"/>
              <a:t>; Fil. 2:13; </a:t>
            </a:r>
            <a:r>
              <a:rPr lang="pt-BR" sz="2800" u="sng" dirty="0"/>
              <a:t>Rom. 6:18, 22</a:t>
            </a:r>
            <a:r>
              <a:rPr lang="pt-BR" sz="2800" dirty="0"/>
              <a:t>; </a:t>
            </a:r>
            <a:r>
              <a:rPr lang="pt-BR" sz="2800" u="sng" dirty="0"/>
              <a:t>Gal.5:17</a:t>
            </a:r>
            <a:r>
              <a:rPr lang="pt-BR" sz="2800" dirty="0"/>
              <a:t>; </a:t>
            </a:r>
            <a:r>
              <a:rPr lang="pt-BR" sz="2800" dirty="0" smtClean="0"/>
              <a:t>     </a:t>
            </a:r>
            <a:r>
              <a:rPr lang="pt-BR" sz="2800" u="sng" dirty="0" smtClean="0"/>
              <a:t>Rom</a:t>
            </a:r>
            <a:r>
              <a:rPr lang="pt-BR" sz="2800" u="sng" dirty="0"/>
              <a:t>. 7:15, 21-23</a:t>
            </a:r>
            <a:r>
              <a:rPr lang="pt-BR" sz="2800" dirty="0"/>
              <a:t>; I João 1:8,10.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V – No estado de Glória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800" i="1" dirty="0"/>
              <a:t>Ref. </a:t>
            </a:r>
            <a:r>
              <a:rPr lang="pt-BR" sz="2800" u="sng" dirty="0" err="1"/>
              <a:t>Ef</a:t>
            </a:r>
            <a:r>
              <a:rPr lang="pt-BR" sz="2800" u="sng" dirty="0"/>
              <a:t>. 4:13</a:t>
            </a:r>
            <a:r>
              <a:rPr lang="pt-BR" sz="2800" dirty="0"/>
              <a:t>; </a:t>
            </a:r>
            <a:r>
              <a:rPr lang="pt-BR" sz="2800" dirty="0" smtClean="0"/>
              <a:t>Judas </a:t>
            </a:r>
            <a:r>
              <a:rPr lang="pt-BR" sz="2800" dirty="0"/>
              <a:t>24; </a:t>
            </a:r>
            <a:r>
              <a:rPr lang="pt-BR" sz="2800" u="sng" dirty="0"/>
              <a:t>I João 3:2</a:t>
            </a:r>
            <a:r>
              <a:rPr lang="pt-BR" sz="2800" dirty="0"/>
              <a:t>.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C74C3C8-5E41-45CB-849D-021541C621DE}"/>
              </a:ext>
            </a:extLst>
          </p:cNvPr>
          <p:cNvSpPr txBox="1"/>
          <p:nvPr/>
        </p:nvSpPr>
        <p:spPr>
          <a:xfrm>
            <a:off x="648644" y="117263"/>
            <a:ext cx="174016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CFW – CAP 9 – DO LIVRE ARBÍTRIO</a:t>
            </a:r>
            <a:endParaRPr lang="pt-BR" sz="80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s://www.casasbahia-imagens.com.br/livros/LivrosdeReligiaoeEspiritismo/Cristianismo/5773045/1057319251/livro-a-confissao-de-fe-de-westminster-5773045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4" r="17088"/>
          <a:stretch/>
        </p:blipFill>
        <p:spPr bwMode="auto">
          <a:xfrm>
            <a:off x="-1" y="1717952"/>
            <a:ext cx="7001091" cy="1060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5550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04 – O Livre-Arbítrio ou Arbítrio-Escravo?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648646" y="2293658"/>
            <a:ext cx="16990711" cy="9325630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r>
              <a:rPr lang="pt-BR" sz="5000" dirty="0"/>
              <a:t>Não existe ensino que realça com mais vigor a Graça de Deus que o ensino reformado, pois nosso Senhor é o autor e consumador da nossa fé. Não podemos exigir nenhum direito por uma suposta cooperação com a Graça de Deus para nossa salvação, pois estávamos mortos em nossos delitos e pecados.</a:t>
            </a:r>
          </a:p>
          <a:p>
            <a:endParaRPr lang="pt-BR" sz="5000" dirty="0" smtClean="0"/>
          </a:p>
          <a:p>
            <a:r>
              <a:rPr lang="pt-BR" sz="5000" dirty="0" smtClean="0"/>
              <a:t>Somente </a:t>
            </a:r>
            <a:r>
              <a:rPr lang="pt-BR" sz="5000" dirty="0"/>
              <a:t>quando entendemos com profundidade o real significado da depravação total, da pecaminosidade e da culpabilidade humana, das consequências nefastas da queda do homem é que chegamos à conclusão inevitável da incapacidade humana para escolher o bem. Mesmo ele sendo um agente livre, a sua vontade sempre o inclina para o mal. </a:t>
            </a:r>
            <a:endParaRPr lang="pt-BR" sz="5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xmlns="" id="{B6B1A5FB-4ABA-489C-8090-BD5408EE674E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xmlns="" id="{F5DFC197-AEF3-4784-8066-417571555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xmlns="" id="{6506D654-D034-44CA-AEB1-96B142997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0DDD9BBE-DC59-4D3E-8515-D3C5A7C4D602}"/>
              </a:ext>
            </a:extLst>
          </p:cNvPr>
          <p:cNvSpPr txBox="1"/>
          <p:nvPr/>
        </p:nvSpPr>
        <p:spPr>
          <a:xfrm>
            <a:off x="648645" y="117263"/>
            <a:ext cx="16990712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84E66476-2476-4E4C-8415-7758D1CB6FA8}"/>
              </a:ext>
            </a:extLst>
          </p:cNvPr>
          <p:cNvSpPr/>
          <p:nvPr/>
        </p:nvSpPr>
        <p:spPr>
          <a:xfrm>
            <a:off x="0" y="0"/>
            <a:ext cx="18288000" cy="13716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15B99B78-7559-4764-879B-5F60E0DB2B05}"/>
              </a:ext>
            </a:extLst>
          </p:cNvPr>
          <p:cNvSpPr/>
          <p:nvPr/>
        </p:nvSpPr>
        <p:spPr>
          <a:xfrm>
            <a:off x="0" y="7737231"/>
            <a:ext cx="18288000" cy="3188379"/>
          </a:xfrm>
          <a:prstGeom prst="rect">
            <a:avLst/>
          </a:prstGeom>
          <a:solidFill>
            <a:srgbClr val="CC4929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3964104" y="3266776"/>
            <a:ext cx="10359792" cy="3824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74"/>
              </a:lnSpc>
            </a:pPr>
            <a:r>
              <a:rPr lang="pt-BR" sz="8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Obrigado pela atenção e participação!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D5446A4A-654F-4196-A052-30ECE926774B}"/>
              </a:ext>
            </a:extLst>
          </p:cNvPr>
          <p:cNvSpPr txBox="1"/>
          <p:nvPr/>
        </p:nvSpPr>
        <p:spPr>
          <a:xfrm>
            <a:off x="6243143" y="11248775"/>
            <a:ext cx="5585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eberhrs@gmail.com</a:t>
            </a:r>
            <a:endParaRPr lang="pt-B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61615CFA-EE41-4B09-AE99-1AED4C12A1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112" y="7680514"/>
            <a:ext cx="9024618" cy="328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301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6139</TotalTime>
  <Words>413</Words>
  <Application>Microsoft Office PowerPoint</Application>
  <PresentationFormat>Personalizar</PresentationFormat>
  <Paragraphs>123</Paragraphs>
  <Slides>9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2017</dc:title>
  <dc:creator>Igreja Presbiteriana Nacional</dc:creator>
  <cp:lastModifiedBy>Eber Hávila</cp:lastModifiedBy>
  <cp:revision>261</cp:revision>
  <cp:lastPrinted>2017-02-05T03:53:32Z</cp:lastPrinted>
  <dcterms:created xsi:type="dcterms:W3CDTF">2016-03-02T16:16:57Z</dcterms:created>
  <dcterms:modified xsi:type="dcterms:W3CDTF">2019-08-30T23:38:54Z</dcterms:modified>
</cp:coreProperties>
</file>