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12"/>
  </p:notesMasterIdLst>
  <p:handoutMasterIdLst>
    <p:handoutMasterId r:id="rId13"/>
  </p:handoutMasterIdLst>
  <p:sldIdLst>
    <p:sldId id="287" r:id="rId2"/>
    <p:sldId id="315" r:id="rId3"/>
    <p:sldId id="305" r:id="rId4"/>
    <p:sldId id="317" r:id="rId5"/>
    <p:sldId id="320" r:id="rId6"/>
    <p:sldId id="290" r:id="rId7"/>
    <p:sldId id="318" r:id="rId8"/>
    <p:sldId id="319" r:id="rId9"/>
    <p:sldId id="298" r:id="rId10"/>
    <p:sldId id="278" r:id="rId11"/>
  </p:sldIdLst>
  <p:sldSz cx="18288000" cy="13716000"/>
  <p:notesSz cx="6865938" cy="95408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BE1"/>
    <a:srgbClr val="661B30"/>
    <a:srgbClr val="8E1538"/>
    <a:srgbClr val="4D0B1E"/>
    <a:srgbClr val="5C3D00"/>
    <a:srgbClr val="FFF2D9"/>
    <a:srgbClr val="1F000F"/>
    <a:srgbClr val="6A1C32"/>
    <a:srgbClr val="19964A"/>
    <a:srgbClr val="3979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2" autoAdjust="0"/>
    <p:restoredTop sz="86080" autoAdjust="0"/>
  </p:normalViewPr>
  <p:slideViewPr>
    <p:cSldViewPr snapToGrid="0" snapToObjects="1" showGuides="1">
      <p:cViewPr varScale="1">
        <p:scale>
          <a:sx n="48" d="100"/>
          <a:sy n="48" d="100"/>
        </p:scale>
        <p:origin x="768" y="-144"/>
      </p:cViewPr>
      <p:guideLst>
        <p:guide orient="horz" pos="4320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91" d="100"/>
          <a:sy n="91" d="100"/>
        </p:scale>
        <p:origin x="328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52CFFC7C-0376-E44D-ACA0-D60DC10B59F7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F856CEB7-CA9E-364F-BFA0-4F3CF7BA902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1FF76227-83C6-486A-B993-A75E7CDAC021}" type="datetimeFigureOut">
              <a:rPr lang="pt-BR" smtClean="0"/>
              <a:t>14/03/2017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85875" y="1192213"/>
            <a:ext cx="4294188" cy="3221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44" tIns="46872" rIns="93744" bIns="46872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6594" y="4591546"/>
            <a:ext cx="5492750" cy="3756720"/>
          </a:xfrm>
          <a:prstGeom prst="rect">
            <a:avLst/>
          </a:prstGeom>
        </p:spPr>
        <p:txBody>
          <a:bodyPr vert="horz" lIns="93744" tIns="46872" rIns="93744" bIns="46872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7B69D3A6-2FA6-4367-A327-D3121A1CB5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13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581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7471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1421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1757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398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31195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7629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895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9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7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00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4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9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6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1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2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09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802360" cy="13716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141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8255001"/>
            <a:ext cx="18288001" cy="5461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93521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2247558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123781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05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6" r:id="rId13"/>
    <p:sldLayoutId id="2147483697" r:id="rId14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8288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52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9586" y="10460080"/>
            <a:ext cx="3827207" cy="188837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766917" y="803977"/>
            <a:ext cx="16931148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8000" b="1" spc="-112" smtClean="0">
                <a:latin typeface="Candara" panose="020E0502030303020204" pitchFamily="34" charset="0"/>
              </a:rPr>
              <a:t>Curso </a:t>
            </a:r>
            <a:endParaRPr lang="pt-BR" sz="8000" b="1" spc="-112" dirty="0" smtClean="0">
              <a:latin typeface="Candara" panose="020E0502030303020204" pitchFamily="34" charset="0"/>
            </a:endParaRPr>
          </a:p>
          <a:p>
            <a:pPr algn="ctr"/>
            <a:r>
              <a:rPr lang="pt-BR" sz="13800" b="1" spc="-112" dirty="0" smtClean="0">
                <a:latin typeface="Candara" panose="020E0502030303020204" pitchFamily="34" charset="0"/>
              </a:rPr>
              <a:t>Batalha Espiritual</a:t>
            </a:r>
            <a:endParaRPr lang="pt-BR" sz="13800" b="1" spc="-112" dirty="0">
              <a:latin typeface="Candara" panose="020E0502030303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667314" y="11932952"/>
            <a:ext cx="3830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Candara" panose="020E0502030303020204" pitchFamily="34" charset="0"/>
              </a:rPr>
              <a:t>QR para página do curso no </a:t>
            </a:r>
            <a:r>
              <a:rPr lang="pt-BR" sz="2400" dirty="0" err="1" smtClean="0">
                <a:latin typeface="Candara" panose="020E0502030303020204" pitchFamily="34" charset="0"/>
              </a:rPr>
              <a:t>Moodle</a:t>
            </a:r>
            <a:r>
              <a:rPr lang="pt-BR" sz="2400" dirty="0" smtClean="0">
                <a:latin typeface="Candara" panose="020E0502030303020204" pitchFamily="34" charset="0"/>
              </a:rPr>
              <a:t> da EBD 2017 </a:t>
            </a:r>
            <a:endParaRPr lang="pt-BR" sz="2400" dirty="0">
              <a:latin typeface="Candara" panose="020E0502030303020204" pitchFamily="34" charset="0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314" y="8859213"/>
            <a:ext cx="3002177" cy="3193032"/>
          </a:xfrm>
          <a:prstGeom prst="rect">
            <a:avLst/>
          </a:prstGeom>
        </p:spPr>
      </p:pic>
      <p:pic>
        <p:nvPicPr>
          <p:cNvPr id="14" name="Picture 4" descr="Resultado de imagem para lego knigh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733" y="6189461"/>
            <a:ext cx="6222427" cy="6129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6702792" y="4343105"/>
            <a:ext cx="505939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dirty="0" err="1">
                <a:latin typeface="Candara" panose="020E0502030303020204" pitchFamily="34" charset="0"/>
              </a:rPr>
              <a:t>Preb</a:t>
            </a:r>
            <a:r>
              <a:rPr lang="pt-BR" sz="3600" dirty="0">
                <a:latin typeface="Candara" panose="020E0502030303020204" pitchFamily="34" charset="0"/>
              </a:rPr>
              <a:t>. E</a:t>
            </a:r>
            <a:r>
              <a:rPr lang="pt-BR" sz="3600" dirty="0" smtClean="0">
                <a:latin typeface="Candara" panose="020E0502030303020204" pitchFamily="34" charset="0"/>
              </a:rPr>
              <a:t>ber Hávila Rose</a:t>
            </a:r>
            <a:endParaRPr lang="pt-BR" sz="3600" dirty="0">
              <a:latin typeface="Candara" panose="020E0502030303020204" pitchFamily="34" charset="0"/>
            </a:endParaRPr>
          </a:p>
          <a:p>
            <a:pPr algn="ctr"/>
            <a:r>
              <a:rPr lang="pt-BR" sz="3600" dirty="0" err="1" smtClean="0">
                <a:latin typeface="Candara" panose="020E0502030303020204" pitchFamily="34" charset="0"/>
              </a:rPr>
              <a:t>Mission</a:t>
            </a:r>
            <a:r>
              <a:rPr lang="pt-BR" sz="3600" dirty="0" smtClean="0">
                <a:latin typeface="Candara" panose="020E0502030303020204" pitchFamily="34" charset="0"/>
              </a:rPr>
              <a:t>. </a:t>
            </a:r>
            <a:r>
              <a:rPr lang="pt-BR" sz="3600" dirty="0">
                <a:latin typeface="Candara" panose="020E0502030303020204" pitchFamily="34" charset="0"/>
              </a:rPr>
              <a:t>Ana Maria Costa</a:t>
            </a:r>
          </a:p>
          <a:p>
            <a:pPr algn="ctr"/>
            <a:endParaRPr lang="pt-BR" sz="36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62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4271455" y="12123155"/>
            <a:ext cx="3261856" cy="1115771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7" name="Imagem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18" name="CaixaDeTexto 17"/>
          <p:cNvSpPr txBox="1"/>
          <p:nvPr/>
        </p:nvSpPr>
        <p:spPr>
          <a:xfrm>
            <a:off x="6526950" y="5196225"/>
            <a:ext cx="113155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spc="-112" dirty="0" smtClean="0"/>
              <a:t>LIÇÃO 3</a:t>
            </a:r>
            <a:endParaRPr lang="pt-BR" sz="9600" b="1" spc="-112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856" y="3378880"/>
            <a:ext cx="5428177" cy="7271709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6540807" y="6797619"/>
            <a:ext cx="10359792" cy="6539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 GRANDE INIMIGO</a:t>
            </a:r>
          </a:p>
          <a:p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TEXTO BÁSICO: </a:t>
            </a: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6.12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Professores:</a:t>
            </a:r>
          </a:p>
          <a:p>
            <a:r>
              <a:rPr lang="pt-B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Presb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 Eber Hávila Rose</a:t>
            </a:r>
          </a:p>
          <a:p>
            <a:r>
              <a:rPr lang="pt-B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Mission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 Ana Maria Costa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1123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2066391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0828421" y="1978090"/>
            <a:ext cx="7459580" cy="1160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Alguns dizem que o diabo é apenas a manifestação do mal, uma força, uma personificação do mal e não existiria pessoalmente.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O que a Bíblia diz a respeito?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Ele é pessoal e sagaz;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É um inimigo vencido;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A vitória de Cristo na cruz  Cl 2.14-14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Mesmo assim o diabo continua tentando derrotando derrotar a Deus</a:t>
            </a:r>
          </a:p>
          <a:p>
            <a:endParaRPr lang="pt-BR" sz="4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https://godheadfamily.files.wordpress.com/2013/05/the-tree-of-good-and-evi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713193"/>
            <a:ext cx="10712735" cy="10270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15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2066391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1008438" y="1978090"/>
            <a:ext cx="7279563" cy="1228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Alguns dizem que o diabo é apenas a manifestação do mal, uma força, uma personificação do mal e não existiria pessoalmente.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O que a Bíblia diz a respeito?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Ele é pessoal e sagaz;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É um inimigo vencido;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A vitória de Cristo na cruz  Cl 2.14-14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Mesmo assim o diabo continua tentando derrotando derrotar a Deus</a:t>
            </a:r>
          </a:p>
          <a:p>
            <a:endParaRPr lang="pt-BR" sz="4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http://www.refusetobe.com/wp-content/uploads/2015/05/good-and-evil-light-dark-angels-demons-desktop-1024x768-wanted-wallpap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6" y="1740561"/>
            <a:ext cx="10897947" cy="10411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562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63935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8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VERDADEIRA NATUREZA DO CONFLITO</a:t>
            </a:r>
            <a:endParaRPr lang="pt-BR" sz="68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1441197" y="1978090"/>
            <a:ext cx="6846804" cy="11126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6.12 “não é contra sangue e a carne”</a:t>
            </a: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O apóstolo já havia tratado de sangue e carne </a:t>
            </a: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2.1-3</a:t>
            </a: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O que é sangue e carne?</a:t>
            </a: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A natureza 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pecado continua ativa, mesmo nos 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salvos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O diabo se aproveita disto e procura por todas as brechas</a:t>
            </a: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Exemplos de brechas</a:t>
            </a: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Se usarmos as armas erradas contra Satanás seremos derrotados</a:t>
            </a: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Precisamos usar armas poderosas em Deus 2 </a:t>
            </a:r>
            <a:r>
              <a:rPr lang="pt-BR" sz="3600" dirty="0" err="1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10.3-5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http://4.bp.blogspot.com/-LGLJgtZf7oc/VQd9bBJXwYI/AAAAAAAABzY/zbUAGU13sXc/s1600/Armadura-de-Deus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7" y="1708475"/>
            <a:ext cx="11430000" cy="1020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293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63935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8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MAIS SOBRE O REINO DE SATANÁS</a:t>
            </a:r>
            <a:endParaRPr lang="pt-BR" sz="68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1454063" y="1809649"/>
            <a:ext cx="6833938" cy="11557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6.12 “luta... contra os principados e potestades, contra os dominadores”</a:t>
            </a: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 origem do pecado</a:t>
            </a: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 queda de Satanás        </a:t>
            </a:r>
            <a:r>
              <a:rPr lang="pt-BR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14.12-15; </a:t>
            </a:r>
            <a:r>
              <a:rPr lang="pt-BR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Ez</a:t>
            </a: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28.11-19</a:t>
            </a: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Motivação da queda de Satanás: ORGULHO</a:t>
            </a: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Confissão Belga, artigo XII</a:t>
            </a: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 que significa “príncipe deste mundo” ou “deus deste século”?</a:t>
            </a: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As intensões de Satanás</a:t>
            </a: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Estão condenados, abismos de trevas            2 </a:t>
            </a:r>
            <a:r>
              <a:rPr lang="pt-BR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</a:t>
            </a: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2.4; </a:t>
            </a:r>
            <a:r>
              <a:rPr lang="pt-BR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Jd</a:t>
            </a: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6</a:t>
            </a:r>
          </a:p>
        </p:txBody>
      </p:sp>
      <p:pic>
        <p:nvPicPr>
          <p:cNvPr id="1026" name="Picture 2" descr="http://2.bp.blogspot.com/-Hf05icodaEw/UOq6nmFSHZI/AAAAAAAABDs/Y73WDtheiR0/s1600/lucifer_the_fallen_angel_wallpaper_2rq8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3" y="1740561"/>
            <a:ext cx="11282956" cy="1093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02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63935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8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PODERES DAS TREVAS</a:t>
            </a:r>
            <a:endParaRPr lang="pt-BR" sz="68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35260" y="1978090"/>
            <a:ext cx="18252742" cy="537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6.12 “... contra os principados e potestades, contra os dominadores deste mundo tenebroso, contras as forças espirituais do mal, nas regiões celestes”</a:t>
            </a: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Características da escuridão:</a:t>
            </a:r>
          </a:p>
          <a:p>
            <a:pPr marL="1657350" lvl="2" indent="-742950">
              <a:buFont typeface="+mj-lt"/>
              <a:buAutoNum type="arabicPeriod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Cega as pessoas;</a:t>
            </a:r>
          </a:p>
          <a:p>
            <a:pPr marL="1657350" lvl="2" indent="-742950">
              <a:buFont typeface="+mj-lt"/>
              <a:buAutoNum type="arabicPeriod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Impede a realização;</a:t>
            </a:r>
          </a:p>
          <a:p>
            <a:pPr marL="1657350" lvl="2" indent="-742950">
              <a:buFont typeface="+mj-lt"/>
              <a:buAutoNum type="arabicPeriod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Suprime o nosso prazer;</a:t>
            </a:r>
          </a:p>
          <a:p>
            <a:pPr marL="742950" indent="-74295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entender “nas regiões celestes”?</a:t>
            </a:r>
          </a:p>
          <a:p>
            <a:pPr marL="742950" indent="-742950">
              <a:spcBef>
                <a:spcPts val="1800"/>
              </a:spcBef>
              <a:buFont typeface="+mj-lt"/>
              <a:buAutoNum type="arabicPeriod"/>
            </a:pPr>
            <a:endParaRPr lang="pt-B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s://i.ytimg.com/vi/LXY0TLLwZDs/maxresdefaul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258" y="6707495"/>
            <a:ext cx="18323260" cy="777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8085226" y="3513227"/>
            <a:ext cx="104915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57350" lvl="2" indent="-742950">
              <a:buFont typeface="+mj-lt"/>
              <a:buAutoNum type="arabicPeriod" startAt="4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Causa medo;</a:t>
            </a:r>
          </a:p>
          <a:p>
            <a:pPr marL="1657350" lvl="2" indent="-742950">
              <a:buFont typeface="+mj-lt"/>
              <a:buAutoNum type="arabicPeriod" startAt="4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Abre o caminho para a prática do mal;</a:t>
            </a:r>
          </a:p>
          <a:p>
            <a:pPr marL="1657350" lvl="2" indent="-742950">
              <a:buFont typeface="+mj-lt"/>
              <a:buAutoNum type="arabicPeriod" startAt="4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Fecha a porta para Deus;</a:t>
            </a:r>
          </a:p>
          <a:p>
            <a:pPr marL="1657350" lvl="2" indent="-742950">
              <a:buFont typeface="+mj-lt"/>
              <a:buAutoNum type="arabicPeriod" startAt="4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Bloqueia o caminho para a recuperação</a:t>
            </a:r>
          </a:p>
        </p:txBody>
      </p:sp>
    </p:spTree>
    <p:extLst>
      <p:ext uri="{BB962C8B-B14F-4D97-AF65-F5344CB8AC3E}">
        <p14:creationId xmlns:p14="http://schemas.microsoft.com/office/powerpoint/2010/main" val="114986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4" name="Retângulo 13"/>
          <p:cNvSpPr/>
          <p:nvPr/>
        </p:nvSpPr>
        <p:spPr>
          <a:xfrm>
            <a:off x="687003" y="2068777"/>
            <a:ext cx="16974310" cy="10064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5400" dirty="0"/>
              <a:t>Satanás é o grande adversário de Deus. Ele era um dos anjos mais poderosos, mas levado pelo orgulho e com desejo de sobrepujar a Deus caiu, atraindo sobre si o castigo de Deus. Ele, mesmo derrotado, continua procurando destruir a obra de Deus. Ele age como um acorrentado arrastando consigo as suas cadeias por onde vai. A Bíblia nos mostra que ele é ardiloso, cínico, covarde, enganador, feroz, cruel, orgulhoso, poderoso e perverso.  Portanto, nós não devemos subestimar o inimigo. Existem alguns que menosprezam e caçoam do poder do diabo. A Bíblia nos ensina a resistirmos com o uso da armadura de Deus e permanecermos firmes contra as ciladas do diabo.</a:t>
            </a:r>
            <a:endParaRPr lang="pt-BR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4" name="Conector reto 23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47933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 E APLICAÇÃO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163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54730" y="0"/>
            <a:ext cx="5952354" cy="13716000"/>
          </a:xfrm>
          <a:prstGeom prst="rect">
            <a:avLst/>
          </a:prstGeom>
          <a:solidFill>
            <a:srgbClr val="6A1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rgbClr val="8E1538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154730" cy="13716000"/>
          </a:xfrm>
          <a:solidFill>
            <a:schemeClr val="bg1">
              <a:lumMod val="95000"/>
            </a:schemeClr>
          </a:solidFill>
        </p:spPr>
      </p:sp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2107082" y="0"/>
            <a:ext cx="6154730" cy="13716000"/>
          </a:xfrm>
          <a:solidFill>
            <a:schemeClr val="bg1">
              <a:lumMod val="95000"/>
            </a:schemeClr>
          </a:solidFill>
        </p:spPr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3"/>
          <a:srcRect l="31248"/>
          <a:stretch/>
        </p:blipFill>
        <p:spPr>
          <a:xfrm>
            <a:off x="7810579" y="12151360"/>
            <a:ext cx="2640654" cy="973298"/>
          </a:xfrm>
          <a:prstGeom prst="rect">
            <a:avLst/>
          </a:prstGeom>
        </p:spPr>
      </p:pic>
      <p:sp>
        <p:nvSpPr>
          <p:cNvPr id="15" name="TextBox 10"/>
          <p:cNvSpPr txBox="1"/>
          <p:nvPr/>
        </p:nvSpPr>
        <p:spPr>
          <a:xfrm>
            <a:off x="6959575" y="4557161"/>
            <a:ext cx="434266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FIM</a:t>
            </a:r>
            <a:endParaRPr lang="en-US" sz="19000" b="1" spc="-112" dirty="0">
              <a:solidFill>
                <a:schemeClr val="bg1"/>
              </a:solidFill>
              <a:latin typeface="Arial" panose="020B0604020202020204" pitchFamily="34" charset="0"/>
              <a:ea typeface="Montserrat Light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93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2706</TotalTime>
  <Words>1030</Words>
  <Application>Microsoft Office PowerPoint</Application>
  <PresentationFormat>Personalizar</PresentationFormat>
  <Paragraphs>113</Paragraphs>
  <Slides>10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Candara</vt:lpstr>
      <vt:lpstr>Montserrat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2017</dc:title>
  <dc:creator>Igreja Presbiteriana Nacional</dc:creator>
  <cp:lastModifiedBy>Eber Hávila</cp:lastModifiedBy>
  <cp:revision>153</cp:revision>
  <cp:lastPrinted>2017-02-05T03:53:32Z</cp:lastPrinted>
  <dcterms:created xsi:type="dcterms:W3CDTF">2016-03-02T16:16:57Z</dcterms:created>
  <dcterms:modified xsi:type="dcterms:W3CDTF">2017-03-15T01:58:27Z</dcterms:modified>
</cp:coreProperties>
</file>