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8"/>
  </p:notesMasterIdLst>
  <p:handoutMasterIdLst>
    <p:handoutMasterId r:id="rId19"/>
  </p:handoutMasterIdLst>
  <p:sldIdLst>
    <p:sldId id="338" r:id="rId2"/>
    <p:sldId id="339" r:id="rId3"/>
    <p:sldId id="340" r:id="rId4"/>
    <p:sldId id="341" r:id="rId5"/>
    <p:sldId id="357" r:id="rId6"/>
    <p:sldId id="358" r:id="rId7"/>
    <p:sldId id="359" r:id="rId8"/>
    <p:sldId id="360" r:id="rId9"/>
    <p:sldId id="361" r:id="rId10"/>
    <p:sldId id="363" r:id="rId11"/>
    <p:sldId id="353" r:id="rId12"/>
    <p:sldId id="356" r:id="rId13"/>
    <p:sldId id="354" r:id="rId14"/>
    <p:sldId id="362" r:id="rId15"/>
    <p:sldId id="344" r:id="rId16"/>
    <p:sldId id="345" r:id="rId17"/>
  </p:sldIdLst>
  <p:sldSz cx="18288000" cy="13716000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er Hávila" initials="EH" lastIdx="0" clrIdx="0">
    <p:extLst>
      <p:ext uri="{19B8F6BF-5375-455C-9EA6-DF929625EA0E}">
        <p15:presenceInfo xmlns:p15="http://schemas.microsoft.com/office/powerpoint/2012/main" userId="5578bd3e4210fe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E1"/>
    <a:srgbClr val="661B30"/>
    <a:srgbClr val="8E1538"/>
    <a:srgbClr val="4D0B1E"/>
    <a:srgbClr val="5C3D00"/>
    <a:srgbClr val="FFF2D9"/>
    <a:srgbClr val="1F000F"/>
    <a:srgbClr val="6A1C32"/>
    <a:srgbClr val="19964A"/>
    <a:srgbClr val="39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9596" autoAdjust="0"/>
  </p:normalViewPr>
  <p:slideViewPr>
    <p:cSldViewPr snapToGrid="0" snapToObjects="1" showGuides="1">
      <p:cViewPr varScale="1">
        <p:scale>
          <a:sx n="37" d="100"/>
          <a:sy n="37" d="100"/>
        </p:scale>
        <p:origin x="1531" y="3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30/08/2019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418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76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3.19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julgamento é este: que a luz veio ao mundo, e os homens amaram mais as trevas do que a luz; porque as suas obras eram más.</a:t>
            </a:r>
          </a:p>
          <a:p>
            <a:pPr fontAlgn="base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5.40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Contudo, não quereis vir a mim para terdes vida.</a:t>
            </a:r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22.22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o Filho do Homem, na verdade, vai segundo o que está determinado,</a:t>
            </a:r>
            <a:r>
              <a:rPr lang="pt-BR" dirty="0" smtClean="0">
                <a:effectLst/>
              </a:rPr>
              <a:t>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ai daquele por intermédio de quem ele está sendo traído!</a:t>
            </a:r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Atos 2.23 </a:t>
            </a:r>
            <a:r>
              <a:rPr lang="pt-BR" dirty="0" smtClean="0">
                <a:effectLst/>
              </a:rPr>
              <a:t>sendo este entregue pelo determinado desígnio e presciência de Deus, vós o matastes, crucificando-o por mãos de iníquos;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64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Efésios 2.1-3 </a:t>
            </a:r>
            <a:r>
              <a:rPr lang="pt-BR" dirty="0" smtClean="0">
                <a:effectLst/>
              </a:rPr>
              <a:t>Ele vos deu vida, estando vós mortos nos vossos delitos e pecados, nos quais andastes outrora, segundo o curso deste mundo, segundo o príncipe da potestade do ar, do espírito que agora atua nos filhos da desobediência; entre os quais também todos nós andamos outrora, segundo as inclinações da nossa carne, fazendo a vontade da carne e dos pensamentos; e éramos, por natureza, filhos da ira, como também os demais.</a:t>
            </a:r>
          </a:p>
          <a:p>
            <a:pPr fontAlgn="base"/>
            <a:endParaRPr lang="pt-BR" dirty="0" smtClean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Ezequiel 37: 12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 profetiza e dize-lhes: Assim diz o SENHOR Deus: Eis que abrirei a vossa sepultura, e vos farei sair dela, ó povo meu, e vos trarei à terra de Israel.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Sabereis que eu sou o SENHOR, quando eu abrir a vossa sepultura e vos fizer sair dela, ó povo meu.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Porei em vós o meu Espírito, e vivereis, e vos estabelecerei na vossa própria terra. Então, sabereis que eu, o SENHOR, disse isto e o fiz, diz o SENHOR.</a:t>
            </a:r>
            <a:endParaRPr lang="pt-BR" dirty="0" smtClean="0">
              <a:effectLst/>
            </a:endParaRP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02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58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31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 4.35 </a:t>
            </a:r>
            <a:r>
              <a:rPr lang="pt-BR" dirty="0" smtClean="0">
                <a:effectLst/>
              </a:rPr>
              <a:t>Todos os moradores da terra são por ele reputados em nada; e, segundo a sua vontade, ele opera com o exército do céu e os moradores da terra; não há quem lhe possa deter a mão, nem lhe dizer: Que fazes?</a:t>
            </a:r>
            <a:endParaRPr lang="pt-BR" dirty="0">
              <a:effectLst/>
            </a:endParaRPr>
          </a:p>
          <a:p>
            <a:pPr fontAlgn="base"/>
            <a:endParaRPr lang="pt-BR" dirty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Salmo 115.3 </a:t>
            </a:r>
            <a:r>
              <a:rPr lang="pt-BR" dirty="0" smtClean="0">
                <a:effectLst/>
              </a:rPr>
              <a:t>No céu está o nosso Deus e tudo faz como lhe agrada.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Salmo 22.28 </a:t>
            </a:r>
            <a:r>
              <a:rPr lang="pt-BR" dirty="0" smtClean="0">
                <a:effectLst/>
              </a:rPr>
              <a:t>Pois do SENHOR é o reino, é ele quem governa as nações.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1Timóteo 6.15 </a:t>
            </a:r>
            <a:r>
              <a:rPr lang="pt-BR" dirty="0" smtClean="0">
                <a:effectLst/>
              </a:rPr>
              <a:t>a qual, em suas épocas determinadas, há de ser revelada pelo bendito e único Soberano, o Rei dos reis e Senhor dos senhores;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13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78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r>
              <a:rPr lang="pt-BR" dirty="0" smtClean="0"/>
              <a:t>Se Deus exerce controle absoluto, de que maneira as decisões humanas</a:t>
            </a:r>
            <a:r>
              <a:rPr lang="pt-BR" baseline="0" dirty="0" smtClean="0"/>
              <a:t> são decisões verdadeiras?</a:t>
            </a:r>
          </a:p>
          <a:p>
            <a:pPr marL="685800" lvl="1" indent="-228600">
              <a:buAutoNum type="arabicPeriod"/>
            </a:pPr>
            <a:r>
              <a:rPr lang="pt-BR" baseline="0" dirty="0" smtClean="0"/>
              <a:t>Em que sentido podemos ser responsabilizados por nossas ações, se Deus é responsável por tudo?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80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 22.22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o Filho do Homem, na verdade, vai segundo o que está determinado,</a:t>
            </a:r>
            <a:r>
              <a:rPr lang="pt-BR" dirty="0" smtClean="0">
                <a:effectLst/>
              </a:rPr>
              <a:t>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ai daquele por intermédio de quem ele está sendo traído!</a:t>
            </a:r>
          </a:p>
          <a:p>
            <a:pPr fontAlgn="base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Atos 2.23 </a:t>
            </a:r>
            <a:r>
              <a:rPr lang="pt-BR" dirty="0" smtClean="0">
                <a:effectLst/>
              </a:rPr>
              <a:t>sendo este entregue pelo determinado desígnio e presciência de Deus, vós o matastes, crucificando-o por mãos de iníquos;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Atos 4.27-28 </a:t>
            </a:r>
            <a:r>
              <a:rPr lang="pt-BR" dirty="0" smtClean="0">
                <a:effectLst/>
              </a:rPr>
              <a:t>porque verdadeiramente se ajuntaram nesta cidade contra o teu santo Servo Jesus, ao qual ungiste, Herodes e </a:t>
            </a:r>
            <a:r>
              <a:rPr lang="pt-BR" dirty="0" err="1" smtClean="0">
                <a:effectLst/>
              </a:rPr>
              <a:t>Pôncio</a:t>
            </a:r>
            <a:r>
              <a:rPr lang="pt-BR" dirty="0" smtClean="0">
                <a:effectLst/>
              </a:rPr>
              <a:t> Pilatos, com gentios e gente de Israel,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28 </a:t>
            </a:r>
            <a:r>
              <a:rPr lang="pt-BR" dirty="0" smtClean="0">
                <a:effectLst/>
              </a:rPr>
              <a:t>para fazerem tudo o que a tua mão e o teu propósito predeterminaram;</a:t>
            </a:r>
          </a:p>
          <a:p>
            <a:pPr fontAlgn="base"/>
            <a:endParaRPr lang="pt-BR" dirty="0" smtClean="0">
              <a:effectLst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72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05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Deuteronômio 29.29 </a:t>
            </a:r>
            <a:r>
              <a:rPr lang="pt-BR" dirty="0" smtClean="0">
                <a:effectLst/>
              </a:rPr>
              <a:t>As coisas encobertas pertencem ao SENHOR, nosso Deus, porém as reveladas nos pertencem, a nós e a nossos filhos, para sempre, para que cumpramos todas as palavras desta lei.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Romanos 10.12-14 – </a:t>
            </a:r>
            <a:r>
              <a:rPr lang="pt-BR" dirty="0" smtClean="0">
                <a:effectLst/>
              </a:rPr>
              <a:t>Pois não há distinção entre judeu e grego, uma vez que o mesmo é o Senhor de todos, rico para com todos os que o invocam.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13 </a:t>
            </a:r>
            <a:r>
              <a:rPr lang="pt-BR" dirty="0" smtClean="0">
                <a:effectLst/>
              </a:rPr>
              <a:t>Porque:</a:t>
            </a:r>
          </a:p>
          <a:p>
            <a:pPr fontAlgn="base"/>
            <a:r>
              <a:rPr lang="pt-BR" dirty="0" smtClean="0">
                <a:effectLst/>
              </a:rPr>
              <a:t>Todo aquele que invocar o nome do Senhor será salvo.</a:t>
            </a: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14 </a:t>
            </a:r>
            <a:r>
              <a:rPr lang="pt-BR" dirty="0" smtClean="0">
                <a:effectLst/>
              </a:rPr>
              <a:t>Como, porém, invocarão aquele em quem não creram? E como crerão naquele de quem nada ouviram? E como ouvirão, se não há quem pregue?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Coríntios 6.2 </a:t>
            </a:r>
            <a:r>
              <a:rPr lang="pt-BR" dirty="0" smtClean="0">
                <a:effectLst/>
              </a:rPr>
              <a:t>(porque ele diz:</a:t>
            </a:r>
          </a:p>
          <a:p>
            <a:pPr fontAlgn="base"/>
            <a:r>
              <a:rPr lang="pt-BR" dirty="0" smtClean="0">
                <a:effectLst/>
              </a:rPr>
              <a:t>Eu te ouvi no tempo da oportunidade e te socorri no dia da salvação;</a:t>
            </a:r>
          </a:p>
          <a:p>
            <a:pPr fontAlgn="base"/>
            <a:r>
              <a:rPr lang="pt-BR" dirty="0" smtClean="0">
                <a:effectLst/>
              </a:rPr>
              <a:t>eis, agora, o tempo sobremodo oportuno, eis, agora, o dia da salvação);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Hebreus 3.7-8 </a:t>
            </a:r>
            <a:r>
              <a:rPr lang="pt-BR" dirty="0" smtClean="0">
                <a:effectLst/>
              </a:rPr>
              <a:t>Assim, pois, como diz o Espírito Santo: Hoje, se ouvirdes a sua voz,</a:t>
            </a: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pt-BR" dirty="0" smtClean="0">
                <a:effectLst/>
              </a:rPr>
              <a:t>não endureçais o vosso coração como foi na provocação, no dia da tentação no deserto,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99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Romanos 10.13 </a:t>
            </a:r>
            <a:r>
              <a:rPr lang="pt-BR" dirty="0" smtClean="0">
                <a:effectLst/>
              </a:rPr>
              <a:t>Porque: Todo aquele que invocar o nome do Senhor será salvo.</a:t>
            </a:r>
          </a:p>
          <a:p>
            <a:pPr fontAlgn="base"/>
            <a:endParaRPr lang="pt-BR" dirty="0" smtClean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Isaías 55.1,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6-7 -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1 </a:t>
            </a:r>
            <a:r>
              <a:rPr lang="pt-BR" dirty="0" smtClean="0">
                <a:effectLst/>
              </a:rPr>
              <a:t>Ah! Todos vós, os que tendes sede, vinde às águas; e vós, os que não tendes dinheiro, vinde, comprai e comei; sim, vinde e comprai, sem dinheiro e sem preço, vinho e leite.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Buscai o SENHOR enquanto se pode achar, invocai-o enquanto está perto.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Deixe o perverso o seu caminho, o iníquo, os seus pensamentos; converta-se ao SENHOR, que se compadecerá dele, e volte-se para o nosso Deus, porque é rico em perdoar.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Atos 17.30 </a:t>
            </a:r>
            <a:r>
              <a:rPr lang="pt-BR" dirty="0" smtClean="0">
                <a:effectLst/>
              </a:rPr>
              <a:t>Ora, não levou Deus em conta os tempos da ignorância; agora, porém, notifica aos homens que todos, em toda parte, se arrependam;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Apocalipse 22.17 </a:t>
            </a:r>
            <a:r>
              <a:rPr lang="pt-BR" dirty="0" smtClean="0">
                <a:effectLst/>
              </a:rPr>
              <a:t>O Espírito e a noiva dizem: Vem! Aquele que ouve, diga: Vem! Aquele que tem sede venha, e quem quiser receba de graça a água da vida.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Mateus 11.28-30</a:t>
            </a:r>
            <a:r>
              <a:rPr lang="pt-BR" dirty="0" smtClean="0">
                <a:effectLst/>
              </a:rPr>
              <a:t>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 a mim, todos os que estais cansados e sobrecarregados, e eu vos aliviarei.</a:t>
            </a:r>
            <a:r>
              <a:rPr lang="pt-BR" dirty="0" smtClean="0">
                <a:effectLst/>
              </a:rPr>
              <a:t>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Tomai sobre vós o meu jugo e aprendei de mim, porque sou manso e humilde de coração; e achareis descanso para a vossa alma.</a:t>
            </a:r>
            <a:r>
              <a:rPr lang="pt-BR" dirty="0" smtClean="0">
                <a:effectLst/>
              </a:rPr>
              <a:t>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o meu jugo é suave, e o meu fardo é leve.</a:t>
            </a:r>
          </a:p>
          <a:p>
            <a:pPr fontAlgn="base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3.16 </a:t>
            </a:r>
            <a:r>
              <a:rPr lang="pt-BR" dirty="0" smtClean="0">
                <a:effectLst/>
              </a:rPr>
              <a:t>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Deus amou ao mundo de tal maneira que deu o seu Filho unigênito, para que todo o que nele crê não pereça, mas tenha a vida eterna.</a:t>
            </a:r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1Timóteo 1.15 </a:t>
            </a:r>
            <a:r>
              <a:rPr lang="pt-BR" dirty="0" smtClean="0">
                <a:effectLst/>
              </a:rPr>
              <a:t>Fiel é a palavra e digna de toda aceitação: que Cristo Jesus veio ao mundo para salvar os pecadores, dos quais eu sou o principal.</a:t>
            </a: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6.35-40 </a:t>
            </a:r>
            <a:r>
              <a:rPr lang="pt-BR" dirty="0" smtClean="0">
                <a:effectLst/>
              </a:rPr>
              <a:t>Declarou-lhes, pois, Jesus: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sou o pão da vida; o que vem a mim jamais terá fome; e o que crê em mim jamais terá sede.</a:t>
            </a:r>
            <a:r>
              <a:rPr lang="pt-BR" dirty="0" smtClean="0">
                <a:effectLst/>
              </a:rPr>
              <a:t>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Porém eu já vos disse que, embora me tenhais visto, não credes.</a:t>
            </a:r>
            <a:r>
              <a:rPr lang="pt-BR" dirty="0" smtClean="0">
                <a:effectLst/>
              </a:rPr>
              <a:t>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 aquele que o Pai me dá, esse virá a mim; e o que vem a mim, de modo nenhum o lançarei fora.</a:t>
            </a:r>
            <a:r>
              <a:rPr lang="pt-BR" dirty="0" smtClean="0">
                <a:effectLst/>
              </a:rPr>
              <a:t>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eu desci do céu, não para fazer a minha própria vontade, e sim a vontade daquele que me enviou.</a:t>
            </a:r>
            <a:r>
              <a:rPr lang="pt-BR" dirty="0" smtClean="0">
                <a:effectLst/>
              </a:rPr>
              <a:t>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 vontade de quem me enviou é esta: que nenhum eu perca de todos os que me deu; pelo contrário, eu o ressuscitarei no último dia.</a:t>
            </a:r>
            <a:r>
              <a:rPr lang="pt-BR" dirty="0" smtClean="0">
                <a:effectLst/>
              </a:rPr>
              <a:t> 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fato, a vontade de meu Pai é que todo homem que vir o Filho e nele crer tenha a vida eterna; e eu o ressuscitarei no último dia.</a:t>
            </a:r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Ezequiel 18.23, 32 </a:t>
            </a:r>
            <a:r>
              <a:rPr lang="pt-BR" dirty="0" smtClean="0">
                <a:effectLst/>
              </a:rPr>
              <a:t>Acaso, tenho eu prazer na morte do perverso? — diz o SENHOR Deus; não desejo eu, antes, que ele se converta dos seus caminhos e viva?  ............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32 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não tenho prazer na morte de ninguém, diz o SENHOR Deus. Portanto, convertei-vos e vivei.</a:t>
            </a:r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Ezequiel 33.11 </a:t>
            </a:r>
            <a:r>
              <a:rPr lang="pt-BR" dirty="0" smtClean="0">
                <a:effectLst/>
              </a:rPr>
              <a:t>Dize-lhes: Tão certo como eu vivo, diz o SENHOR Deus, não tenho prazer na morte do perverso, mas em que o perverso se converta do seu caminho e viva. Convertei-vos, convertei-vos dos vossos maus caminhos; pois por que haveis de morrer, ó casa de Israel?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fontAlgn="base"/>
            <a:endParaRPr lang="pt-BR" dirty="0" smtClean="0">
              <a:effectLst/>
            </a:endParaRP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1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5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D313DF7-4D35-4CB5-A668-558617987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-1" b="-1"/>
          <a:stretch/>
        </p:blipFill>
        <p:spPr>
          <a:xfrm>
            <a:off x="20" y="10"/>
            <a:ext cx="18287980" cy="137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9780111" y="2122771"/>
            <a:ext cx="7792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Apresentação Genuína do Evangelho de Cristo</a:t>
            </a:r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C74C3C8-5E41-45CB-849D-021541C621DE}"/>
              </a:ext>
            </a:extLst>
          </p:cNvPr>
          <p:cNvSpPr txBox="1"/>
          <p:nvPr/>
        </p:nvSpPr>
        <p:spPr>
          <a:xfrm>
            <a:off x="648644" y="316045"/>
            <a:ext cx="1740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EVANGELIZAÇÃO NO CONTEXTO DA SOBERANIA DE DEUS</a:t>
            </a:r>
            <a:endParaRPr lang="pt-BR" sz="48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2382" y="1804720"/>
            <a:ext cx="68000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  <a:spcAft>
                <a:spcPts val="900"/>
              </a:spcAft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Os Perigos de uma Evangelização Descomprometida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  <p:pic>
        <p:nvPicPr>
          <p:cNvPr id="1026" name="Picture 2" descr="https://cdn.simplo7.net/static/4579/sku/biblias-biblias-diversas-biblia-sagrada-cod-1984--p-15236252841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56" y="4835912"/>
            <a:ext cx="7018747" cy="70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t.depositphotos.com/1128837/3903/v/950/depositphotos_39039917-stock-illustration-unbalanced-vintage-sc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2" y="5040295"/>
            <a:ext cx="9225733" cy="69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dn.simplo7.net/static/4579/sku/biblias-biblias-diversas-biblia-sagrada-cod-1984--p-152362528419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r="18067"/>
          <a:stretch/>
        </p:blipFill>
        <p:spPr bwMode="auto">
          <a:xfrm>
            <a:off x="7613373" y="7917578"/>
            <a:ext cx="1232453" cy="188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bPI3MkUCMlMSJiU7vpirPyrYvZ3VmETFpmK-ZBlHivUbUkP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66" y="9163877"/>
            <a:ext cx="1275899" cy="17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10332" y="2623931"/>
            <a:ext cx="107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44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176653" y="12123555"/>
            <a:ext cx="11151850" cy="6846136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5" name="CaixaDeTexto 24"/>
          <p:cNvSpPr txBox="1"/>
          <p:nvPr/>
        </p:nvSpPr>
        <p:spPr>
          <a:xfrm>
            <a:off x="10774017" y="2593436"/>
            <a:ext cx="7276238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Vontade Revelada x Vontade Oculta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29.29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soberania de Deus não diminui a necessidade de evangelização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Caminho de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Deus – </a:t>
            </a:r>
            <a:r>
              <a:rPr lang="pt-BR" sz="27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10.12-14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soberania de Deus não diminui a urgência </a:t>
            </a: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evangelização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pt-BR" sz="27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6.2; </a:t>
            </a:r>
            <a:r>
              <a:rPr lang="pt-BR" sz="27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3.7-8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C74C3C8-5E41-45CB-849D-021541C621DE}"/>
              </a:ext>
            </a:extLst>
          </p:cNvPr>
          <p:cNvSpPr txBox="1"/>
          <p:nvPr/>
        </p:nvSpPr>
        <p:spPr>
          <a:xfrm>
            <a:off x="0" y="-1282"/>
            <a:ext cx="182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SOBERANIA DE DEUS NÃO COMPROMETE A NATUREZA E O DEVER DA EVANGELIZAÇÃO </a:t>
            </a:r>
            <a:endParaRPr lang="pt-BR" sz="54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3044"/>
            <a:ext cx="10575235" cy="897651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</p:spTree>
    <p:extLst>
      <p:ext uri="{BB962C8B-B14F-4D97-AF65-F5344CB8AC3E}">
        <p14:creationId xmlns:p14="http://schemas.microsoft.com/office/powerpoint/2010/main" val="151727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176653" y="12123555"/>
            <a:ext cx="11151850" cy="6846136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5" name="CaixaDeTexto 24"/>
          <p:cNvSpPr txBox="1"/>
          <p:nvPr/>
        </p:nvSpPr>
        <p:spPr>
          <a:xfrm>
            <a:off x="11867322" y="1977208"/>
            <a:ext cx="6182933" cy="990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soberania de Deus não afeta a sinceridade dos convites a Cristo e a verdade das promessas do evangelho. 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 sinceridade no Chamado do Evangelho – Diversos textos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As verdades relacionadas à eleição não eliminam as verdades da oferta livre de Cristo a todos que confiam Nele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6.35-40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Calvino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Cânones de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Dort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Spurgeon e os hipercalvinistas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C74C3C8-5E41-45CB-849D-021541C621DE}"/>
              </a:ext>
            </a:extLst>
          </p:cNvPr>
          <p:cNvSpPr txBox="1"/>
          <p:nvPr/>
        </p:nvSpPr>
        <p:spPr>
          <a:xfrm>
            <a:off x="0" y="-1282"/>
            <a:ext cx="182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SOBERANIA DE DEUS NÃO COMPROMETE A NATUREZA E O DEVER DA EVANGELIZAÇÃO </a:t>
            </a:r>
            <a:endParaRPr lang="pt-BR" sz="54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753044"/>
            <a:ext cx="11349925" cy="955768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</p:spTree>
    <p:extLst>
      <p:ext uri="{BB962C8B-B14F-4D97-AF65-F5344CB8AC3E}">
        <p14:creationId xmlns:p14="http://schemas.microsoft.com/office/powerpoint/2010/main" val="1696312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176653" y="12123555"/>
            <a:ext cx="11151850" cy="6846136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5" name="CaixaDeTexto 24"/>
          <p:cNvSpPr txBox="1"/>
          <p:nvPr/>
        </p:nvSpPr>
        <p:spPr>
          <a:xfrm>
            <a:off x="11926957" y="2295265"/>
            <a:ext cx="6123297" cy="498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600" dirty="0" smtClean="0"/>
              <a:t>	“A </a:t>
            </a:r>
            <a:r>
              <a:rPr lang="pt-BR" sz="3600" dirty="0"/>
              <a:t>Bíblia jamais fala que os pecadores não obtêm o céu porque não são eleitos, mas porque ‘rejeitaram a grande salvação’, e porque não querem se arrepender e crer</a:t>
            </a:r>
            <a:r>
              <a:rPr lang="pt-BR" sz="3600" dirty="0" smtClean="0"/>
              <a:t>.”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C74C3C8-5E41-45CB-849D-021541C621DE}"/>
              </a:ext>
            </a:extLst>
          </p:cNvPr>
          <p:cNvSpPr txBox="1"/>
          <p:nvPr/>
        </p:nvSpPr>
        <p:spPr>
          <a:xfrm>
            <a:off x="0" y="-1282"/>
            <a:ext cx="182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CRENÇA DE QUE DEUS É SOBERANO EM GRAÇA NÃO ELIMINA A RESPONSABILIDADE HUMANHA </a:t>
            </a:r>
            <a:endParaRPr lang="pt-BR" sz="54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r="455"/>
          <a:stretch/>
        </p:blipFill>
        <p:spPr>
          <a:xfrm>
            <a:off x="136627" y="2260174"/>
            <a:ext cx="11452400" cy="646638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02475" y="8811584"/>
            <a:ext cx="17489357" cy="361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600" dirty="0" smtClean="0"/>
              <a:t>	</a:t>
            </a:r>
            <a:r>
              <a:rPr lang="pt-BR" sz="3000" dirty="0" smtClean="0"/>
              <a:t>“Calvino</a:t>
            </a:r>
            <a:r>
              <a:rPr lang="pt-BR" sz="3000" dirty="0"/>
              <a:t>, pois, estava plenamente convencido de que havia um alto grau de clareza e compreensibilidade nos temas individuas da Bíblia, mas era, também, tão submisso ante o mistério divino, que preferia criar uma teologia que continha muitas inconsistências lógicas, em vez de optar por um todo racionalmente coerente ... Clareza de temas individuais, </a:t>
            </a:r>
            <a:r>
              <a:rPr lang="pt-BR" sz="3000" dirty="0" smtClean="0"/>
              <a:t>incompreensibilidade </a:t>
            </a:r>
            <a:r>
              <a:rPr lang="pt-BR" sz="3000" dirty="0"/>
              <a:t>das suas inter-relações – essa é a marca registrada da teologia de Calvino</a:t>
            </a:r>
            <a:r>
              <a:rPr lang="pt-BR" sz="3000" dirty="0" smtClean="0"/>
              <a:t>.”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</p:spTree>
    <p:extLst>
      <p:ext uri="{BB962C8B-B14F-4D97-AF65-F5344CB8AC3E}">
        <p14:creationId xmlns:p14="http://schemas.microsoft.com/office/powerpoint/2010/main" val="3734914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176653" y="12123555"/>
            <a:ext cx="11151850" cy="6846136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8" name="CaixaDeTexto 27"/>
          <p:cNvSpPr txBox="1"/>
          <p:nvPr/>
        </p:nvSpPr>
        <p:spPr>
          <a:xfrm>
            <a:off x="2160633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348871" y="1897696"/>
            <a:ext cx="9900166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Incapacidade Espiritual do Homem do Pecado </a:t>
            </a:r>
            <a:endParaRPr lang="pt-BR" sz="3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dirty="0"/>
              <a:t>Depravação Total. Paulo fala da nossa condição antes de nos convertermos como mortos em nossos delitos e pecados (</a:t>
            </a:r>
            <a:r>
              <a:rPr lang="pt-BR" sz="2800" dirty="0" err="1"/>
              <a:t>Ef</a:t>
            </a:r>
            <a:r>
              <a:rPr lang="pt-BR" sz="2800" dirty="0"/>
              <a:t> 2.1-3), ou escravos do pecado, debaixo da ira de Deus. Esta incapacidade impossibilita qualquer sucesso no evangelho, se a graça de Deus não atingir primeiro. O morto não tem como agir em seu benefício. Em João 6.44 “Ninguém pode vir a mim, se o Pai que me enviou não o trouxer.” 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C74C3C8-5E41-45CB-849D-021541C621DE}"/>
              </a:ext>
            </a:extLst>
          </p:cNvPr>
          <p:cNvSpPr txBox="1"/>
          <p:nvPr/>
        </p:nvSpPr>
        <p:spPr>
          <a:xfrm>
            <a:off x="0" y="-1282"/>
            <a:ext cx="1828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SOBERANIA DE DEUS EM GRAÇA NOS FORNECE A ÚNICA ESPERANÇA DE SUCESSO NA EVANGELIZAÇÃO</a:t>
            </a:r>
            <a:r>
              <a:rPr lang="pt-BR" sz="54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54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m para graÃ§a irresisti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55" y="7567078"/>
            <a:ext cx="8184773" cy="61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vale de ossos secos ezequiel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258"/>
            <a:ext cx="7893663" cy="44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5945" y="7603268"/>
            <a:ext cx="753771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Postura do Evangelista na </a:t>
            </a: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Evangelização </a:t>
            </a:r>
            <a:r>
              <a:rPr lang="pt-BR" sz="3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Bíblica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dirty="0"/>
              <a:t>Confiança, pois Ele é o Senhor da obra. 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Vocação Eficaz </a:t>
            </a: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dirty="0"/>
              <a:t>Chamada Eficaz. Obra do Espírito Santo em conceder o Novo Nascimento a um coração inerte.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73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4" name="CaixaDeTexto 23"/>
          <p:cNvSpPr txBox="1"/>
          <p:nvPr/>
        </p:nvSpPr>
        <p:spPr>
          <a:xfrm>
            <a:off x="648646" y="2293658"/>
            <a:ext cx="16990711" cy="9941183"/>
          </a:xfrm>
          <a:prstGeom prst="rect">
            <a:avLst/>
          </a:prstGeom>
          <a:noFill/>
        </p:spPr>
        <p:txBody>
          <a:bodyPr wrap="square" numCol="1" spcCol="720000" rtlCol="0">
            <a:spAutoFit/>
          </a:bodyPr>
          <a:lstStyle/>
          <a:p>
            <a:r>
              <a:rPr lang="pt-BR" sz="4000" dirty="0"/>
              <a:t>Através deste curso tivemos a oportunidade de aprender muitas verdades a respeito da Grande Comissão nos dada por Jesus, e entender este ministério à luz da Soberania de Deus; compreender que, à parte desta, a evangelização seria o empreendimento mais fútil e inútil que o mundo viu, e não haveria perda de tempo mais completa sob o sol do que a pregação do evangelho cristão, em função da incapacidade espiritual do homem, morto em seus delitos e pecados. Aprendemos que a soberania de Deus não elimina a responsabilidade humana, tanto de se arrepender e crer, quanto a de pregar com um senso de urgência, sinceridade na apresentação e convite do evangelho e na verdade das promessas. Aprendemos que minimizar a soberania de Deus torna o evangelismo muito mais voltado para o homem, com as distorções naturais advindas disto. A Bíblia nos instrui através do ensino e exemplos que evangelização significa apresentar Jesus Cristo em pessoa, o Salvador que vive e reina; que o conteúdo do evangelho é apresentar Deus, o pecado, Jesus Cristo, conversão pela graça, através de arrependimento e fé; a motivação é a glória de Deus e o amor ao próximo e os métodos são explicar e aplicar o evangelho.</a:t>
            </a:r>
            <a:endParaRPr lang="pt-BR" sz="4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B6B1A5FB-4ABA-489C-8090-BD5408EE674E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F5DFC197-AEF3-4784-8066-417571555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6506D654-D034-44CA-AEB1-96B142997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66715252-EC58-44A9-ACC8-30C311A19146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0DDD9BBE-DC59-4D3E-8515-D3C5A7C4D602}"/>
              </a:ext>
            </a:extLst>
          </p:cNvPr>
          <p:cNvSpPr txBox="1"/>
          <p:nvPr/>
        </p:nvSpPr>
        <p:spPr>
          <a:xfrm>
            <a:off x="648645" y="117263"/>
            <a:ext cx="16990712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624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8624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</p:spTree>
    <p:extLst>
      <p:ext uri="{BB962C8B-B14F-4D97-AF65-F5344CB8AC3E}">
        <p14:creationId xmlns:p14="http://schemas.microsoft.com/office/powerpoint/2010/main" val="13493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4E66476-2476-4E4C-8415-7758D1CB6FA8}"/>
              </a:ext>
            </a:extLst>
          </p:cNvPr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5B99B78-7559-4764-879B-5F60E0DB2B05}"/>
              </a:ext>
            </a:extLst>
          </p:cNvPr>
          <p:cNvSpPr/>
          <p:nvPr/>
        </p:nvSpPr>
        <p:spPr>
          <a:xfrm>
            <a:off x="0" y="7737231"/>
            <a:ext cx="18288000" cy="3188379"/>
          </a:xfrm>
          <a:prstGeom prst="rect">
            <a:avLst/>
          </a:prstGeom>
          <a:solidFill>
            <a:srgbClr val="CC492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64104" y="3266776"/>
            <a:ext cx="10359792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74"/>
              </a:lnSpc>
            </a:pPr>
            <a:r>
              <a:rPr lang="pt-BR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pela atenção e participação!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5446A4A-654F-4196-A052-30ECE926774B}"/>
              </a:ext>
            </a:extLst>
          </p:cNvPr>
          <p:cNvSpPr txBox="1"/>
          <p:nvPr/>
        </p:nvSpPr>
        <p:spPr>
          <a:xfrm>
            <a:off x="6243143" y="11248775"/>
            <a:ext cx="558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eberhrs@gmail.com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1615CFA-EE41-4B09-AE99-1AED4C12A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2" y="7680514"/>
            <a:ext cx="9024618" cy="32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0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123910" y="-131110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24" tIns="91412" rIns="182824" bIns="91412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123910" y="-131110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24" tIns="91412" rIns="182824" bIns="91412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F215868-DAA0-4AB4-BF28-4789AEF8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4" y="2805605"/>
            <a:ext cx="5072488" cy="64213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5" y="10359134"/>
            <a:ext cx="16199153" cy="22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642455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8" name="CaixaDeTexto 17"/>
          <p:cNvSpPr txBox="1"/>
          <p:nvPr/>
        </p:nvSpPr>
        <p:spPr>
          <a:xfrm>
            <a:off x="6526952" y="3004428"/>
            <a:ext cx="11315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-112" dirty="0" smtClean="0">
                <a:solidFill>
                  <a:schemeClr val="accent2">
                    <a:lumMod val="75000"/>
                  </a:schemeClr>
                </a:solidFill>
              </a:rPr>
              <a:t>ELEIÇÃO, LIVRE-ARBÍTRIO  E EVANGELISMO</a:t>
            </a:r>
            <a:endParaRPr lang="pt-BR" sz="8000" b="1" spc="-112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26952" y="7610633"/>
            <a:ext cx="10359792" cy="320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49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PROFESSORES</a:t>
            </a:r>
          </a:p>
          <a:p>
            <a:r>
              <a:rPr lang="pt-BR" sz="4049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Eber Hávila Rose</a:t>
            </a:r>
          </a:p>
          <a:p>
            <a:r>
              <a:rPr lang="pt-BR" sz="4049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Guilherme Ledes</a:t>
            </a:r>
          </a:p>
          <a:p>
            <a:endParaRPr lang="pt-BR" sz="4049" dirty="0" smtClean="0">
              <a:solidFill>
                <a:srgbClr val="EE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49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pt-BR" sz="4049" dirty="0">
              <a:solidFill>
                <a:srgbClr val="EE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AD042BB-D34B-4BAA-B801-A75C5869B197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8F861CAE-2EEF-4A62-A8AD-48B166C3B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DD9CFA9C-04E9-4DDF-892E-4DE3176E6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C719D61-289B-406C-8C75-2A8F308BD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2" y="2572536"/>
            <a:ext cx="6565731" cy="831161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065C17C-082D-4C3D-802B-796C33AF5C08}"/>
              </a:ext>
            </a:extLst>
          </p:cNvPr>
          <p:cNvSpPr txBox="1"/>
          <p:nvPr/>
        </p:nvSpPr>
        <p:spPr>
          <a:xfrm>
            <a:off x="6545540" y="5624374"/>
            <a:ext cx="1035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Dependência de Deus ou apelo à Vontade Humana?</a:t>
            </a:r>
            <a:endParaRPr lang="pt-BR" sz="5400" b="1" dirty="0">
              <a:solidFill>
                <a:srgbClr val="EE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7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74155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9" name="CaixaDeTexto 18"/>
          <p:cNvSpPr txBox="1"/>
          <p:nvPr/>
        </p:nvSpPr>
        <p:spPr>
          <a:xfrm>
            <a:off x="6526951" y="7816929"/>
            <a:ext cx="10806891" cy="1338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49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 Básicos:  1 Cr 29.10-14; </a:t>
            </a:r>
            <a:r>
              <a:rPr lang="pt-BR" sz="4049" dirty="0" err="1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49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46.10-11; </a:t>
            </a:r>
            <a:r>
              <a:rPr lang="pt-BR" sz="4049" dirty="0" err="1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4049" dirty="0" smtClean="0">
                <a:solidFill>
                  <a:srgbClr val="EE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2.1-3</a:t>
            </a:r>
            <a:endParaRPr lang="pt-BR" sz="4049" dirty="0">
              <a:solidFill>
                <a:srgbClr val="EE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AD042BB-D34B-4BAA-B801-A75C5869B197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8F861CAE-2EEF-4A62-A8AD-48B166C3B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DD9CFA9C-04E9-4DDF-892E-4DE3176E6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C719D61-289B-406C-8C75-2A8F308BD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2" y="2572536"/>
            <a:ext cx="6565731" cy="831161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526950" y="4016291"/>
            <a:ext cx="1131557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spc="-112" dirty="0" smtClean="0">
                <a:solidFill>
                  <a:schemeClr val="accent2">
                    <a:lumMod val="75000"/>
                  </a:schemeClr>
                </a:solidFill>
              </a:rPr>
              <a:t>LIÇÃO </a:t>
            </a:r>
            <a:r>
              <a:rPr lang="pt-BR" sz="9600" b="1" spc="-112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pt-BR" sz="9600" b="1" spc="-112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2400"/>
              </a:spcBef>
            </a:pPr>
            <a:r>
              <a:rPr lang="pt-BR" sz="9600" b="1" spc="-112" dirty="0" smtClean="0">
                <a:solidFill>
                  <a:schemeClr val="accent2">
                    <a:lumMod val="75000"/>
                  </a:schemeClr>
                </a:solidFill>
              </a:rPr>
              <a:t>CONCLUSÃO</a:t>
            </a:r>
            <a:endParaRPr lang="pt-BR" sz="9600" b="1" spc="-112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62F570AF-E4F5-43A5-B357-F41E7D2B5F5A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07F54685-BD27-4DF9-835D-67FB5C21F03E}"/>
              </a:ext>
            </a:extLst>
          </p:cNvPr>
          <p:cNvSpPr txBox="1"/>
          <p:nvPr/>
        </p:nvSpPr>
        <p:spPr>
          <a:xfrm>
            <a:off x="648646" y="144874"/>
            <a:ext cx="1712729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ELEIÇÃO LIVRE ARBÍTRIO E EVANGELISMO</a:t>
            </a:r>
            <a:r>
              <a:rPr lang="pt-BR" sz="8624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8624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="" xmlns:a16="http://schemas.microsoft.com/office/drawing/2014/main" id="{AB6D52DF-CE0B-4757-A557-AC37821C92FB}"/>
              </a:ext>
            </a:extLst>
          </p:cNvPr>
          <p:cNvGrpSpPr/>
          <p:nvPr/>
        </p:nvGrpSpPr>
        <p:grpSpPr>
          <a:xfrm>
            <a:off x="14075168" y="11974450"/>
            <a:ext cx="3564186" cy="1219187"/>
            <a:chOff x="7930850" y="3391317"/>
            <a:chExt cx="12960844" cy="4433466"/>
          </a:xfrm>
        </p:grpSpPr>
        <p:pic>
          <p:nvPicPr>
            <p:cNvPr id="44" name="Imagem 43">
              <a:extLst>
                <a:ext uri="{FF2B5EF4-FFF2-40B4-BE49-F238E27FC236}">
                  <a16:creationId xmlns="" xmlns:a16="http://schemas.microsoft.com/office/drawing/2014/main" id="{4EF79552-B4C0-4199-9298-DE69A124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="" xmlns:a16="http://schemas.microsoft.com/office/drawing/2014/main" id="{4A03512F-02B2-4940-9C4A-0B51D4CE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36" name="Hexagon 5"/>
          <p:cNvSpPr/>
          <p:nvPr/>
        </p:nvSpPr>
        <p:spPr>
          <a:xfrm rot="16200000">
            <a:off x="8727020" y="298304"/>
            <a:ext cx="888117" cy="4729734"/>
          </a:xfrm>
          <a:prstGeom prst="rect">
            <a:avLst/>
          </a:prstGeom>
          <a:solidFill>
            <a:srgbClr val="EE613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rgbClr val="8E1538"/>
              </a:solidFill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7829318" y="2316624"/>
            <a:ext cx="260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SUMÁRIO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8646" y="3491950"/>
            <a:ext cx="1712729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/>
              <a:t>Lição 1 – A Soberania </a:t>
            </a:r>
            <a:r>
              <a:rPr lang="pt-BR" sz="3600" dirty="0" smtClean="0"/>
              <a:t>Divina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2 – Soberania Divina e Responsabilidade </a:t>
            </a:r>
            <a:r>
              <a:rPr lang="pt-BR" sz="3600" dirty="0" smtClean="0"/>
              <a:t>Humana </a:t>
            </a:r>
            <a:r>
              <a:rPr lang="pt-BR" sz="3600" dirty="0"/>
              <a:t>–</a:t>
            </a:r>
            <a:r>
              <a:rPr lang="pt-BR" sz="3600" dirty="0" smtClean="0"/>
              <a:t> </a:t>
            </a:r>
            <a:r>
              <a:rPr lang="pt-BR" sz="3600" dirty="0"/>
              <a:t>Parte 1 – Quatro perspectivas </a:t>
            </a:r>
            <a:r>
              <a:rPr lang="pt-BR" sz="3600" dirty="0" smtClean="0"/>
              <a:t>						diferentes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3 – Soberania Divina e Responsabilidade </a:t>
            </a:r>
            <a:r>
              <a:rPr lang="pt-BR" sz="3600" dirty="0" smtClean="0"/>
              <a:t>Humana </a:t>
            </a:r>
            <a:r>
              <a:rPr lang="pt-BR" sz="3600" dirty="0"/>
              <a:t>–</a:t>
            </a:r>
            <a:r>
              <a:rPr lang="pt-BR" sz="3600" dirty="0" smtClean="0"/>
              <a:t> </a:t>
            </a:r>
            <a:r>
              <a:rPr lang="pt-BR" sz="3600" dirty="0"/>
              <a:t>Parte 2 – Visão </a:t>
            </a:r>
            <a:r>
              <a:rPr lang="pt-BR" sz="3600" dirty="0" smtClean="0"/>
              <a:t>Reformada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4 – O Livre-Arbítrio ou Arbítrio-Escravo</a:t>
            </a:r>
            <a:r>
              <a:rPr lang="pt-BR" sz="36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5 – A Evangelização </a:t>
            </a:r>
            <a:r>
              <a:rPr lang="pt-BR" sz="3600" dirty="0" smtClean="0"/>
              <a:t>– Parte 1 – Os </a:t>
            </a:r>
            <a:r>
              <a:rPr lang="pt-BR" sz="3600" dirty="0"/>
              <a:t>Perigos de uma Evangelização </a:t>
            </a:r>
            <a:r>
              <a:rPr lang="pt-BR" sz="3600" dirty="0" smtClean="0"/>
              <a:t>Descomprometida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6 – A Evangelização </a:t>
            </a:r>
            <a:r>
              <a:rPr lang="pt-BR" sz="3600" dirty="0" smtClean="0"/>
              <a:t>– Parte </a:t>
            </a:r>
            <a:r>
              <a:rPr lang="pt-BR" sz="3600" dirty="0"/>
              <a:t>2 </a:t>
            </a:r>
            <a:r>
              <a:rPr lang="pt-BR" sz="3600" dirty="0" smtClean="0"/>
              <a:t>– Apresentação </a:t>
            </a:r>
            <a:r>
              <a:rPr lang="pt-BR" sz="3600" dirty="0"/>
              <a:t>Genuína do Evangelho de </a:t>
            </a:r>
            <a:r>
              <a:rPr lang="pt-BR" sz="3600" dirty="0" smtClean="0"/>
              <a:t>Cristo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7 – Soberania Divina e Evangelização </a:t>
            </a:r>
            <a:r>
              <a:rPr lang="pt-BR" sz="3600" dirty="0" smtClean="0"/>
              <a:t>– Parte 1 – O </a:t>
            </a:r>
            <a:r>
              <a:rPr lang="pt-BR" sz="3600" dirty="0"/>
              <a:t>Chamado do </a:t>
            </a:r>
            <a:r>
              <a:rPr lang="pt-BR" sz="3600" dirty="0" smtClean="0"/>
              <a:t>Evangelho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8 – Soberania Divina e Evangelização </a:t>
            </a:r>
            <a:r>
              <a:rPr lang="pt-BR" sz="3600" dirty="0" smtClean="0"/>
              <a:t>– Parte </a:t>
            </a:r>
            <a:r>
              <a:rPr lang="pt-BR" sz="3600" dirty="0"/>
              <a:t>2 </a:t>
            </a:r>
            <a:r>
              <a:rPr lang="pt-BR" sz="3600" dirty="0" smtClean="0"/>
              <a:t>– A </a:t>
            </a:r>
            <a:r>
              <a:rPr lang="pt-BR" sz="3600" dirty="0"/>
              <a:t>Vocação </a:t>
            </a:r>
            <a:r>
              <a:rPr lang="pt-BR" sz="3600" dirty="0" smtClean="0"/>
              <a:t>Eficaz</a:t>
            </a:r>
          </a:p>
          <a:p>
            <a:pPr>
              <a:lnSpc>
                <a:spcPct val="150000"/>
              </a:lnSpc>
            </a:pPr>
            <a:r>
              <a:rPr lang="pt-BR" sz="3600" dirty="0"/>
              <a:t>Lição 9 – Conclusão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</p:spTree>
    <p:extLst>
      <p:ext uri="{BB962C8B-B14F-4D97-AF65-F5344CB8AC3E}">
        <p14:creationId xmlns:p14="http://schemas.microsoft.com/office/powerpoint/2010/main" val="1905757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8" name="CaixaDeTexto 27"/>
          <p:cNvSpPr txBox="1"/>
          <p:nvPr/>
        </p:nvSpPr>
        <p:spPr>
          <a:xfrm>
            <a:off x="71144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355476" y="2116355"/>
            <a:ext cx="10283227" cy="1029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Dizer que Deus é soberano é dizer que Deus é Deus </a:t>
            </a:r>
            <a:endParaRPr lang="pt-BR" sz="3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Altíssimo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Tudo faz segunda a Sua vontade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4.35</a:t>
            </a: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Onipotente – ninguém pode impedi-Lo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27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 115.3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 as nações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22.28</a:t>
            </a: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Rei dos reis, Senhor dos senhores 1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6.15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soberania é uma característica inerente de </a:t>
            </a: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No exercício do Seu 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poder conforme, quando e onde Ele quer</a:t>
            </a: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Na delegação do Seu poder</a:t>
            </a: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No exercício da Sua misericórdia</a:t>
            </a:r>
          </a:p>
          <a:p>
            <a:pPr marL="6223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No exercício da Sua graça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="" xmlns:a16="http://schemas.microsoft.com/office/drawing/2014/main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="" xmlns:a16="http://schemas.microsoft.com/office/drawing/2014/main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2C74C3C8-5E41-45CB-849D-021541C621DE}"/>
              </a:ext>
            </a:extLst>
          </p:cNvPr>
          <p:cNvSpPr txBox="1"/>
          <p:nvPr/>
        </p:nvSpPr>
        <p:spPr>
          <a:xfrm>
            <a:off x="648644" y="117263"/>
            <a:ext cx="1740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SOBERANIA DE DEUS - DEFINIÇÃO</a:t>
            </a:r>
            <a:endParaRPr lang="pt-BR" sz="72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.pinimg.com/originals/05/b1/e8/05b1e8f01dcfb977267b04876718c4b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" y="1738312"/>
            <a:ext cx="7102785" cy="119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47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8" name="CaixaDeTexto 27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0024812" y="2116355"/>
            <a:ext cx="7613892" cy="708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é soberano na criação </a:t>
            </a:r>
            <a:endParaRPr lang="pt-BR" sz="3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dirty="0" smtClean="0">
                <a:cs typeface="Arial" panose="020B0604020202020204" pitchFamily="34" charset="0"/>
              </a:rPr>
              <a:t>Na sua administração, moldando destinos, controlando a história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dirty="0"/>
              <a:t>O Senhor Deus onipotente reina. Seu governo é exercido sobra a matéria inanimada, sobre as feras do campo, sobre os filhos dos homens, sobre os anjos bons e maus e sobre o próprio Satanás. Nenhum movimento de qualquer astro, nenhum piscar de qualquer criatura, nenhuma ação humana ou missão de anjos, nenhum dos atos </a:t>
            </a:r>
            <a:r>
              <a:rPr lang="pt-BR" sz="2800" dirty="0" smtClean="0"/>
              <a:t>de</a:t>
            </a: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="" xmlns:a16="http://schemas.microsoft.com/office/drawing/2014/main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="" xmlns:a16="http://schemas.microsoft.com/office/drawing/2014/main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2C74C3C8-5E41-45CB-849D-021541C621DE}"/>
              </a:ext>
            </a:extLst>
          </p:cNvPr>
          <p:cNvSpPr txBox="1"/>
          <p:nvPr/>
        </p:nvSpPr>
        <p:spPr>
          <a:xfrm>
            <a:off x="648644" y="117263"/>
            <a:ext cx="1740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SOBERANIA DE DEUS - DEFINIÇÃO</a:t>
            </a:r>
            <a:endParaRPr lang="pt-BR" sz="72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4" y="1714500"/>
            <a:ext cx="9784821" cy="70294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48644" y="9050510"/>
            <a:ext cx="17347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dirty="0"/>
              <a:t>Satanás – nada, em todo o vasto universo, pode acontecer, sem que faça parte do eterno propósito de Deus. </a:t>
            </a:r>
          </a:p>
          <a:p>
            <a:pPr marL="6350" indent="-635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dirty="0"/>
              <a:t>Nisto há um fundamento para a fé; nisto se mostra lugar para o intelecto descansar. Aqui há uma âncora para a alma, segura e firme. Não o destino cego, não o mal desenfreado, não o homem, não o diabo, mas o Senhor onipotente é que rege o mundo, governando-o segundo o seu beneplácito e para a sua própria glória </a:t>
            </a:r>
            <a:r>
              <a:rPr lang="pt-BR" sz="2800"/>
              <a:t>eterna</a:t>
            </a:r>
            <a:r>
              <a:rPr lang="pt-BR" sz="2800" smtClean="0"/>
              <a:t>.</a:t>
            </a:r>
            <a:endParaRPr lang="pt-BR" sz="2800" dirty="0" smtClean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Benjamin </a:t>
            </a:r>
            <a:r>
              <a:rPr lang="pt-BR" sz="2800" b="1" dirty="0" err="1" smtClean="0">
                <a:cs typeface="Arial" panose="020B0604020202020204" pitchFamily="34" charset="0"/>
              </a:rPr>
              <a:t>Warfield</a:t>
            </a:r>
            <a:r>
              <a:rPr lang="pt-BR" sz="2800" b="1" dirty="0" smtClean="0">
                <a:cs typeface="Arial" panose="020B0604020202020204" pitchFamily="34" charset="0"/>
              </a:rPr>
              <a:t>: Cada evento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18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5" name="CaixaDeTexto 24"/>
          <p:cNvSpPr txBox="1"/>
          <p:nvPr/>
        </p:nvSpPr>
        <p:spPr>
          <a:xfrm>
            <a:off x="7306818" y="2116355"/>
            <a:ext cx="10194798" cy="899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Preservar as verdades bíblicas </a:t>
            </a:r>
            <a:endParaRPr lang="pt-BR" sz="3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SOBERANIA DE DEUS 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 Responsabilidade Humana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Soberania de Deus 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 HUMANA</a:t>
            </a:r>
          </a:p>
          <a:p>
            <a:pPr algn="just">
              <a:lnSpc>
                <a:spcPct val="150000"/>
              </a:lnSpc>
              <a:spcBef>
                <a:spcPts val="30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conciliar estas duas verdades? </a:t>
            </a:r>
            <a:endParaRPr lang="pt-BR" sz="3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As questões a serem enfrentadas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As quatros perspectivas apresentadas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Deus decreta todas as coisas   – John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Feinberg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Deus sabe todas as coisas 	  – Norman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Geisler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Deus limita Seu poder 			  – Bruce Reichenbach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Deus limita Seu conhecimento – Clark </a:t>
            </a:r>
            <a:r>
              <a:rPr lang="pt-B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Pinnock</a:t>
            </a:r>
            <a:endParaRPr lang="pt-BR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C74C3C8-5E41-45CB-849D-021541C621DE}"/>
              </a:ext>
            </a:extLst>
          </p:cNvPr>
          <p:cNvSpPr txBox="1"/>
          <p:nvPr/>
        </p:nvSpPr>
        <p:spPr>
          <a:xfrm>
            <a:off x="648644" y="415433"/>
            <a:ext cx="1740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SOBERANIA DE DEUS E RESPONSABILIDADE HUMANA</a:t>
            </a:r>
            <a:endParaRPr lang="pt-BR" sz="48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17953"/>
            <a:ext cx="6912864" cy="1010498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</p:spTree>
    <p:extLst>
      <p:ext uri="{BB962C8B-B14F-4D97-AF65-F5344CB8AC3E}">
        <p14:creationId xmlns:p14="http://schemas.microsoft.com/office/powerpoint/2010/main" val="288170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25" name="CaixaDeTexto 24"/>
          <p:cNvSpPr txBox="1"/>
          <p:nvPr/>
        </p:nvSpPr>
        <p:spPr>
          <a:xfrm>
            <a:off x="9104248" y="2116355"/>
            <a:ext cx="8766313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33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Preservar as verdades bíblicas </a:t>
            </a:r>
            <a:endParaRPr lang="pt-BR" sz="3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SOBERANIA DE DEUS e RESPONSABILIDADE HUMANA</a:t>
            </a:r>
          </a:p>
          <a:p>
            <a:pPr marL="45720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A soberania de Deus e a responsabilidade humana são encontradas na Bíblia inúmeras vezes, e em alguns casos dentro de um mesmo versículo. Não devemos confrontar estas duas verdades, nem jogá-las uma contra a outra, mas aceitá-las como a Bíblia nos apresenta. Elas podem, a princípio, nos parecer contraditórias em nossa finita filosofia, mas chegará o dia em que todas estas coisas serão esclarecidas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22.22; At 2.23;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4.27-28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CFBC907-6503-4D96-B6E3-9012A8266768}"/>
              </a:ext>
            </a:extLst>
          </p:cNvPr>
          <p:cNvGrpSpPr/>
          <p:nvPr/>
        </p:nvGrpSpPr>
        <p:grpSpPr>
          <a:xfrm>
            <a:off x="14278342" y="12064531"/>
            <a:ext cx="3564186" cy="1219187"/>
            <a:chOff x="7930850" y="3391317"/>
            <a:chExt cx="12960844" cy="44334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50CB3EEF-6275-40DA-9422-CF86E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55E1FA12-0F1D-4643-9CF6-9D9BEDFD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1A47F53-8A25-4338-BC53-D76F1540FC68}"/>
              </a:ext>
            </a:extLst>
          </p:cNvPr>
          <p:cNvSpPr/>
          <p:nvPr/>
        </p:nvSpPr>
        <p:spPr>
          <a:xfrm>
            <a:off x="0" y="0"/>
            <a:ext cx="18288000" cy="17179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C74C3C8-5E41-45CB-849D-021541C621DE}"/>
              </a:ext>
            </a:extLst>
          </p:cNvPr>
          <p:cNvSpPr txBox="1"/>
          <p:nvPr/>
        </p:nvSpPr>
        <p:spPr>
          <a:xfrm>
            <a:off x="648644" y="37751"/>
            <a:ext cx="17401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SOBERANIA DE DEUS E RESPONSABILIDADE HUMANA VISÃO BÍBLICA REFORMADA</a:t>
            </a:r>
            <a:endParaRPr lang="pt-BR" sz="4800" b="1" spc="-11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m para discipula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234"/>
            <a:ext cx="8527774" cy="56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age.isu.pub/130429151840-0ff3d65e979841b2bc26975f5b4f1708/jpg/page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" y="7431775"/>
            <a:ext cx="4119929" cy="62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10106" y="8896249"/>
            <a:ext cx="53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0"/>
              </a:spcBef>
              <a:spcAft>
                <a:spcPts val="900"/>
              </a:spcAft>
            </a:pPr>
            <a:r>
              <a:rPr lang="pt-BR" sz="3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Livre Agência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Antinomia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Livre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Arbítrio ou Arbítrio Escravo?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314395" y="12773915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EBD DE INVERNO</a:t>
            </a:r>
          </a:p>
        </p:txBody>
      </p:sp>
    </p:spTree>
    <p:extLst>
      <p:ext uri="{BB962C8B-B14F-4D97-AF65-F5344CB8AC3E}">
        <p14:creationId xmlns:p14="http://schemas.microsoft.com/office/powerpoint/2010/main" val="1092823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7735</TotalTime>
  <Words>1144</Words>
  <Application>Microsoft Office PowerPoint</Application>
  <PresentationFormat>Personalizar</PresentationFormat>
  <Paragraphs>188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 Semi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2017</dc:title>
  <dc:creator>Igreja Presbiteriana Nacional</dc:creator>
  <cp:lastModifiedBy>Eber Hávila</cp:lastModifiedBy>
  <cp:revision>363</cp:revision>
  <cp:lastPrinted>2017-02-05T03:53:32Z</cp:lastPrinted>
  <dcterms:created xsi:type="dcterms:W3CDTF">2016-03-02T16:16:57Z</dcterms:created>
  <dcterms:modified xsi:type="dcterms:W3CDTF">2019-08-31T00:25:32Z</dcterms:modified>
</cp:coreProperties>
</file>