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141"/>
    <a:srgbClr val="BC7A48"/>
    <a:srgbClr val="F8AF4E"/>
    <a:srgbClr val="FFD44B"/>
    <a:srgbClr val="984807"/>
    <a:srgbClr val="FFE48F"/>
    <a:srgbClr val="FFDB6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71A68-32A1-4B9B-AEC6-1E7AC51290FC}" type="datetimeFigureOut">
              <a:rPr lang="pt-BR" smtClean="0"/>
              <a:pPr/>
              <a:t>2/2/2013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1CB0-C4A5-45D6-8AAA-B4DEAA8A9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2/2/2013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3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pt-BR" smtClean="0">
                <a:latin typeface="Calibri" pitchFamily="34" charset="0"/>
              </a:rPr>
              <a:t>Referência: I Co 12. 4-6</a:t>
            </a:r>
          </a:p>
          <a:p>
            <a:pPr marL="228600" indent="-228600"/>
            <a:endParaRPr lang="pt-BR" smtClean="0">
              <a:latin typeface="Calibri" pitchFamily="34" charset="0"/>
            </a:endParaRPr>
          </a:p>
          <a:p>
            <a:pPr marL="228600" indent="-228600"/>
            <a:r>
              <a:rPr lang="pt-BR" smtClean="0">
                <a:latin typeface="Calibri" pitchFamily="34" charset="0"/>
              </a:rPr>
              <a:t>Eles são dados visando um fim proveitoso....  I Co 12.7   Ver Ef 4.12</a:t>
            </a:r>
          </a:p>
          <a:p>
            <a:pPr marL="228600" indent="-228600"/>
            <a:endParaRPr lang="pt-BR" smtClean="0">
              <a:latin typeface="Calibri" pitchFamily="34" charset="0"/>
            </a:endParaRPr>
          </a:p>
        </p:txBody>
      </p:sp>
      <p:sp>
        <p:nvSpPr>
          <p:cNvPr id="3686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3686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5A29C93-6EE4-4CDA-BF4C-8378C5411CD7}" type="datetime1">
              <a:rPr lang="pt-BR" smtClean="0">
                <a:latin typeface="Calibri" pitchFamily="34" charset="0"/>
              </a:rPr>
              <a:pPr/>
              <a:t>2/2/2013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687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3687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FB697-37BE-42AB-A1CE-9698D276DC90}" type="slidenum">
              <a:rPr lang="pt-BR" smtClean="0">
                <a:latin typeface="Calibri" pitchFamily="34" charset="0"/>
              </a:rPr>
              <a:pPr/>
              <a:t>15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  <p:sp>
        <p:nvSpPr>
          <p:cNvPr id="27652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7653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50437C-2DB6-4FDB-8E52-C3D38E0C0C2F}" type="datetime1">
              <a:rPr lang="pt-BR" smtClean="0">
                <a:latin typeface="Calibri" pitchFamily="34" charset="0"/>
              </a:rPr>
              <a:pPr/>
              <a:t>2/2/2013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7654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7655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4664C-773A-4D36-BDDC-5FC3171621EE}" type="slidenum">
              <a:rPr lang="pt-BR" smtClean="0">
                <a:latin typeface="Calibri" pitchFamily="34" charset="0"/>
              </a:rPr>
              <a:pPr/>
              <a:t>4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Conforme Wayne Grudem: “Dom espiritual é qualquer talento potencializado pelo Espírito Santo e usado no ministério da igreja.”</a:t>
            </a:r>
            <a:r>
              <a:rPr lang="pt-BR" baseline="30000" smtClean="0">
                <a:latin typeface="Calibri" pitchFamily="34" charset="0"/>
              </a:rPr>
              <a:t>[3]</a:t>
            </a:r>
            <a:r>
              <a:rPr lang="pt-BR" smtClean="0">
                <a:latin typeface="Calibri" pitchFamily="34" charset="0"/>
              </a:rPr>
              <a:t>   </a:t>
            </a:r>
          </a:p>
          <a:p>
            <a:endParaRPr lang="pt-BR" smtClean="0">
              <a:latin typeface="Calibri" pitchFamily="34" charset="0"/>
            </a:endParaRPr>
          </a:p>
          <a:p>
            <a:r>
              <a:rPr lang="pt-BR" smtClean="0">
                <a:latin typeface="Calibri" pitchFamily="34" charset="0"/>
              </a:rPr>
              <a:t>“C. Peter Wagner define um dom espiritual como ‘um atributo especial, dado pelo Espírito a cada membro do Corpo, de acordo com a graça de Deus, para uso no contexto do Corpo”</a:t>
            </a:r>
            <a:r>
              <a:rPr lang="pt-BR" baseline="30000" smtClean="0">
                <a:latin typeface="Calibri" pitchFamily="34" charset="0"/>
              </a:rPr>
              <a:t>[2]</a:t>
            </a:r>
            <a:r>
              <a:rPr lang="pt-BR" smtClean="0">
                <a:latin typeface="Calibri" pitchFamily="34" charset="0"/>
              </a:rPr>
              <a:t>. </a:t>
            </a:r>
          </a:p>
          <a:p>
            <a:endParaRPr lang="pt-BR" smtClean="0">
              <a:latin typeface="Calibri" pitchFamily="34" charset="0"/>
            </a:endParaRPr>
          </a:p>
          <a:p>
            <a:r>
              <a:rPr lang="pt-BR" smtClean="0">
                <a:latin typeface="Calibri" pitchFamily="34" charset="0"/>
              </a:rPr>
              <a:t>“Paulo e Pedro pensavam em dons com talentos fortes o suficiente para funcionar em benefício da igreja”</a:t>
            </a:r>
            <a:r>
              <a:rPr lang="pt-BR" baseline="30000" smtClean="0">
                <a:latin typeface="Calibri" pitchFamily="34" charset="0"/>
              </a:rPr>
              <a:t>[3]</a:t>
            </a:r>
            <a:r>
              <a:rPr lang="pt-BR" smtClean="0">
                <a:latin typeface="Calibri" pitchFamily="34" charset="0"/>
              </a:rPr>
              <a:t>. Quando um talento é utilizado para benefício da igreja, edificação deste Corpo de Cristo em preparação da Sua noiva, ele é caracterizado como um dom. </a:t>
            </a:r>
          </a:p>
        </p:txBody>
      </p:sp>
      <p:sp>
        <p:nvSpPr>
          <p:cNvPr id="28676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8677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191C4AB-7754-45EA-8AD9-FD54AC0661C5}" type="datetime1">
              <a:rPr lang="pt-BR" smtClean="0">
                <a:latin typeface="Calibri" pitchFamily="34" charset="0"/>
              </a:rPr>
              <a:pPr/>
              <a:t>2/2/2013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8678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8679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4E32A-108B-4521-A24F-6EA71DDB437A}" type="slidenum">
              <a:rPr lang="pt-BR" smtClean="0">
                <a:latin typeface="Calibri" pitchFamily="34" charset="0"/>
              </a:rPr>
              <a:pPr/>
              <a:t>6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defRPr/>
            </a:pPr>
            <a:r>
              <a:rPr lang="pt-BR" dirty="0" smtClean="0">
                <a:latin typeface="Calibri" pitchFamily="34" charset="0"/>
              </a:rPr>
              <a:t>Referência: I Co 12. 4-6</a:t>
            </a:r>
          </a:p>
          <a:p>
            <a:pPr marL="228600" indent="-228600">
              <a:defRPr/>
            </a:pPr>
            <a:endParaRPr lang="pt-BR" dirty="0" smtClean="0">
              <a:latin typeface="Calibri" pitchFamily="34" charset="0"/>
            </a:endParaRPr>
          </a:p>
          <a:p>
            <a:pPr marL="228600" indent="-228600">
              <a:defRPr/>
            </a:pPr>
            <a:r>
              <a:rPr lang="pt-BR" dirty="0" smtClean="0">
                <a:latin typeface="Calibri" pitchFamily="34" charset="0"/>
              </a:rPr>
              <a:t>Eles são dados visando um fim proveitoso....  I Co 12.7   Ver </a:t>
            </a:r>
            <a:r>
              <a:rPr lang="pt-BR" dirty="0" err="1" smtClean="0">
                <a:latin typeface="Calibri" pitchFamily="34" charset="0"/>
              </a:rPr>
              <a:t>Ef</a:t>
            </a:r>
            <a:r>
              <a:rPr lang="pt-BR" dirty="0" smtClean="0">
                <a:latin typeface="Calibri" pitchFamily="34" charset="0"/>
              </a:rPr>
              <a:t> 4.12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29700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9701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723DC82-6467-49A1-AE3F-E923911832CD}" type="datetime1">
              <a:rPr lang="pt-BR" smtClean="0">
                <a:latin typeface="Calibri" pitchFamily="34" charset="0"/>
              </a:rPr>
              <a:pPr/>
              <a:t>2/2/2013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9702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9703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25D74-FD09-48B3-89CC-E99ABBB88735}" type="slidenum">
              <a:rPr lang="pt-BR" smtClean="0">
                <a:latin typeface="Calibri" pitchFamily="34" charset="0"/>
              </a:rPr>
              <a:pPr/>
              <a:t>8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pt-BR" smtClean="0">
              <a:latin typeface="Calibri" pitchFamily="34" charset="0"/>
            </a:endParaRPr>
          </a:p>
        </p:txBody>
      </p:sp>
      <p:sp>
        <p:nvSpPr>
          <p:cNvPr id="30724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30725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FD04DC0-C63E-4E8C-8012-2352ABE8DCE6}" type="datetime1">
              <a:rPr lang="pt-BR" smtClean="0">
                <a:latin typeface="Calibri" pitchFamily="34" charset="0"/>
              </a:rPr>
              <a:pPr/>
              <a:t>2/2/2013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0726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30727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2C6BE-7C18-482C-9196-DD70A19C3213}" type="slidenum">
              <a:rPr lang="pt-BR" smtClean="0">
                <a:latin typeface="Calibri" pitchFamily="34" charset="0"/>
              </a:rPr>
              <a:pPr/>
              <a:t>9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pt-BR" smtClean="0">
              <a:latin typeface="Calibri" pitchFamily="34" charset="0"/>
            </a:endParaRPr>
          </a:p>
        </p:txBody>
      </p:sp>
      <p:sp>
        <p:nvSpPr>
          <p:cNvPr id="3174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3174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0260B42-23EC-4895-BE2C-54EDE201B3A2}" type="datetime1">
              <a:rPr lang="pt-BR" smtClean="0">
                <a:latin typeface="Calibri" pitchFamily="34" charset="0"/>
              </a:rPr>
              <a:pPr/>
              <a:t>2/2/2013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175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3175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CDE32-FBB6-4935-B10C-FFFCEC06B91B}" type="slidenum">
              <a:rPr lang="pt-BR" smtClean="0">
                <a:latin typeface="Calibri" pitchFamily="34" charset="0"/>
              </a:rPr>
              <a:pPr/>
              <a:t>10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2/2/2013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  <p:sp>
        <p:nvSpPr>
          <p:cNvPr id="34820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34821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6996284-FD44-4BD3-8813-024E1D5C6731}" type="datetime1">
              <a:rPr lang="pt-BR" smtClean="0">
                <a:latin typeface="Calibri" pitchFamily="34" charset="0"/>
              </a:rPr>
              <a:pPr/>
              <a:t>2/2/2013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4822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34823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48FDC-1EFD-498D-8B20-7977DC824DA8}" type="slidenum">
              <a:rPr lang="pt-BR" smtClean="0">
                <a:latin typeface="Calibri" pitchFamily="34" charset="0"/>
              </a:rPr>
              <a:pPr/>
              <a:t>13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pt-BR" smtClean="0">
                <a:latin typeface="Calibri" pitchFamily="34" charset="0"/>
              </a:rPr>
              <a:t>Promoção pessoal I Co 12. 14-26</a:t>
            </a:r>
          </a:p>
          <a:p>
            <a:pPr marL="228600" indent="-228600"/>
            <a:endParaRPr lang="pt-BR" smtClean="0">
              <a:latin typeface="Calibri" pitchFamily="34" charset="0"/>
            </a:endParaRPr>
          </a:p>
          <a:p>
            <a:pPr marL="228600" indent="-228600"/>
            <a:r>
              <a:rPr lang="pt-BR" smtClean="0">
                <a:latin typeface="Calibri" pitchFamily="34" charset="0"/>
              </a:rPr>
              <a:t>3. I Co 3.1-2</a:t>
            </a:r>
          </a:p>
          <a:p>
            <a:pPr marL="228600" indent="-228600"/>
            <a:endParaRPr lang="pt-BR" smtClean="0">
              <a:latin typeface="Calibri" pitchFamily="34" charset="0"/>
            </a:endParaRPr>
          </a:p>
          <a:p>
            <a:pPr marL="228600" indent="-228600"/>
            <a:r>
              <a:rPr lang="pt-BR" smtClean="0">
                <a:latin typeface="Calibri" pitchFamily="34" charset="0"/>
              </a:rPr>
              <a:t>5. I Co 12.2</a:t>
            </a:r>
          </a:p>
        </p:txBody>
      </p:sp>
      <p:sp>
        <p:nvSpPr>
          <p:cNvPr id="35844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35845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2233750-180D-4240-9E5D-07C17DD0623A}" type="datetime1">
              <a:rPr lang="pt-BR" smtClean="0">
                <a:latin typeface="Calibri" pitchFamily="34" charset="0"/>
              </a:rPr>
              <a:pPr/>
              <a:t>2/2/2013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5846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35847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D7C70-0BFC-407E-AF6A-E8CCC9991D52}" type="slidenum">
              <a:rPr lang="pt-BR" smtClean="0">
                <a:latin typeface="Calibri" pitchFamily="34" charset="0"/>
              </a:rPr>
              <a:pPr/>
              <a:t>14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96944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4176464" cy="187220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6252294"/>
          </a:xfrm>
        </p:spPr>
        <p:txBody>
          <a:bodyPr/>
          <a:lstStyle>
            <a:lvl1pPr>
              <a:defRPr sz="3200">
                <a:solidFill>
                  <a:srgbClr val="984807"/>
                </a:solidFill>
              </a:defRPr>
            </a:lvl1pPr>
            <a:lvl2pPr>
              <a:defRPr sz="2800">
                <a:solidFill>
                  <a:srgbClr val="984807"/>
                </a:solidFill>
              </a:defRPr>
            </a:lvl2pPr>
            <a:lvl3pPr>
              <a:defRPr sz="2400">
                <a:solidFill>
                  <a:srgbClr val="984807"/>
                </a:solidFill>
              </a:defRPr>
            </a:lvl3pPr>
            <a:lvl4pPr>
              <a:defRPr sz="2000">
                <a:solidFill>
                  <a:srgbClr val="984807"/>
                </a:solidFill>
              </a:defRPr>
            </a:lvl4pPr>
            <a:lvl5pPr>
              <a:defRPr sz="2000">
                <a:solidFill>
                  <a:srgbClr val="98480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1256" y="-27384"/>
            <a:ext cx="6707088" cy="1018034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124743"/>
            <a:ext cx="5111750" cy="5400601"/>
          </a:xfrm>
        </p:spPr>
        <p:txBody>
          <a:bodyPr/>
          <a:lstStyle>
            <a:lvl1pPr>
              <a:defRPr sz="3200">
                <a:solidFill>
                  <a:srgbClr val="984807"/>
                </a:solidFill>
              </a:defRPr>
            </a:lvl1pPr>
            <a:lvl2pPr>
              <a:defRPr sz="2800">
                <a:solidFill>
                  <a:srgbClr val="984807"/>
                </a:solidFill>
              </a:defRPr>
            </a:lvl2pPr>
            <a:lvl3pPr>
              <a:defRPr sz="2400">
                <a:solidFill>
                  <a:srgbClr val="984807"/>
                </a:solidFill>
              </a:defRPr>
            </a:lvl3pPr>
            <a:lvl4pPr>
              <a:defRPr sz="2000">
                <a:solidFill>
                  <a:srgbClr val="984807"/>
                </a:solidFill>
              </a:defRPr>
            </a:lvl4pPr>
            <a:lvl5pPr>
              <a:defRPr sz="2000">
                <a:solidFill>
                  <a:srgbClr val="98480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71600" y="1124744"/>
            <a:ext cx="2493913" cy="5400600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800600"/>
            <a:ext cx="7056784" cy="566738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87624" y="612775"/>
            <a:ext cx="705678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9848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7056784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56784" cy="566738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43608" y="2338536"/>
            <a:ext cx="705678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9848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43608" y="971402"/>
            <a:ext cx="7056784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-323850" y="0"/>
            <a:ext cx="10044113" cy="710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96944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8480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4176464" cy="187220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8480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84807"/>
                </a:solidFill>
              </a:defRPr>
            </a:lvl1pPr>
            <a:lvl2pPr>
              <a:defRPr>
                <a:solidFill>
                  <a:srgbClr val="984807"/>
                </a:solidFill>
              </a:defRPr>
            </a:lvl2pPr>
            <a:lvl3pPr>
              <a:defRPr>
                <a:solidFill>
                  <a:srgbClr val="984807"/>
                </a:solidFill>
              </a:defRPr>
            </a:lvl3pPr>
            <a:lvl4pPr>
              <a:defRPr>
                <a:solidFill>
                  <a:srgbClr val="984807"/>
                </a:solidFill>
              </a:defRPr>
            </a:lvl4pPr>
            <a:lvl5pPr>
              <a:defRPr>
                <a:solidFill>
                  <a:srgbClr val="984807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133832"/>
            <a:ext cx="8229600" cy="1143000"/>
          </a:xfrm>
        </p:spPr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84807"/>
                </a:solidFill>
              </a:defRPr>
            </a:lvl1pPr>
            <a:lvl2pPr>
              <a:defRPr>
                <a:solidFill>
                  <a:srgbClr val="984807"/>
                </a:solidFill>
              </a:defRPr>
            </a:lvl2pPr>
            <a:lvl3pPr>
              <a:defRPr>
                <a:solidFill>
                  <a:srgbClr val="984807"/>
                </a:solidFill>
              </a:defRPr>
            </a:lvl3pPr>
            <a:lvl4pPr>
              <a:defRPr>
                <a:solidFill>
                  <a:srgbClr val="984807"/>
                </a:solidFill>
              </a:defRPr>
            </a:lvl4pPr>
            <a:lvl5pPr>
              <a:defRPr>
                <a:solidFill>
                  <a:srgbClr val="984807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362075"/>
          </a:xfrm>
        </p:spPr>
        <p:txBody>
          <a:bodyPr anchor="t"/>
          <a:lstStyle>
            <a:lvl1pPr algn="l">
              <a:defRPr sz="4000" b="1" cap="all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4245050"/>
            <a:ext cx="5688632" cy="552102"/>
          </a:xfrm>
        </p:spPr>
        <p:txBody>
          <a:bodyPr/>
          <a:lstStyle>
            <a:lvl1pPr marL="0" indent="0">
              <a:buNone/>
              <a:defRPr sz="2000">
                <a:solidFill>
                  <a:srgbClr val="98480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362075"/>
          </a:xfrm>
        </p:spPr>
        <p:txBody>
          <a:bodyPr anchor="t"/>
          <a:lstStyle>
            <a:lvl1pPr algn="l">
              <a:defRPr sz="4000" b="1" cap="all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4245050"/>
            <a:ext cx="5688632" cy="552102"/>
          </a:xfrm>
        </p:spPr>
        <p:txBody>
          <a:bodyPr/>
          <a:lstStyle>
            <a:lvl1pPr marL="0" indent="0">
              <a:buNone/>
              <a:defRPr sz="2000">
                <a:solidFill>
                  <a:srgbClr val="98480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6576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ctrTitle"/>
          </p:nvPr>
        </p:nvSpPr>
        <p:spPr>
          <a:xfrm>
            <a:off x="322584" y="950863"/>
            <a:ext cx="8497888" cy="1470025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VIVÊNCIA  </a:t>
            </a:r>
            <a:br>
              <a:rPr lang="pt-BR" sz="4000" dirty="0" smtClean="0"/>
            </a:br>
            <a:r>
              <a:rPr lang="pt-BR" dirty="0" smtClean="0"/>
              <a:t>      </a:t>
            </a:r>
            <a:r>
              <a:rPr lang="pt-BR" sz="4000" dirty="0" smtClean="0"/>
              <a:t>DONS DO ESPÍRITO</a:t>
            </a:r>
            <a:r>
              <a:rPr lang="pt-BR" b="0" dirty="0" smtClean="0"/>
              <a:t/>
            </a:r>
            <a:br>
              <a:rPr lang="pt-BR" b="0" dirty="0" smtClean="0"/>
            </a:br>
            <a:r>
              <a:rPr lang="pt-BR" sz="3200" dirty="0" smtClean="0"/>
              <a:t>FERRAMENTAS de Deus para Edificação do Corpo de Cristo</a:t>
            </a:r>
            <a:r>
              <a:rPr lang="pt-BR" b="0" dirty="0" smtClean="0"/>
              <a:t/>
            </a:r>
            <a:br>
              <a:rPr lang="pt-BR" b="0" dirty="0" smtClean="0"/>
            </a:b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18435" name="Subtítulo 2"/>
          <p:cNvSpPr>
            <a:spLocks noGrp="1"/>
          </p:cNvSpPr>
          <p:nvPr>
            <p:ph type="subTitle" idx="1"/>
          </p:nvPr>
        </p:nvSpPr>
        <p:spPr>
          <a:xfrm>
            <a:off x="251271" y="3211934"/>
            <a:ext cx="4176713" cy="1873250"/>
          </a:xfrm>
        </p:spPr>
        <p:txBody>
          <a:bodyPr/>
          <a:lstStyle/>
          <a:p>
            <a:r>
              <a:rPr lang="pt-BR" i="1" dirty="0" smtClean="0"/>
              <a:t>Professores:</a:t>
            </a:r>
            <a:br>
              <a:rPr lang="pt-BR" i="1" dirty="0" smtClean="0"/>
            </a:br>
            <a:r>
              <a:rPr lang="pt-BR" i="1" dirty="0" smtClean="0"/>
              <a:t>Eber Hávila Rose</a:t>
            </a:r>
            <a:br>
              <a:rPr lang="pt-BR" i="1" dirty="0" smtClean="0"/>
            </a:br>
            <a:r>
              <a:rPr lang="pt-BR" i="1" dirty="0" smtClean="0"/>
              <a:t>Luiz Felipe S. de Figueiredo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3.bp.blogspot.com/_zOjaC43nZf0/TP152i6-ITI/AAAAAAAAAA8/cywF9NA8ehA/s1600/siduad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893"/>
          <a:stretch>
            <a:fillRect/>
          </a:stretch>
        </p:blipFill>
        <p:spPr bwMode="auto">
          <a:xfrm>
            <a:off x="5429250" y="1341438"/>
            <a:ext cx="33909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aixaDeTexto 1"/>
          <p:cNvSpPr txBox="1">
            <a:spLocks noChangeArrowheads="1"/>
          </p:cNvSpPr>
          <p:nvPr/>
        </p:nvSpPr>
        <p:spPr bwMode="auto">
          <a:xfrm>
            <a:off x="827584" y="404813"/>
            <a:ext cx="7127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/>
              <a:t>Perigos e erros na utilização dos dons</a:t>
            </a:r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468313" y="1900238"/>
            <a:ext cx="5327823" cy="440120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hangingPunct="0">
              <a:buFontTx/>
              <a:buAutoNum type="arabicPeriod"/>
              <a:defRPr/>
            </a:pPr>
            <a:r>
              <a:rPr lang="pt-BR" sz="2800" b="1" dirty="0"/>
              <a:t>Comparação entre irmãos</a:t>
            </a:r>
          </a:p>
          <a:p>
            <a:pPr marL="514350" indent="-514350" hangingPunct="0">
              <a:buFontTx/>
              <a:buAutoNum type="arabicPeriod"/>
              <a:defRPr/>
            </a:pPr>
            <a:endParaRPr lang="pt-BR" sz="2800" b="1" dirty="0"/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800" b="1" dirty="0"/>
              <a:t>Desvalorizar um </a:t>
            </a:r>
            <a:r>
              <a:rPr lang="pt-BR" sz="2800" b="1" dirty="0" smtClean="0"/>
              <a:t>irmão</a:t>
            </a:r>
            <a:r>
              <a:rPr lang="pt-BR" sz="2800" b="1" dirty="0"/>
              <a:t> </a:t>
            </a:r>
            <a:r>
              <a:rPr lang="pt-BR" sz="2800" b="1" dirty="0" smtClean="0"/>
              <a:t>diferente</a:t>
            </a:r>
            <a:endParaRPr lang="pt-BR" sz="2800" b="1" dirty="0"/>
          </a:p>
          <a:p>
            <a:pPr marL="514350" indent="-514350" hangingPunct="0">
              <a:buFontTx/>
              <a:buAutoNum type="arabicPeriod"/>
              <a:defRPr/>
            </a:pPr>
            <a:endParaRPr lang="pt-BR" sz="2800" b="1" dirty="0"/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800" b="1" dirty="0"/>
              <a:t>Confundir </a:t>
            </a:r>
            <a:r>
              <a:rPr lang="pt-BR" sz="2800" b="1" dirty="0" smtClean="0"/>
              <a:t>consagração</a:t>
            </a:r>
            <a:r>
              <a:rPr lang="pt-BR" sz="2800" b="1" dirty="0"/>
              <a:t> </a:t>
            </a:r>
            <a:r>
              <a:rPr lang="pt-BR" sz="2800" b="1" dirty="0" smtClean="0"/>
              <a:t>com </a:t>
            </a:r>
            <a:r>
              <a:rPr lang="pt-BR" sz="2800" b="1" dirty="0"/>
              <a:t>requisito para </a:t>
            </a:r>
            <a:r>
              <a:rPr lang="pt-BR" sz="2800" b="1" dirty="0" smtClean="0"/>
              <a:t>obtenção           de </a:t>
            </a:r>
            <a:r>
              <a:rPr lang="pt-BR" sz="2800" b="1" dirty="0"/>
              <a:t>um dom</a:t>
            </a:r>
          </a:p>
          <a:p>
            <a:pPr marL="514350" indent="-514350" hangingPunct="0">
              <a:buFontTx/>
              <a:buAutoNum type="arabicPeriod"/>
              <a:defRPr/>
            </a:pPr>
            <a:endParaRPr lang="pt-BR" sz="2800" b="1" dirty="0"/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800" b="1" dirty="0"/>
              <a:t>Desconhecimento de seus dons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1A8733D-C5C9-40ED-B531-A39483550170}" type="slidenum">
              <a:rPr lang="en-US" smtClean="0">
                <a:latin typeface="Calibri" pitchFamily="34" charset="0"/>
              </a:rPr>
              <a:pPr/>
              <a:t>11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0832" y="116632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CONCLUSÃO E APLICAÇÃO</a:t>
            </a:r>
          </a:p>
        </p:txBody>
      </p:sp>
      <p:sp>
        <p:nvSpPr>
          <p:cNvPr id="7475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229600" cy="5380038"/>
          </a:xfrm>
        </p:spPr>
        <p:txBody>
          <a:bodyPr/>
          <a:lstStyle/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pt-BR" sz="2400" b="0" dirty="0" smtClean="0"/>
              <a:t>Uma forma do crente se colocar debaixo da vontade do Senhor, de forma prática, é na correta utilização dos seus dons. </a:t>
            </a: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pt-BR" sz="2400" b="0" dirty="0" smtClean="0"/>
              <a:t>Eles são concedidos por Deus de forma gratuita, para o serviço, edificação do próximo e do Corpo e sempre resulta em uma ação concreta, uma realização a qual é útil.  </a:t>
            </a: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pt-BR" sz="2400" b="0" dirty="0" smtClean="0"/>
              <a:t>A Bíblia apresenta uma relação de dons que podem ser divididos em dois grandes grupos. Habilidades para falar, comunicar, orientar os crentes e em segundo lugar habilidades para prestar ajuda prática com amor. Todas são de igual dignidade mesmo que com funções diferentes. </a:t>
            </a:r>
          </a:p>
          <a:p>
            <a:pPr marL="266700" indent="-266700" algn="just">
              <a:buFont typeface="Wingdings" pitchFamily="2" charset="2"/>
              <a:buChar char="Ø"/>
              <a:defRPr/>
            </a:pPr>
            <a:r>
              <a:rPr lang="pt-BR" sz="2400" b="0" dirty="0" smtClean="0"/>
              <a:t>É da responsabilidade de cada crente descobrir, desenvolver e utilizar plenamente todos os dons espirituais concedidos por Deus.</a:t>
            </a:r>
          </a:p>
          <a:p>
            <a:pPr marL="266700" indent="-266700" algn="just">
              <a:buFont typeface="Arial" charset="0"/>
              <a:buNone/>
              <a:defRPr/>
            </a:pPr>
            <a:endParaRPr lang="pt-BR" sz="2700" b="0" dirty="0" smtClean="0"/>
          </a:p>
          <a:p>
            <a:pPr marL="0" indent="0">
              <a:buFont typeface="Arial" charset="0"/>
              <a:buNone/>
              <a:defRPr/>
            </a:pPr>
            <a:endParaRPr lang="pt-BR" sz="2800" b="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4536504"/>
            <a:ext cx="9376475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/>
              <a:t>RELAÇÃO DOS DONS</a:t>
            </a:r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539750" y="1125538"/>
            <a:ext cx="8135938" cy="4921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defRPr/>
            </a:pPr>
            <a:endParaRPr lang="pt-BR" sz="2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95288" y="1268413"/>
          <a:ext cx="828092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147"/>
                <a:gridCol w="2711452"/>
                <a:gridCol w="2418321"/>
              </a:tblGrid>
              <a:tr h="5112568">
                <a:tc>
                  <a:txBody>
                    <a:bodyPr/>
                    <a:lstStyle/>
                    <a:p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Coríntios 12.28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apóstolos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profetas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mestres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operadores de milagres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 dons de curar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6. socorros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7. governos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8. variedades de línguas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Coríntios 12.8-10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9. palavra de sabedoria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10. palavra do conhecimento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11. fé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(5) dons de curar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(4) operadores de milagres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(2) profecia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12. discernimento de espíritos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(8) variedade de línguas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13. capacidade para interpretá-las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Efésios 4.11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(1) apóstolos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(2) profetas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14. evangelistas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(3) pastores e mestres 15</a:t>
                      </a:r>
                      <a:r>
                        <a:rPr lang="pt-BR" sz="16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omanos 12.6-8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(2) profecia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15. ministério 16</a:t>
                      </a:r>
                      <a:r>
                        <a:rPr lang="pt-BR" sz="16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16. o que ensina (3)</a:t>
                      </a:r>
                      <a:r>
                        <a:rPr lang="pt-BR" sz="16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[3]</a:t>
                      </a:r>
                      <a:endParaRPr lang="pt-B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17. o que exorta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18. o que contribui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19. o que preside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20. quem exerce misericórdia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Coríntios 7.7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21. casamento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22. celibato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Pedro 4.11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todo aquele que fala (abrangendo vários dons)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todo aquele que serve (abrangendo vários dons)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457200" rtl="0" eaLnBrk="1" latinLnBrk="0" hangingPunct="1"/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Depreendidos do NT 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23. hospitalidade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24. intercessão</a:t>
                      </a:r>
                    </a:p>
                    <a:p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http://4.bp.blogspot.com/_MX0Mh3u6GWs/TVFpkzbIjAI/AAAAAAAAAwA/PNLVdHHtQEs/s1600/divis%C3%A3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07"/>
          <a:stretch>
            <a:fillRect/>
          </a:stretch>
        </p:blipFill>
        <p:spPr bwMode="auto">
          <a:xfrm>
            <a:off x="3203575" y="2420938"/>
            <a:ext cx="5616575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/>
              <a:t>A IGREJA DE CORINTO</a:t>
            </a:r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539750" y="1543050"/>
            <a:ext cx="4392613" cy="23082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hangingPunct="0">
              <a:buFontTx/>
              <a:buAutoNum type="arabicPeriod"/>
              <a:defRPr/>
            </a:pPr>
            <a:r>
              <a:rPr lang="pt-BR" sz="2400" b="1" dirty="0"/>
              <a:t>Promoção pessoal</a:t>
            </a: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400" b="1" dirty="0"/>
              <a:t>Caráter exibicionista</a:t>
            </a: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400" b="1" dirty="0"/>
              <a:t>Infantis e carnais</a:t>
            </a: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400" b="1" dirty="0"/>
              <a:t>Faltava ordem</a:t>
            </a: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400" b="1" dirty="0"/>
              <a:t>Erro do período que eram gentios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/>
          </p:cNvGrpSpPr>
          <p:nvPr/>
        </p:nvGrpSpPr>
        <p:grpSpPr bwMode="auto">
          <a:xfrm>
            <a:off x="357188" y="1339850"/>
            <a:ext cx="5727700" cy="4249738"/>
            <a:chOff x="1905017" y="1715827"/>
            <a:chExt cx="5727229" cy="4249537"/>
          </a:xfrm>
        </p:grpSpPr>
        <p:pic>
          <p:nvPicPr>
            <p:cNvPr id="22534" name="il_fi" descr="http://www.fathomdelivers.com/wp-content/uploads/2012/05/TeamBuildingPlan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25" t="7933"/>
            <a:stretch>
              <a:fillRect/>
            </a:stretch>
          </p:blipFill>
          <p:spPr bwMode="auto">
            <a:xfrm>
              <a:off x="1905017" y="1715827"/>
              <a:ext cx="5727229" cy="374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il_fi" descr="http://sercoonline.com/wordpress/wp-content/uploads/2012/05/Construction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19872" y="4221088"/>
              <a:ext cx="1740594" cy="1744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1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91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/>
              <a:t>TRÍPLICE NATUREZA DOS DONS</a:t>
            </a: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3565525" y="1196975"/>
            <a:ext cx="5327650" cy="18161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hangingPunct="0">
              <a:buFontTx/>
              <a:buAutoNum type="arabicPeriod"/>
              <a:defRPr/>
            </a:pPr>
            <a:r>
              <a:rPr lang="pt-BR" sz="2800" b="1" dirty="0">
                <a:solidFill>
                  <a:schemeClr val="tx1"/>
                </a:solidFill>
              </a:rPr>
              <a:t>Proveniente de Deus de forma gratuita</a:t>
            </a: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800" b="1" dirty="0">
                <a:solidFill>
                  <a:schemeClr val="tx1"/>
                </a:solidFill>
              </a:rPr>
              <a:t>É </a:t>
            </a:r>
            <a:r>
              <a:rPr lang="pt-BR" sz="2800" b="1" dirty="0" err="1">
                <a:solidFill>
                  <a:schemeClr val="tx1"/>
                </a:solidFill>
              </a:rPr>
              <a:t>seviço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  <a:r>
              <a:rPr lang="pt-BR" sz="2800" b="1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pt-BR" sz="2800" b="1" i="1" dirty="0" err="1">
                <a:solidFill>
                  <a:schemeClr val="tx1"/>
                </a:solidFill>
                <a:sym typeface="Wingdings" pitchFamily="2" charset="2"/>
              </a:rPr>
              <a:t>diaconia</a:t>
            </a:r>
            <a:endParaRPr lang="pt-BR" sz="2800" b="1" i="1" dirty="0">
              <a:solidFill>
                <a:schemeClr val="tx1"/>
              </a:solidFill>
            </a:endParaRP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800" b="1" dirty="0">
                <a:solidFill>
                  <a:schemeClr val="tx1"/>
                </a:solidFill>
              </a:rPr>
              <a:t>Resulta em ação concreta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750" y="5746750"/>
            <a:ext cx="8135938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+mn-lt"/>
                <a:ea typeface="+mn-ea"/>
              </a:rPr>
              <a:t>Eles são dados visando um fim proveitoso, para benefício da coletividade, do corpo de Cristo, para edificação da igreja e não para benefício pessoal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080121"/>
          </a:xfrm>
        </p:spPr>
        <p:txBody>
          <a:bodyPr/>
          <a:lstStyle/>
          <a:p>
            <a:r>
              <a:rPr lang="pt-BR" sz="2800" dirty="0" smtClean="0"/>
              <a:t>Lição 1</a:t>
            </a:r>
            <a:br>
              <a:rPr lang="pt-BR" sz="2800" dirty="0" smtClean="0"/>
            </a:br>
            <a:r>
              <a:rPr lang="pt-BR" sz="2800" dirty="0" smtClean="0"/>
              <a:t>Dons – Introdução ao Tema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3789040"/>
            <a:ext cx="5688632" cy="552102"/>
          </a:xfrm>
        </p:spPr>
        <p:txBody>
          <a:bodyPr/>
          <a:lstStyle/>
          <a:p>
            <a:r>
              <a:rPr lang="pt-BR" dirty="0" smtClean="0"/>
              <a:t>1 Co 12.1-11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/>
              <a:t>EMENTA</a:t>
            </a:r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539750" y="1200150"/>
            <a:ext cx="8135938" cy="52625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9875" indent="-269875" algn="just" hangingPunct="0">
              <a:buFont typeface="Wingdings" pitchFamily="2" charset="2"/>
              <a:buChar char="§"/>
              <a:defRPr/>
            </a:pPr>
            <a:r>
              <a:rPr lang="pt-BR" sz="2400" dirty="0"/>
              <a:t>Este curso trata dos dons espirituais que foram concedidos por Deus, de forma gratuita,  visando um fim proveitoso. </a:t>
            </a:r>
          </a:p>
          <a:p>
            <a:pPr marL="269875" indent="-269875" algn="just" hangingPunct="0">
              <a:buFont typeface="Wingdings" pitchFamily="2" charset="2"/>
              <a:buChar char="§"/>
              <a:defRPr/>
            </a:pPr>
            <a:r>
              <a:rPr lang="pt-BR" sz="2400" dirty="0"/>
              <a:t>Eles são as ferramentas de Deus para a edificação do Corpo de Cristo, a igreja, no qual Ele é a cabeça. </a:t>
            </a:r>
          </a:p>
          <a:p>
            <a:pPr marL="269875" indent="-269875" algn="just" hangingPunct="0">
              <a:buFont typeface="Wingdings" pitchFamily="2" charset="2"/>
              <a:buChar char="§"/>
              <a:defRPr/>
            </a:pPr>
            <a:r>
              <a:rPr lang="pt-BR" sz="2400" dirty="0"/>
              <a:t>Os muitos membros do Corpo trabalham de forma uniforme, harmoniosa e unida para benefício comum e sempre resulta em uma ação concreta. </a:t>
            </a:r>
          </a:p>
          <a:p>
            <a:pPr marL="269875" indent="-269875" algn="just" hangingPunct="0">
              <a:buFont typeface="Wingdings" pitchFamily="2" charset="2"/>
              <a:buChar char="§"/>
              <a:defRPr/>
            </a:pPr>
            <a:r>
              <a:rPr lang="pt-BR" sz="2400" dirty="0"/>
              <a:t>Cada crente possui o seu dom e deve exercê-lo para benefício da comunidade cristã. </a:t>
            </a:r>
          </a:p>
          <a:p>
            <a:pPr marL="269875" indent="-269875" algn="just" hangingPunct="0">
              <a:buFont typeface="Wingdings" pitchFamily="2" charset="2"/>
              <a:buChar char="§"/>
              <a:defRPr/>
            </a:pPr>
            <a:r>
              <a:rPr lang="pt-BR" sz="2400" dirty="0"/>
              <a:t>Para tanto, temos a necessidade de conhecer os dons, suas funções e a importância de sabermos quais dons possuímos e como isto afeta o bom funcionamento da igreja. </a:t>
            </a:r>
          </a:p>
          <a:p>
            <a:pPr marL="269875" indent="-269875" algn="just" hangingPunct="0">
              <a:buFont typeface="Wingdings" pitchFamily="2" charset="2"/>
              <a:buChar char="§"/>
              <a:defRPr/>
            </a:pPr>
            <a:r>
              <a:rPr lang="pt-BR" sz="2400" dirty="0"/>
              <a:t>A correta utilização dos dons nos coloca debaixo da vontade do Senhor, de forma prática e útil.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/>
              <a:t>PROGRAMA   DO   CURSO</a:t>
            </a:r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539750" y="1125538"/>
            <a:ext cx="8135938" cy="4921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defRPr/>
            </a:pPr>
            <a:endParaRPr lang="pt-BR" sz="2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39750" y="1397000"/>
          <a:ext cx="8136904" cy="505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7128792"/>
              </a:tblGrid>
              <a:tr h="505634"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>
                          <a:latin typeface="Calibri" pitchFamily="34" charset="0"/>
                        </a:rPr>
                        <a:t>Lição</a:t>
                      </a:r>
                      <a:endParaRPr lang="pt-BR" sz="24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B171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>
                          <a:latin typeface="Calibri" pitchFamily="34" charset="0"/>
                        </a:rPr>
                        <a:t>Título</a:t>
                      </a:r>
                      <a:endParaRPr lang="pt-BR" sz="24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B17141"/>
                    </a:solidFill>
                  </a:tcPr>
                </a:tc>
              </a:tr>
              <a:tr h="505634"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>
                          <a:latin typeface="Calibri" pitchFamily="34" charset="0"/>
                        </a:rPr>
                        <a:t>1</a:t>
                      </a:r>
                      <a:endParaRPr lang="pt-BR" sz="24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BR" sz="24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    Dons </a:t>
                      </a:r>
                      <a:r>
                        <a:rPr lang="pt-BR" sz="24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– Introdução ao tema</a:t>
                      </a:r>
                    </a:p>
                  </a:txBody>
                  <a:tcPr marL="68580" marR="68580" marT="0" marB="0" anchor="ctr">
                    <a:solidFill>
                      <a:srgbClr val="FFDB69"/>
                    </a:solidFill>
                  </a:tcPr>
                </a:tc>
              </a:tr>
              <a:tr h="505634"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>
                          <a:latin typeface="Calibri" pitchFamily="34" charset="0"/>
                        </a:rPr>
                        <a:t>2</a:t>
                      </a:r>
                      <a:endParaRPr lang="pt-BR" sz="24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BR" sz="24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    Acima </a:t>
                      </a:r>
                      <a:r>
                        <a:rPr lang="pt-BR" sz="24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de tudo unidade</a:t>
                      </a:r>
                    </a:p>
                  </a:txBody>
                  <a:tcPr marL="68580" marR="68580" marT="0" marB="0" anchor="ctr">
                    <a:solidFill>
                      <a:srgbClr val="FFE48F"/>
                    </a:solidFill>
                  </a:tcPr>
                </a:tc>
              </a:tr>
              <a:tr h="505634"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>
                          <a:latin typeface="Calibri" pitchFamily="34" charset="0"/>
                        </a:rPr>
                        <a:t>3</a:t>
                      </a:r>
                      <a:endParaRPr lang="pt-BR" sz="24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nb-NO" sz="24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    Equipando </a:t>
                      </a:r>
                      <a:r>
                        <a:rPr lang="nb-NO" sz="24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os santos  I</a:t>
                      </a:r>
                      <a:endParaRPr lang="pt-BR" sz="24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B69"/>
                    </a:solidFill>
                  </a:tcPr>
                </a:tc>
              </a:tr>
              <a:tr h="505634"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>
                          <a:latin typeface="Calibri" pitchFamily="34" charset="0"/>
                        </a:rPr>
                        <a:t>4</a:t>
                      </a:r>
                      <a:endParaRPr lang="pt-BR" sz="24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nb-NO" sz="24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    Equipando </a:t>
                      </a:r>
                      <a:r>
                        <a:rPr lang="nb-NO" sz="24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os santos  II</a:t>
                      </a:r>
                      <a:endParaRPr lang="pt-BR" sz="2400" baseline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E48F"/>
                    </a:solidFill>
                  </a:tcPr>
                </a:tc>
              </a:tr>
              <a:tr h="505634"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>
                          <a:latin typeface="Calibri" pitchFamily="34" charset="0"/>
                        </a:rPr>
                        <a:t>5</a:t>
                      </a:r>
                      <a:endParaRPr lang="pt-BR" sz="24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BR" sz="24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    Dons </a:t>
                      </a:r>
                      <a:r>
                        <a:rPr lang="pt-BR" sz="24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sobrenaturais</a:t>
                      </a:r>
                    </a:p>
                  </a:txBody>
                  <a:tcPr marL="68580" marR="68580" marT="0" marB="0" anchor="ctr">
                    <a:solidFill>
                      <a:srgbClr val="FFDB69"/>
                    </a:solidFill>
                  </a:tcPr>
                </a:tc>
              </a:tr>
              <a:tr h="505634">
                <a:tc>
                  <a:txBody>
                    <a:bodyPr/>
                    <a:lstStyle/>
                    <a:p>
                      <a:pPr algn="ctr"/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  <a:endParaRPr lang="pt-BR" sz="2400" kern="1200" baseline="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BR" sz="24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         Dons </a:t>
                      </a:r>
                      <a:r>
                        <a:rPr lang="pt-BR" sz="240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preciosos – Amor e Discernimento</a:t>
                      </a:r>
                    </a:p>
                  </a:txBody>
                  <a:tcPr marL="68580" marR="68580" marT="0" marB="0" anchor="ctr">
                    <a:solidFill>
                      <a:srgbClr val="FFE48F"/>
                    </a:solidFill>
                  </a:tcPr>
                </a:tc>
              </a:tr>
              <a:tr h="505634"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>
                          <a:latin typeface="Calibri" pitchFamily="34" charset="0"/>
                        </a:rPr>
                        <a:t>7</a:t>
                      </a:r>
                      <a:endParaRPr lang="pt-BR" sz="24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BR" sz="24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    Dons</a:t>
                      </a:r>
                      <a:r>
                        <a:rPr lang="pt-BR" sz="24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, ofício e vocação</a:t>
                      </a:r>
                    </a:p>
                  </a:txBody>
                  <a:tcPr marL="68580" marR="68580" marT="0" marB="0" anchor="ctr">
                    <a:solidFill>
                      <a:srgbClr val="FFDB69"/>
                    </a:solidFill>
                  </a:tcPr>
                </a:tc>
              </a:tr>
              <a:tr h="505634"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>
                          <a:latin typeface="Calibri" pitchFamily="34" charset="0"/>
                        </a:rPr>
                        <a:t>8</a:t>
                      </a:r>
                      <a:endParaRPr lang="pt-BR" sz="24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BR" sz="24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    Dons </a:t>
                      </a:r>
                      <a:r>
                        <a:rPr lang="pt-BR" sz="24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sem o Fruto do Espírito – É possível?</a:t>
                      </a:r>
                    </a:p>
                  </a:txBody>
                  <a:tcPr marL="68580" marR="68580" marT="0" marB="0" anchor="ctr">
                    <a:solidFill>
                      <a:srgbClr val="FFE48F"/>
                    </a:solidFill>
                  </a:tcPr>
                </a:tc>
              </a:tr>
              <a:tr h="505634">
                <a:tc>
                  <a:txBody>
                    <a:bodyPr/>
                    <a:lstStyle/>
                    <a:p>
                      <a:pPr algn="ctr"/>
                      <a:r>
                        <a:rPr lang="pt-BR" sz="2400" baseline="0" dirty="0" smtClean="0">
                          <a:latin typeface="Calibri" pitchFamily="34" charset="0"/>
                        </a:rPr>
                        <a:t>9</a:t>
                      </a:r>
                      <a:endParaRPr lang="pt-BR" sz="24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</a:pPr>
                      <a:r>
                        <a:rPr lang="pt-BR" sz="2400" baseline="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    Batismo</a:t>
                      </a:r>
                      <a:r>
                        <a:rPr lang="pt-BR" sz="24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, Plenitude e Dons</a:t>
                      </a:r>
                    </a:p>
                  </a:txBody>
                  <a:tcPr marL="68580" marR="68580" marT="0" marB="0" anchor="ctr">
                    <a:solidFill>
                      <a:srgbClr val="FFDB6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-36513" y="44450"/>
          <a:ext cx="9180512" cy="698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471"/>
                <a:gridCol w="3006008"/>
                <a:gridCol w="2681033"/>
              </a:tblGrid>
              <a:tr h="523756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RELAÇÃO DOS DONS</a:t>
                      </a:r>
                      <a:endParaRPr lang="pt-BR" sz="2000" dirty="0"/>
                    </a:p>
                  </a:txBody>
                  <a:tcPr>
                    <a:solidFill>
                      <a:srgbClr val="BC7A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6461020">
                <a:tc>
                  <a:txBody>
                    <a:bodyPr/>
                    <a:lstStyle/>
                    <a:p>
                      <a:endParaRPr lang="pt-BR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12.28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1. apóstolos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2. profetas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3. mestres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4. operadores de milagres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5. dons de curar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6. socorros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7. governos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8. variedades de línguas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12.8-10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9. palavra de sabedoria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10. palavra do conhecimento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11. fé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(5) dons de curar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(4) operadores de milagres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profecia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12. discernimento de espíritos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(8) variedade de línguas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13. capacidade para interpretá-las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Efésios 4.11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(1) apóstolos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profetas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14. evangelistas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(3) pastores e mestres 15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R</a:t>
                      </a:r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omanos 12.6-8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profecia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15. ministério 16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16. o que ensina (3)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17. o que exorta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18. o que contribui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19. o que preside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20. quem exerce misericórdia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7.7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21. casamento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22. celibato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Pedro 4.11</a:t>
                      </a:r>
                    </a:p>
                    <a:p>
                      <a:pPr marL="269875" indent="-269875"/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. todo aquele que fala       (abrangendo vários dons)</a:t>
                      </a:r>
                    </a:p>
                    <a:p>
                      <a:pPr marL="269875" indent="-269875"/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. todo aquele que serve   (abrangendo vários dons)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457200" rtl="0" eaLnBrk="1" latinLnBrk="0" hangingPunct="1"/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Depreendidos do NT 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23. hospitalidade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24. intercessão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/>
              <a:t>PROPÓSITOS DOS DONS</a:t>
            </a:r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323850" y="1557338"/>
            <a:ext cx="2724150" cy="10144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69875" indent="-269875" hangingPunct="0">
              <a:defRPr/>
            </a:pPr>
            <a:r>
              <a:rPr lang="pt-BR" sz="2000" b="1" dirty="0"/>
              <a:t>1. Não para projeção humana, exibicionismo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11863" y="5949950"/>
            <a:ext cx="2806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b="1" dirty="0">
                <a:latin typeface="+mn-lt"/>
              </a:rPr>
              <a:t>Definições de dons</a:t>
            </a:r>
          </a:p>
        </p:txBody>
      </p:sp>
      <p:pic>
        <p:nvPicPr>
          <p:cNvPr id="14341" name="Picture 6" descr="http://1.bp.blogspot.com/-NdYPpoZXki8/Txaqq0R5aTI/AAAAAAAABGY/JRdQbSpFqpA/s1600/Peacocks-blue-and-white1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485900"/>
            <a:ext cx="57721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CaixaDeTexto 5"/>
          <p:cNvSpPr txBox="1">
            <a:spLocks noChangeArrowheads="1"/>
          </p:cNvSpPr>
          <p:nvPr/>
        </p:nvSpPr>
        <p:spPr bwMode="auto">
          <a:xfrm>
            <a:off x="322263" y="3368675"/>
            <a:ext cx="2736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hangingPunct="0">
              <a:defRPr/>
            </a:pPr>
            <a:r>
              <a:rPr lang="pt-BR" sz="2000" b="1" dirty="0">
                <a:latin typeface="+mn-lt"/>
              </a:rPr>
              <a:t>2. Não para aferição de espiritualidade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850" y="5141913"/>
            <a:ext cx="518477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hangingPunct="0">
              <a:defRPr/>
            </a:pPr>
            <a:r>
              <a:rPr lang="pt-BR" sz="2000" b="1" dirty="0">
                <a:latin typeface="+mn-lt"/>
              </a:rPr>
              <a:t>3. Para edificação do Corpo através:</a:t>
            </a:r>
          </a:p>
          <a:p>
            <a:pPr marL="971550" lvl="1" indent="-514350" hangingPunct="0">
              <a:buFontTx/>
              <a:buAutoNum type="arabicPeriod"/>
              <a:defRPr/>
            </a:pPr>
            <a:r>
              <a:rPr lang="pt-BR" sz="2000" b="1" dirty="0">
                <a:latin typeface="+mn-lt"/>
              </a:rPr>
              <a:t>Crescimento saudável</a:t>
            </a:r>
          </a:p>
          <a:p>
            <a:pPr marL="971550" lvl="1" indent="-514350" hangingPunct="0">
              <a:buFontTx/>
              <a:buAutoNum type="arabicPeriod"/>
              <a:defRPr/>
            </a:pPr>
            <a:r>
              <a:rPr lang="pt-BR" sz="2000" b="1" dirty="0">
                <a:latin typeface="+mn-lt"/>
              </a:rPr>
              <a:t>Suprir as necessidades dos seus membros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4" grpId="0"/>
      <p:bldP spid="1434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" descr="http://www.geocities.jp/todo_1091/bible/paul/images/corinth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6988"/>
            <a:ext cx="91805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ixaDeTexto 1"/>
          <p:cNvSpPr txBox="1">
            <a:spLocks noChangeArrowheads="1"/>
          </p:cNvSpPr>
          <p:nvPr/>
        </p:nvSpPr>
        <p:spPr bwMode="auto">
          <a:xfrm>
            <a:off x="1763713" y="260350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/>
              <a:t>A IGREJA DE CORINTO</a:t>
            </a: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611188" y="1052513"/>
            <a:ext cx="3384550" cy="8318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hangingPunct="0">
              <a:buFontTx/>
              <a:buAutoNum type="arabicPeriod"/>
              <a:defRPr/>
            </a:pPr>
            <a:r>
              <a:rPr lang="pt-BR" sz="2400" b="1" dirty="0"/>
              <a:t>Promoção pessoal</a:t>
            </a: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400" b="1" dirty="0"/>
              <a:t>Caráter exibicionista</a:t>
            </a: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4211638" y="931863"/>
            <a:ext cx="5040312" cy="12017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hangingPunct="0">
              <a:buFont typeface="+mj-lt"/>
              <a:buAutoNum type="arabicPeriod" startAt="3"/>
              <a:defRPr/>
            </a:pPr>
            <a:r>
              <a:rPr lang="pt-BR" sz="2400" b="1" dirty="0"/>
              <a:t>Infantis e carnais</a:t>
            </a:r>
          </a:p>
          <a:p>
            <a:pPr marL="514350" indent="-514350" hangingPunct="0">
              <a:buFontTx/>
              <a:buAutoNum type="arabicPeriod" startAt="3"/>
              <a:defRPr/>
            </a:pPr>
            <a:r>
              <a:rPr lang="pt-BR" sz="2400" b="1" dirty="0"/>
              <a:t>Faltava ordem</a:t>
            </a:r>
          </a:p>
          <a:p>
            <a:pPr marL="514350" indent="-514350" hangingPunct="0">
              <a:buFontTx/>
              <a:buAutoNum type="arabicPeriod" startAt="3"/>
              <a:defRPr/>
            </a:pPr>
            <a:r>
              <a:rPr lang="pt-BR" sz="2400" b="1" dirty="0"/>
              <a:t>Erro do período que eram gentios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mazing Gr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9432926" cy="707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911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/>
              <a:t>TRÍPLICE NATUREZA DOS DONS</a:t>
            </a: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250825" y="4060825"/>
            <a:ext cx="8135938" cy="13843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hangingPunct="0"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</a:rPr>
              <a:t>Proveniente de Deus de forma gratuita</a:t>
            </a: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</a:rPr>
              <a:t>É </a:t>
            </a:r>
            <a:r>
              <a:rPr lang="pt-BR" sz="2800" b="1" dirty="0" err="1">
                <a:solidFill>
                  <a:schemeClr val="bg1"/>
                </a:solidFill>
              </a:rPr>
              <a:t>seviço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pt-BR" sz="2800" b="1" i="1" dirty="0" err="1">
                <a:solidFill>
                  <a:schemeClr val="bg1"/>
                </a:solidFill>
                <a:sym typeface="Wingdings" pitchFamily="2" charset="2"/>
              </a:rPr>
              <a:t>diaconia</a:t>
            </a:r>
            <a:endParaRPr lang="pt-BR" sz="2800" b="1" i="1" dirty="0">
              <a:solidFill>
                <a:schemeClr val="bg1"/>
              </a:solidFill>
            </a:endParaRP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</a:rPr>
              <a:t>Resulta em ação concreta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950" y="5516563"/>
            <a:ext cx="8135938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  <a:latin typeface="+mn-lt"/>
                <a:ea typeface="+mn-ea"/>
              </a:rPr>
              <a:t>Eles são dados visando um fim proveitoso, para benefício da coletividade, do corpo de Cristo, para edificação da igreja e não para benefício pessoal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ttp://www.cartacapital.com.br/wp-content/uploads/2012/08/pastel-campea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05"/>
          <a:stretch>
            <a:fillRect/>
          </a:stretch>
        </p:blipFill>
        <p:spPr bwMode="auto">
          <a:xfrm>
            <a:off x="2843213" y="1557338"/>
            <a:ext cx="59642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ixaDeTexto 1"/>
          <p:cNvSpPr txBox="1">
            <a:spLocks noChangeArrowheads="1"/>
          </p:cNvSpPr>
          <p:nvPr/>
        </p:nvSpPr>
        <p:spPr bwMode="auto">
          <a:xfrm>
            <a:off x="828501" y="404813"/>
            <a:ext cx="7127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/>
              <a:t>Afinal, os dons podem ser escolhidos e trocados à vontade</a:t>
            </a:r>
            <a:r>
              <a:rPr lang="pt-BR" sz="3200" dirty="0"/>
              <a:t>?</a:t>
            </a:r>
            <a:endParaRPr lang="pt-BR" sz="3200" b="1" dirty="0"/>
          </a:p>
        </p:txBody>
      </p:sp>
      <p:sp>
        <p:nvSpPr>
          <p:cNvPr id="10243" name="CaixaDeTexto 2"/>
          <p:cNvSpPr txBox="1">
            <a:spLocks noChangeArrowheads="1"/>
          </p:cNvSpPr>
          <p:nvPr/>
        </p:nvSpPr>
        <p:spPr bwMode="auto">
          <a:xfrm>
            <a:off x="540518" y="1614488"/>
            <a:ext cx="8135938" cy="48942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hangingPunct="0">
              <a:defRPr/>
            </a:pPr>
            <a:r>
              <a:rPr lang="pt-BR" sz="2400" b="1" dirty="0" err="1"/>
              <a:t>Ref</a:t>
            </a:r>
            <a:r>
              <a:rPr lang="pt-BR" sz="2400" b="1" dirty="0"/>
              <a:t>: I Co 12.11, 18, 31a</a:t>
            </a:r>
          </a:p>
          <a:p>
            <a:pPr marL="514350" indent="-514350" hangingPunct="0">
              <a:defRPr/>
            </a:pPr>
            <a:endParaRPr lang="pt-BR" sz="2400" b="1" dirty="0"/>
          </a:p>
          <a:p>
            <a:pPr marL="514350" indent="-514350" hangingPunct="0">
              <a:defRPr/>
            </a:pPr>
            <a:endParaRPr lang="pt-BR" sz="2400" b="1" dirty="0"/>
          </a:p>
          <a:p>
            <a:pPr marL="514350" indent="-514350" hangingPunct="0">
              <a:defRPr/>
            </a:pPr>
            <a:endParaRPr lang="pt-BR" sz="2400" b="1" dirty="0"/>
          </a:p>
          <a:p>
            <a:pPr marL="514350" indent="-514350" hangingPunct="0">
              <a:defRPr/>
            </a:pPr>
            <a:endParaRPr lang="pt-BR" sz="2400" b="1" dirty="0"/>
          </a:p>
          <a:p>
            <a:pPr marL="514350" indent="-514350" hangingPunct="0">
              <a:defRPr/>
            </a:pPr>
            <a:endParaRPr lang="pt-BR" sz="2400" b="1" dirty="0"/>
          </a:p>
          <a:p>
            <a:pPr marL="514350" indent="-514350" hangingPunct="0">
              <a:defRPr/>
            </a:pPr>
            <a:endParaRPr lang="pt-BR" sz="2400" b="1" dirty="0"/>
          </a:p>
          <a:p>
            <a:pPr marL="514350" indent="-514350" hangingPunct="0">
              <a:defRPr/>
            </a:pPr>
            <a:endParaRPr lang="pt-BR" sz="2400" b="1" dirty="0"/>
          </a:p>
          <a:p>
            <a:pPr marL="514350" indent="-514350" hangingPunct="0">
              <a:defRPr/>
            </a:pPr>
            <a:r>
              <a:rPr lang="pt-BR" sz="2400" b="1" dirty="0"/>
              <a:t>Interpretações:</a:t>
            </a: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400" b="1" dirty="0"/>
              <a:t>Valorizar grandemente</a:t>
            </a: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400" b="1" dirty="0"/>
              <a:t>Se refere não ao indivíduo, mas ao Corpo</a:t>
            </a: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400" b="1" dirty="0"/>
              <a:t>Introdução sobre a discussão sobre o amor</a:t>
            </a:r>
          </a:p>
          <a:p>
            <a:pPr marL="514350" indent="-514350" hangingPunct="0">
              <a:buFontTx/>
              <a:buAutoNum type="arabicPeriod"/>
              <a:defRPr/>
            </a:pPr>
            <a:r>
              <a:rPr lang="pt-BR" sz="2400" b="1" dirty="0"/>
              <a:t>Antecipando a discussão do cap.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1138</Words>
  <Application>Microsoft Office PowerPoint</Application>
  <PresentationFormat>Apresentação na tela (4:3)</PresentationFormat>
  <Paragraphs>241</Paragraphs>
  <Slides>15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VIVÊNCIA         DONS DO ESPÍRITO FERRAMENTAS de Deus para Edificação do Corpo de Cristo </vt:lpstr>
      <vt:lpstr>Lição 1 Dons – Introdução ao Tema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CONCLUSÃO E APLICAÇÃO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c017545</dc:creator>
  <cp:lastModifiedBy>Windows</cp:lastModifiedBy>
  <cp:revision>18</cp:revision>
  <dcterms:created xsi:type="dcterms:W3CDTF">2012-12-11T13:56:48Z</dcterms:created>
  <dcterms:modified xsi:type="dcterms:W3CDTF">2013-02-02T22:15:54Z</dcterms:modified>
</cp:coreProperties>
</file>