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79" r:id="rId4"/>
    <p:sldId id="281" r:id="rId5"/>
    <p:sldId id="289" r:id="rId6"/>
    <p:sldId id="282" r:id="rId7"/>
    <p:sldId id="283" r:id="rId8"/>
    <p:sldId id="284" r:id="rId9"/>
    <p:sldId id="285" r:id="rId10"/>
    <p:sldId id="287" r:id="rId11"/>
    <p:sldId id="290" r:id="rId12"/>
    <p:sldId id="280" r:id="rId13"/>
    <p:sldId id="274" r:id="rId14"/>
    <p:sldId id="291" r:id="rId15"/>
    <p:sldId id="292" r:id="rId1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7141"/>
    <a:srgbClr val="BC7A48"/>
    <a:srgbClr val="F8AF4E"/>
    <a:srgbClr val="FFD44B"/>
    <a:srgbClr val="984807"/>
    <a:srgbClr val="FFE48F"/>
    <a:srgbClr val="FFDB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94" autoAdjust="0"/>
  </p:normalViewPr>
  <p:slideViewPr>
    <p:cSldViewPr>
      <p:cViewPr varScale="1">
        <p:scale>
          <a:sx n="55" d="100"/>
          <a:sy n="55" d="100"/>
        </p:scale>
        <p:origin x="-2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71A68-32A1-4B9B-AEC6-1E7AC51290FC}" type="datetimeFigureOut">
              <a:rPr lang="pt-BR" smtClean="0"/>
              <a:pPr/>
              <a:t>10/3/2013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1CB0-C4A5-45D6-8AAA-B4DEAA8A9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/>
              <a:t>A santidade Agostiniana</a:t>
            </a:r>
            <a:r>
              <a:rPr lang="pt-BR" sz="1200" dirty="0" smtClean="0"/>
              <a:t>: Referência para o ensino reformado; Deus é o autor e consumador de nossa fé; Deus dá o que ordena; a santidade vem através de um crescimento progresso; “vivificação de nossas graças e mortificação dos nossos pecados”</a:t>
            </a:r>
          </a:p>
          <a:p>
            <a:pPr>
              <a:spcBef>
                <a:spcPts val="1200"/>
              </a:spcBef>
            </a:pPr>
            <a:endParaRPr lang="pt-BR" sz="1200" b="1" dirty="0" smtClean="0"/>
          </a:p>
          <a:p>
            <a:pPr>
              <a:spcBef>
                <a:spcPts val="1200"/>
              </a:spcBef>
            </a:pPr>
            <a:r>
              <a:rPr lang="pt-BR" sz="1200" b="1" dirty="0" smtClean="0"/>
              <a:t>O </a:t>
            </a:r>
            <a:r>
              <a:rPr lang="pt-BR" sz="1200" b="1" dirty="0" smtClean="0"/>
              <a:t>perfeccionismo Wesleyano: </a:t>
            </a:r>
            <a:r>
              <a:rPr lang="pt-BR" sz="1200" dirty="0" smtClean="0"/>
              <a:t>“perfeição cristã”; segunda obra da graça, posterior à conversão quando Deus desarraiga toda a motivação pecaminosa do coração do cristão</a:t>
            </a:r>
          </a:p>
          <a:p>
            <a:pPr marL="449263">
              <a:spcBef>
                <a:spcPts val="1200"/>
              </a:spcBef>
            </a:pPr>
            <a:endParaRPr lang="pt-BR" sz="1200" b="1" dirty="0" smtClean="0"/>
          </a:p>
          <a:p>
            <a:pPr marL="449263">
              <a:spcBef>
                <a:spcPts val="1200"/>
              </a:spcBef>
            </a:pPr>
            <a:r>
              <a:rPr lang="pt-BR" sz="1200" b="1" dirty="0" smtClean="0"/>
              <a:t>Quatro </a:t>
            </a:r>
            <a:r>
              <a:rPr lang="pt-BR" sz="1200" b="1" dirty="0" smtClean="0"/>
              <a:t>dificuldades: </a:t>
            </a:r>
            <a:endParaRPr lang="pt-BR" sz="1200" b="1" dirty="0" smtClean="0"/>
          </a:p>
          <a:p>
            <a:pPr marL="677863" indent="-228600">
              <a:spcBef>
                <a:spcPts val="1200"/>
              </a:spcBef>
              <a:buAutoNum type="arabicParenBoth"/>
            </a:pPr>
            <a:r>
              <a:rPr lang="pt-BR" sz="1200" dirty="0" smtClean="0"/>
              <a:t>prova </a:t>
            </a:r>
            <a:r>
              <a:rPr lang="pt-BR" sz="1200" dirty="0" smtClean="0"/>
              <a:t>bíblica inconclusiva; </a:t>
            </a:r>
            <a:endParaRPr lang="pt-BR" sz="1200" dirty="0" smtClean="0"/>
          </a:p>
          <a:p>
            <a:pPr marL="677863" indent="-228600">
              <a:spcBef>
                <a:spcPts val="1200"/>
              </a:spcBef>
              <a:buAutoNum type="arabicParenBoth"/>
            </a:pPr>
            <a:r>
              <a:rPr lang="pt-BR" sz="1200" dirty="0" smtClean="0"/>
              <a:t> </a:t>
            </a:r>
            <a:r>
              <a:rPr lang="pt-BR" sz="1200" dirty="0" smtClean="0"/>
              <a:t>análise racional teológica irreal; </a:t>
            </a:r>
            <a:endParaRPr lang="pt-BR" sz="1200" dirty="0" smtClean="0"/>
          </a:p>
          <a:p>
            <a:pPr marL="677863" indent="-228600">
              <a:spcBef>
                <a:spcPts val="1200"/>
              </a:spcBef>
              <a:buAutoNum type="arabicParenBoth"/>
            </a:pPr>
            <a:r>
              <a:rPr lang="pt-BR" sz="1200" dirty="0" smtClean="0"/>
              <a:t> </a:t>
            </a:r>
            <a:r>
              <a:rPr lang="pt-BR" sz="1200" dirty="0" smtClean="0"/>
              <a:t>implicações práticas não são edificantes; </a:t>
            </a:r>
            <a:endParaRPr lang="pt-BR" sz="1200" dirty="0" smtClean="0"/>
          </a:p>
          <a:p>
            <a:pPr marL="677863" indent="-228600">
              <a:spcBef>
                <a:spcPts val="1200"/>
              </a:spcBef>
              <a:buAutoNum type="arabicParenBoth"/>
            </a:pPr>
            <a:r>
              <a:rPr lang="pt-BR" sz="1200" dirty="0" smtClean="0"/>
              <a:t> </a:t>
            </a:r>
            <a:r>
              <a:rPr lang="pt-BR" sz="1200" dirty="0" smtClean="0"/>
              <a:t>contra-ataque de </a:t>
            </a:r>
            <a:r>
              <a:rPr lang="pt-BR" sz="1200" dirty="0" err="1" smtClean="0"/>
              <a:t>Rm</a:t>
            </a:r>
            <a:r>
              <a:rPr lang="pt-BR" sz="1200" dirty="0" smtClean="0"/>
              <a:t> 7.14-25 é inescapável.</a:t>
            </a:r>
            <a:endParaRPr lang="pt-BR" dirty="0" smtClean="0">
              <a:latin typeface="Calibri" pitchFamily="34" charset="0"/>
            </a:endParaRPr>
          </a:p>
        </p:txBody>
      </p:sp>
      <p:sp>
        <p:nvSpPr>
          <p:cNvPr id="26628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6629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4EA5CD1-D42C-4198-8D0A-782100499207}" type="datetime1">
              <a:rPr lang="pt-BR" smtClean="0">
                <a:latin typeface="Calibri" pitchFamily="34" charset="0"/>
              </a:rPr>
              <a:pPr/>
              <a:t>10/3/2013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6630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6631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C9E53-2EA8-4A0F-9BD1-D7E0C59224A2}" type="slidenum">
              <a:rPr lang="pt-BR" smtClean="0">
                <a:latin typeface="Calibri" pitchFamily="34" charset="0"/>
              </a:rPr>
              <a:pPr/>
              <a:t>4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>
                <a:latin typeface="Calibri" pitchFamily="34" charset="0"/>
              </a:rPr>
              <a:t>Poder: ver </a:t>
            </a:r>
            <a:r>
              <a:rPr lang="pt-BR" dirty="0" err="1" smtClean="0">
                <a:latin typeface="Calibri" pitchFamily="34" charset="0"/>
              </a:rPr>
              <a:t>pag</a:t>
            </a:r>
            <a:r>
              <a:rPr lang="pt-BR" dirty="0" smtClean="0">
                <a:latin typeface="Calibri" pitchFamily="34" charset="0"/>
              </a:rPr>
              <a:t> 24 </a:t>
            </a:r>
            <a:r>
              <a:rPr lang="pt-BR" dirty="0" err="1" smtClean="0">
                <a:latin typeface="Calibri" pitchFamily="34" charset="0"/>
              </a:rPr>
              <a:t>Packer</a:t>
            </a:r>
            <a:r>
              <a:rPr lang="pt-BR" dirty="0" smtClean="0">
                <a:latin typeface="Calibri" pitchFamily="34" charset="0"/>
              </a:rPr>
              <a:t>: Todavia,</a:t>
            </a:r>
            <a:r>
              <a:rPr lang="pt-BR" baseline="0" dirty="0" smtClean="0">
                <a:latin typeface="Calibri" pitchFamily="34" charset="0"/>
              </a:rPr>
              <a:t> tudo isto soa mais como uma adaptação de ioga do que cristianismo bíblico. </a:t>
            </a:r>
            <a:r>
              <a:rPr lang="pt-BR" baseline="0" dirty="0" smtClean="0">
                <a:latin typeface="Calibri" pitchFamily="34" charset="0"/>
                <a:sym typeface="Wingdings" pitchFamily="2" charset="2"/>
              </a:rPr>
              <a:t> Manipulação do Poder divino pela vontade humana (Simão) x obediência à vontade de Deus (Paulo)</a:t>
            </a:r>
          </a:p>
          <a:p>
            <a:r>
              <a:rPr lang="pt-BR" baseline="0" dirty="0" smtClean="0">
                <a:latin typeface="Calibri" pitchFamily="34" charset="0"/>
                <a:sym typeface="Wingdings" pitchFamily="2" charset="2"/>
              </a:rPr>
              <a:t>Discernimento: </a:t>
            </a:r>
            <a:r>
              <a:rPr lang="pt-BR" baseline="0" dirty="0" err="1" smtClean="0">
                <a:latin typeface="Calibri" pitchFamily="34" charset="0"/>
                <a:sym typeface="Wingdings" pitchFamily="2" charset="2"/>
              </a:rPr>
              <a:t>pag</a:t>
            </a:r>
            <a:r>
              <a:rPr lang="pt-BR" baseline="0" dirty="0" smtClean="0">
                <a:latin typeface="Calibri" pitchFamily="34" charset="0"/>
                <a:sym typeface="Wingdings" pitchFamily="2" charset="2"/>
              </a:rPr>
              <a:t> 25 os dons são discernidos quando em ação: os cristãos mostram o que Deus lhes capacita </a:t>
            </a:r>
            <a:r>
              <a:rPr lang="pt-BR" baseline="0" dirty="0" err="1" smtClean="0">
                <a:latin typeface="Calibri" pitchFamily="34" charset="0"/>
                <a:sym typeface="Wingdings" pitchFamily="2" charset="2"/>
              </a:rPr>
              <a:t>parfa</a:t>
            </a:r>
            <a:r>
              <a:rPr lang="pt-BR" baseline="0" dirty="0" smtClean="0">
                <a:latin typeface="Calibri" pitchFamily="34" charset="0"/>
                <a:sym typeface="Wingdings" pitchFamily="2" charset="2"/>
              </a:rPr>
              <a:t> fazer, fazendo-o; Desta forma, eles são levados a pensar em “desempenho” como a essência da vida no Espírito e a supor que quanto mais dons uma pessoa tiver, mais cheia do Espírito provavelmente será.</a:t>
            </a:r>
          </a:p>
          <a:p>
            <a:endParaRPr lang="pt-BR" dirty="0" smtClean="0">
              <a:latin typeface="Calibri" pitchFamily="34" charset="0"/>
            </a:endParaRPr>
          </a:p>
        </p:txBody>
      </p:sp>
      <p:sp>
        <p:nvSpPr>
          <p:cNvPr id="26628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6629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4EA5CD1-D42C-4198-8D0A-782100499207}" type="datetime1">
              <a:rPr lang="pt-BR" smtClean="0">
                <a:latin typeface="Calibri" pitchFamily="34" charset="0"/>
              </a:rPr>
              <a:pPr/>
              <a:t>10/3/2013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6630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6631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C9E53-2EA8-4A0F-9BD1-D7E0C59224A2}" type="slidenum">
              <a:rPr lang="pt-BR" smtClean="0">
                <a:latin typeface="Calibri" pitchFamily="34" charset="0"/>
              </a:rPr>
              <a:pPr/>
              <a:t>14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baseline="0" dirty="0" smtClean="0">
                <a:latin typeface="Calibri" pitchFamily="34" charset="0"/>
                <a:sym typeface="Wingdings" pitchFamily="2" charset="2"/>
              </a:rPr>
              <a:t>4) Apresentação: Taylor considera o Espírito como nome bíblico de uma ‘corrente de comunicação’ divina que produz percepção dos objetos, de si próprio, dos outros e de Deus, como realidades significativas que exigem decisões que, de alguma forma, acarretam </a:t>
            </a:r>
            <a:r>
              <a:rPr lang="pt-BR" baseline="0" dirty="0" err="1" smtClean="0">
                <a:latin typeface="Calibri" pitchFamily="34" charset="0"/>
                <a:sym typeface="Wingdings" pitchFamily="2" charset="2"/>
              </a:rPr>
              <a:t>auto-sacrifício</a:t>
            </a:r>
            <a:r>
              <a:rPr lang="pt-BR" baseline="0" dirty="0" smtClean="0">
                <a:latin typeface="Calibri" pitchFamily="34" charset="0"/>
                <a:sym typeface="Wingdings" pitchFamily="2" charset="2"/>
              </a:rPr>
              <a:t>.</a:t>
            </a:r>
            <a:endParaRPr lang="pt-BR" dirty="0" smtClean="0">
              <a:latin typeface="Calibri" pitchFamily="34" charset="0"/>
            </a:endParaRPr>
          </a:p>
        </p:txBody>
      </p:sp>
      <p:sp>
        <p:nvSpPr>
          <p:cNvPr id="26628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6629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4EA5CD1-D42C-4198-8D0A-782100499207}" type="datetime1">
              <a:rPr lang="pt-BR" smtClean="0">
                <a:latin typeface="Calibri" pitchFamily="34" charset="0"/>
              </a:rPr>
              <a:pPr/>
              <a:t>10/3/2013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6630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6631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C9E53-2EA8-4A0F-9BD1-D7E0C59224A2}" type="slidenum">
              <a:rPr lang="pt-BR" smtClean="0">
                <a:latin typeface="Calibri" pitchFamily="34" charset="0"/>
              </a:rPr>
              <a:pPr/>
              <a:t>15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z="1200" b="0" dirty="0" smtClean="0"/>
              <a:t>O ensino de </a:t>
            </a:r>
            <a:r>
              <a:rPr lang="pt-BR" sz="1200" b="0" dirty="0" err="1" smtClean="0"/>
              <a:t>Keswick</a:t>
            </a:r>
            <a:r>
              <a:rPr lang="pt-BR" sz="1200" b="0" dirty="0" smtClean="0"/>
              <a:t>: O lema cristão não deveria ser ‘deixe tudo nas mãos de Deus’, mas “confie</a:t>
            </a:r>
            <a:r>
              <a:rPr lang="pt-BR" sz="1200" b="0" baseline="0" dirty="0" smtClean="0"/>
              <a:t> em Deus e avance</a:t>
            </a:r>
            <a:r>
              <a:rPr lang="pt-BR" sz="1200" b="0" baseline="0" dirty="0" smtClean="0"/>
              <a:t>’.</a:t>
            </a:r>
          </a:p>
          <a:p>
            <a:endParaRPr lang="pt-BR" sz="1200" b="0" baseline="0" dirty="0" smtClean="0"/>
          </a:p>
          <a:p>
            <a:endParaRPr lang="pt-BR" sz="1200" b="0" baseline="0" dirty="0" smtClean="0"/>
          </a:p>
          <a:p>
            <a:pPr marL="534988">
              <a:spcBef>
                <a:spcPts val="1800"/>
              </a:spcBef>
            </a:pPr>
            <a:r>
              <a:rPr lang="pt-BR" sz="1200" b="1" dirty="0" smtClean="0"/>
              <a:t>Aspectos positivos: (1) </a:t>
            </a:r>
            <a:r>
              <a:rPr lang="pt-BR" sz="1200" dirty="0" smtClean="0"/>
              <a:t>santidade é uma obra sobrenatural da graça; </a:t>
            </a:r>
            <a:r>
              <a:rPr lang="pt-BR" sz="1200" b="1" dirty="0" smtClean="0"/>
              <a:t>(2) </a:t>
            </a:r>
            <a:r>
              <a:rPr lang="pt-BR" sz="1200" dirty="0" smtClean="0"/>
              <a:t>busca mais intensa de consagração; </a:t>
            </a:r>
            <a:r>
              <a:rPr lang="pt-BR" sz="1200" b="1" dirty="0" smtClean="0"/>
              <a:t>(3) </a:t>
            </a:r>
            <a:r>
              <a:rPr lang="pt-BR" sz="1200" dirty="0" smtClean="0"/>
              <a:t>dependência de Deus.</a:t>
            </a:r>
          </a:p>
          <a:p>
            <a:pPr marL="534988">
              <a:spcBef>
                <a:spcPts val="1800"/>
              </a:spcBef>
            </a:pPr>
            <a:endParaRPr lang="pt-BR" sz="1200" b="1" dirty="0" smtClean="0"/>
          </a:p>
          <a:p>
            <a:pPr marL="534988">
              <a:spcBef>
                <a:spcPts val="1800"/>
              </a:spcBef>
            </a:pPr>
            <a:endParaRPr lang="pt-BR" sz="1200" b="1" dirty="0" smtClean="0"/>
          </a:p>
          <a:p>
            <a:pPr marL="534988">
              <a:spcBef>
                <a:spcPts val="1800"/>
              </a:spcBef>
            </a:pPr>
            <a:r>
              <a:rPr lang="pt-BR" sz="1200" b="1" dirty="0" smtClean="0"/>
              <a:t>Pontos </a:t>
            </a:r>
            <a:r>
              <a:rPr lang="pt-BR" sz="1200" b="1" dirty="0" smtClean="0"/>
              <a:t>frágeis:</a:t>
            </a:r>
            <a:r>
              <a:rPr lang="pt-BR" sz="1200" dirty="0" smtClean="0"/>
              <a:t> dois estágios, a primeira retira a culpa do pecado e a segunda o poder do pecado; cria categoria de cristãos; completa vitória sobre o pecado o que não tem respaldo bíblico, particularmente </a:t>
            </a:r>
            <a:r>
              <a:rPr lang="pt-BR" sz="1200" dirty="0" err="1" smtClean="0"/>
              <a:t>Rm</a:t>
            </a:r>
            <a:r>
              <a:rPr lang="pt-BR" sz="1200" dirty="0" smtClean="0"/>
              <a:t> 7.14-25; atitude de passividade e </a:t>
            </a:r>
            <a:r>
              <a:rPr lang="pt-BR" sz="1200" dirty="0" err="1" smtClean="0"/>
              <a:t>quietista</a:t>
            </a:r>
            <a:r>
              <a:rPr lang="pt-BR" sz="1200" dirty="0" smtClean="0"/>
              <a:t>.</a:t>
            </a:r>
          </a:p>
          <a:p>
            <a:endParaRPr lang="pt-BR" b="0" dirty="0" smtClean="0">
              <a:latin typeface="Calibri" pitchFamily="34" charset="0"/>
            </a:endParaRPr>
          </a:p>
        </p:txBody>
      </p:sp>
      <p:sp>
        <p:nvSpPr>
          <p:cNvPr id="26628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6629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4EA5CD1-D42C-4198-8D0A-782100499207}" type="datetime1">
              <a:rPr lang="pt-BR" smtClean="0">
                <a:latin typeface="Calibri" pitchFamily="34" charset="0"/>
              </a:rPr>
              <a:pPr/>
              <a:t>10/3/2013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6630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6631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C9E53-2EA8-4A0F-9BD1-D7E0C59224A2}" type="slidenum">
              <a:rPr lang="pt-BR" smtClean="0">
                <a:latin typeface="Calibri" pitchFamily="34" charset="0"/>
              </a:rPr>
              <a:pPr/>
              <a:t>5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z="1200" b="1" dirty="0" smtClean="0"/>
              <a:t>O Pentecostalismo: </a:t>
            </a:r>
          </a:p>
          <a:p>
            <a:pPr marL="534988">
              <a:spcBef>
                <a:spcPts val="600"/>
              </a:spcBef>
            </a:pPr>
            <a:endParaRPr lang="pt-BR" sz="1200" dirty="0" smtClean="0"/>
          </a:p>
          <a:p>
            <a:pPr marL="534988">
              <a:spcBef>
                <a:spcPts val="600"/>
              </a:spcBef>
            </a:pPr>
            <a:r>
              <a:rPr lang="pt-BR" sz="1200" dirty="0" smtClean="0"/>
              <a:t>Final </a:t>
            </a:r>
            <a:r>
              <a:rPr lang="pt-BR" sz="1200" dirty="0" smtClean="0"/>
              <a:t>do século XIX e início do XX; a questão do batismo do Espírito Santo e o falar em línguas; influência dos movimentos de santidade; acentua o valor da experiência; o movimento cresceu avassaladoramente em todo o mundo.</a:t>
            </a:r>
          </a:p>
          <a:p>
            <a:pPr>
              <a:spcBef>
                <a:spcPts val="2400"/>
              </a:spcBef>
            </a:pPr>
            <a:endParaRPr lang="pt-BR" sz="1200" b="1" dirty="0" smtClean="0"/>
          </a:p>
          <a:p>
            <a:pPr>
              <a:spcBef>
                <a:spcPts val="2400"/>
              </a:spcBef>
            </a:pPr>
            <a:endParaRPr lang="pt-BR" sz="1200" b="1" dirty="0" smtClean="0"/>
          </a:p>
          <a:p>
            <a:pPr>
              <a:spcBef>
                <a:spcPts val="2400"/>
              </a:spcBef>
            </a:pPr>
            <a:r>
              <a:rPr lang="pt-BR" sz="1200" b="1" dirty="0" smtClean="0"/>
              <a:t>A </a:t>
            </a:r>
            <a:r>
              <a:rPr lang="pt-BR" sz="1200" b="1" dirty="0" smtClean="0"/>
              <a:t>Renovação Carismática: </a:t>
            </a:r>
          </a:p>
          <a:p>
            <a:pPr marL="534988">
              <a:spcBef>
                <a:spcPts val="600"/>
              </a:spcBef>
            </a:pPr>
            <a:endParaRPr lang="pt-BR" sz="1200" dirty="0" smtClean="0"/>
          </a:p>
          <a:p>
            <a:pPr marL="534988">
              <a:spcBef>
                <a:spcPts val="600"/>
              </a:spcBef>
            </a:pPr>
            <a:r>
              <a:rPr lang="pt-BR" sz="1200" dirty="0" smtClean="0"/>
              <a:t>Meados </a:t>
            </a:r>
            <a:r>
              <a:rPr lang="pt-BR" sz="1200" dirty="0" smtClean="0"/>
              <a:t>do século XX; movimento surgir entre as igrejas históricas e católica; ênfase nas bênçãos e prosperidade; são </a:t>
            </a:r>
            <a:r>
              <a:rPr lang="pt-BR" sz="1200" dirty="0" err="1" smtClean="0"/>
              <a:t>sincretistas</a:t>
            </a:r>
            <a:r>
              <a:rPr lang="pt-BR" sz="1200" dirty="0" smtClean="0"/>
              <a:t>; líder c/ forte poder sobre as igrejas; ensino teológico deficitário.</a:t>
            </a:r>
          </a:p>
          <a:p>
            <a:endParaRPr lang="pt-BR" b="0" dirty="0" smtClean="0">
              <a:latin typeface="Calibri" pitchFamily="34" charset="0"/>
            </a:endParaRPr>
          </a:p>
        </p:txBody>
      </p:sp>
      <p:sp>
        <p:nvSpPr>
          <p:cNvPr id="26628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6629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4EA5CD1-D42C-4198-8D0A-782100499207}" type="datetime1">
              <a:rPr lang="pt-BR" smtClean="0">
                <a:latin typeface="Calibri" pitchFamily="34" charset="0"/>
              </a:rPr>
              <a:pPr/>
              <a:t>10/3/2013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6630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6631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C9E53-2EA8-4A0F-9BD1-D7E0C59224A2}" type="slidenum">
              <a:rPr lang="pt-BR" smtClean="0">
                <a:latin typeface="Calibri" pitchFamily="34" charset="0"/>
              </a:rPr>
              <a:pPr/>
              <a:t>6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b="0" dirty="0" smtClean="0">
              <a:latin typeface="Calibri" pitchFamily="34" charset="0"/>
            </a:endParaRPr>
          </a:p>
        </p:txBody>
      </p:sp>
      <p:sp>
        <p:nvSpPr>
          <p:cNvPr id="26628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6629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4EA5CD1-D42C-4198-8D0A-782100499207}" type="datetime1">
              <a:rPr lang="pt-BR" smtClean="0">
                <a:latin typeface="Calibri" pitchFamily="34" charset="0"/>
              </a:rPr>
              <a:pPr/>
              <a:t>10/3/2013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6630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6631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C9E53-2EA8-4A0F-9BD1-D7E0C59224A2}" type="slidenum">
              <a:rPr lang="pt-BR" smtClean="0">
                <a:latin typeface="Calibri" pitchFamily="34" charset="0"/>
              </a:rPr>
              <a:pPr/>
              <a:t>7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z="1200" dirty="0" smtClean="0"/>
              <a:t>Precisa ser provado</a:t>
            </a:r>
            <a:r>
              <a:rPr lang="pt-BR" sz="1200" dirty="0" smtClean="0"/>
              <a:t>:</a:t>
            </a:r>
          </a:p>
          <a:p>
            <a:endParaRPr lang="pt-BR" sz="1200" dirty="0" smtClean="0"/>
          </a:p>
          <a:p>
            <a:pPr marL="809625" indent="-342900">
              <a:buAutoNum type="arabicParenR"/>
            </a:pPr>
            <a:r>
              <a:rPr lang="pt-BR" sz="1200" dirty="0" smtClean="0"/>
              <a:t>Glorifica a Deus</a:t>
            </a:r>
          </a:p>
          <a:p>
            <a:pPr marL="809625" indent="-342900">
              <a:buAutoNum type="arabicParenR"/>
            </a:pPr>
            <a:r>
              <a:rPr lang="pt-BR" sz="1200" dirty="0" smtClean="0"/>
              <a:t>De acordo com as Escrituras</a:t>
            </a:r>
          </a:p>
          <a:p>
            <a:pPr marL="809625" indent="-342900">
              <a:buAutoNum type="arabicParenR"/>
            </a:pPr>
            <a:r>
              <a:rPr lang="pt-BR" sz="1200" dirty="0" smtClean="0"/>
              <a:t>Edifica a Igreja</a:t>
            </a:r>
          </a:p>
          <a:p>
            <a:pPr marL="809625" indent="-342900">
              <a:buAutoNum type="arabicParenR"/>
            </a:pPr>
            <a:r>
              <a:rPr lang="pt-BR" sz="1200" dirty="0" smtClean="0"/>
              <a:t>O pregador é humilde para aprender</a:t>
            </a:r>
          </a:p>
          <a:p>
            <a:pPr marL="809625" indent="-342900">
              <a:buAutoNum type="arabicParenR"/>
            </a:pPr>
            <a:r>
              <a:rPr lang="pt-BR" sz="1200" dirty="0" smtClean="0"/>
              <a:t>Está no controle de si mesmo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A interpretação de Wayne Grudem: </a:t>
            </a:r>
            <a:endParaRPr lang="pt-B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Revelação</a:t>
            </a:r>
            <a:r>
              <a:rPr lang="pt-BR" sz="1200" baseline="0" dirty="0" smtClean="0"/>
              <a:t> é recebimento da informação dada por Deus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 smtClean="0"/>
              <a:t>Profecia é a exposição daquela revelação</a:t>
            </a:r>
            <a:endParaRPr lang="pt-BR" sz="1200" dirty="0" smtClean="0"/>
          </a:p>
          <a:p>
            <a:endParaRPr lang="pt-BR" b="0" dirty="0" smtClean="0">
              <a:latin typeface="Calibri" pitchFamily="34" charset="0"/>
            </a:endParaRPr>
          </a:p>
        </p:txBody>
      </p:sp>
      <p:sp>
        <p:nvSpPr>
          <p:cNvPr id="26628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6629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4EA5CD1-D42C-4198-8D0A-782100499207}" type="datetime1">
              <a:rPr lang="pt-BR" smtClean="0">
                <a:latin typeface="Calibri" pitchFamily="34" charset="0"/>
              </a:rPr>
              <a:pPr/>
              <a:t>10/3/2013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6630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6631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C9E53-2EA8-4A0F-9BD1-D7E0C59224A2}" type="slidenum">
              <a:rPr lang="pt-BR" smtClean="0">
                <a:latin typeface="Calibri" pitchFamily="34" charset="0"/>
              </a:rPr>
              <a:pPr/>
              <a:t>8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Milagres são manifestações extraordinárias de Deus diferentes da cura física</a:t>
            </a:r>
          </a:p>
          <a:p>
            <a:endParaRPr lang="pt-BR" sz="1200" dirty="0" smtClean="0"/>
          </a:p>
          <a:p>
            <a:r>
              <a:rPr lang="pt-BR" sz="1200" dirty="0" smtClean="0"/>
              <a:t>Propósitos</a:t>
            </a:r>
            <a:r>
              <a:rPr lang="pt-BR" sz="1200" dirty="0" smtClean="0"/>
              <a:t>:</a:t>
            </a:r>
          </a:p>
          <a:p>
            <a:endParaRPr lang="pt-BR" sz="1200" dirty="0" smtClean="0"/>
          </a:p>
          <a:p>
            <a:pPr marL="895350" indent="-342900">
              <a:buAutoNum type="arabicParenR"/>
            </a:pPr>
            <a:r>
              <a:rPr lang="pt-BR" sz="1200" dirty="0" smtClean="0"/>
              <a:t>Autenticar a mensagem do evangelho</a:t>
            </a:r>
          </a:p>
          <a:p>
            <a:pPr marL="895350" indent="-342900">
              <a:buAutoNum type="arabicParenR"/>
            </a:pPr>
            <a:r>
              <a:rPr lang="pt-BR" sz="1200" dirty="0" smtClean="0"/>
              <a:t>Dar testemunho da vinda do reino de Deus e da extensão dos seus resultados benéficos</a:t>
            </a:r>
          </a:p>
          <a:p>
            <a:pPr marL="895350" indent="-342900">
              <a:buAutoNum type="arabicParenR"/>
            </a:pPr>
            <a:r>
              <a:rPr lang="pt-BR" sz="1200" dirty="0" smtClean="0"/>
              <a:t>Ajuda aos necessitados</a:t>
            </a:r>
          </a:p>
          <a:p>
            <a:pPr marL="895350" indent="-342900">
              <a:buAutoNum type="arabicParenR"/>
            </a:pPr>
            <a:r>
              <a:rPr lang="pt-BR" sz="1200" dirty="0" smtClean="0"/>
              <a:t>Remover obstáculos aos ministérios das pessoas</a:t>
            </a:r>
          </a:p>
          <a:p>
            <a:pPr marL="895350" indent="-342900">
              <a:buAutoNum type="arabicParenR"/>
            </a:pPr>
            <a:r>
              <a:rPr lang="pt-BR" sz="1200" dirty="0" smtClean="0"/>
              <a:t>Dar gloria a Deus</a:t>
            </a:r>
          </a:p>
          <a:p>
            <a:pPr marL="276225" marR="0" indent="-276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1200" dirty="0" smtClean="0"/>
          </a:p>
          <a:p>
            <a:pPr marL="276225" marR="0" indent="-276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200" dirty="0" smtClean="0"/>
              <a:t>Período </a:t>
            </a:r>
            <a:r>
              <a:rPr lang="pt-BR" sz="1200" dirty="0" smtClean="0"/>
              <a:t>especial na  implantação e consolidação da igreja primitiva : </a:t>
            </a:r>
            <a:endParaRPr lang="pt-BR" sz="1200" dirty="0" smtClean="0"/>
          </a:p>
          <a:p>
            <a:pPr marL="276225" marR="0" indent="-276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200" dirty="0" smtClean="0"/>
              <a:t>		</a:t>
            </a:r>
            <a:r>
              <a:rPr lang="pt-BR" sz="1200" dirty="0" err="1" smtClean="0"/>
              <a:t>At</a:t>
            </a:r>
            <a:r>
              <a:rPr lang="pt-BR" sz="1200" dirty="0" smtClean="0"/>
              <a:t> </a:t>
            </a:r>
            <a:r>
              <a:rPr lang="pt-BR" sz="1200" dirty="0" smtClean="0"/>
              <a:t>14:3; 2 Co 12:12; </a:t>
            </a:r>
            <a:r>
              <a:rPr lang="pt-BR" sz="1200" dirty="0" err="1" smtClean="0"/>
              <a:t>Rm</a:t>
            </a:r>
            <a:r>
              <a:rPr lang="pt-BR" sz="1200" dirty="0" smtClean="0"/>
              <a:t> 15:18-19; </a:t>
            </a:r>
            <a:r>
              <a:rPr lang="pt-BR" sz="1200" dirty="0" err="1" smtClean="0"/>
              <a:t>Hb</a:t>
            </a:r>
            <a:r>
              <a:rPr lang="pt-BR" sz="1200" dirty="0" smtClean="0"/>
              <a:t> 2:3-4; </a:t>
            </a:r>
            <a:r>
              <a:rPr lang="pt-BR" sz="1200" dirty="0" err="1" smtClean="0"/>
              <a:t>Ef</a:t>
            </a:r>
            <a:r>
              <a:rPr lang="pt-BR" sz="1200" dirty="0" smtClean="0"/>
              <a:t> 2:20</a:t>
            </a:r>
          </a:p>
          <a:p>
            <a:pPr marL="276225" indent="-276225">
              <a:buFont typeface="Arial" pitchFamily="34" charset="0"/>
              <a:buNone/>
            </a:pPr>
            <a:endParaRPr lang="pt-BR" sz="1200" dirty="0" smtClean="0"/>
          </a:p>
          <a:p>
            <a:pPr marL="276225" indent="-276225">
              <a:buFont typeface="Arial" pitchFamily="34" charset="0"/>
              <a:buNone/>
            </a:pPr>
            <a:endParaRPr lang="pt-BR" sz="1200" dirty="0" smtClean="0"/>
          </a:p>
          <a:p>
            <a:pPr marL="276225" indent="-276225">
              <a:buFont typeface="Arial" pitchFamily="34" charset="0"/>
              <a:buChar char="•"/>
            </a:pPr>
            <a:r>
              <a:rPr lang="pt-BR" sz="1200" dirty="0" smtClean="0"/>
              <a:t>A orientação bíblica para que</a:t>
            </a:r>
            <a:r>
              <a:rPr lang="pt-BR" sz="1200" baseline="0" dirty="0" smtClean="0"/>
              <a:t> o seu povo</a:t>
            </a:r>
            <a:r>
              <a:rPr lang="pt-BR" sz="1200" dirty="0" smtClean="0"/>
              <a:t> O busque em oração e súplica e Deus responde e isto inclui as doenças</a:t>
            </a:r>
          </a:p>
          <a:p>
            <a:pPr marL="276225" indent="-276225">
              <a:buFont typeface="Arial" pitchFamily="34" charset="0"/>
              <a:buChar char="•"/>
            </a:pPr>
            <a:r>
              <a:rPr lang="pt-BR" sz="1200" dirty="0" smtClean="0"/>
              <a:t>Promessas que Deus ouvirá nossas orações: </a:t>
            </a:r>
            <a:r>
              <a:rPr lang="pt-BR" sz="1200" dirty="0" err="1" smtClean="0"/>
              <a:t>Sl</a:t>
            </a:r>
            <a:r>
              <a:rPr lang="pt-BR" sz="1200" dirty="0" smtClean="0"/>
              <a:t> 91:15; Mc 11:24; </a:t>
            </a:r>
            <a:r>
              <a:rPr lang="pt-BR" sz="1200" dirty="0" err="1" smtClean="0"/>
              <a:t>Lc</a:t>
            </a:r>
            <a:r>
              <a:rPr lang="pt-BR" sz="1200" dirty="0" smtClean="0"/>
              <a:t> 11:9,10; </a:t>
            </a:r>
            <a:r>
              <a:rPr lang="pt-BR" sz="1200" dirty="0" err="1" smtClean="0"/>
              <a:t>Jo</a:t>
            </a:r>
            <a:r>
              <a:rPr lang="pt-BR" sz="1200" dirty="0" smtClean="0"/>
              <a:t> 15:7; 1Jo 5:14,15 </a:t>
            </a:r>
          </a:p>
          <a:p>
            <a:pPr marL="276225" indent="-276225">
              <a:buFont typeface="Arial" pitchFamily="34" charset="0"/>
              <a:buChar char="•"/>
            </a:pPr>
            <a:r>
              <a:rPr lang="pt-BR" sz="1200" dirty="0" smtClean="0"/>
              <a:t>Orientações sobre como proceder em relação às doenças: </a:t>
            </a:r>
            <a:r>
              <a:rPr lang="pt-BR" sz="1200" dirty="0" err="1" smtClean="0"/>
              <a:t>Tg</a:t>
            </a:r>
            <a:r>
              <a:rPr lang="pt-BR" sz="1200" dirty="0" smtClean="0"/>
              <a:t> 5:15-16 </a:t>
            </a:r>
          </a:p>
          <a:p>
            <a:endParaRPr lang="pt-BR" b="0" dirty="0" smtClean="0">
              <a:latin typeface="Calibri" pitchFamily="34" charset="0"/>
            </a:endParaRPr>
          </a:p>
        </p:txBody>
      </p:sp>
      <p:sp>
        <p:nvSpPr>
          <p:cNvPr id="26628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6629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4EA5CD1-D42C-4198-8D0A-782100499207}" type="datetime1">
              <a:rPr lang="pt-BR" smtClean="0">
                <a:latin typeface="Calibri" pitchFamily="34" charset="0"/>
              </a:rPr>
              <a:pPr/>
              <a:t>10/3/2013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6630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6631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C9E53-2EA8-4A0F-9BD1-D7E0C59224A2}" type="slidenum">
              <a:rPr lang="pt-BR" smtClean="0">
                <a:latin typeface="Calibri" pitchFamily="34" charset="0"/>
              </a:rPr>
              <a:pPr/>
              <a:t>9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dirty="0" smtClean="0"/>
          </a:p>
          <a:p>
            <a:r>
              <a:rPr lang="pt-BR" sz="1200" dirty="0" smtClean="0"/>
              <a:t>mudança pactual na história da redenção </a:t>
            </a:r>
            <a:r>
              <a:rPr lang="pt-BR" sz="1200" dirty="0" smtClean="0">
                <a:sym typeface="Wingdings" pitchFamily="2" charset="2"/>
              </a:rPr>
              <a:t>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Deus não mais vai falar através de uma nação e uma língua, mas agora vai falar através de muitas línguas a muitos povos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pt-BR" sz="1200" dirty="0" smtClean="0"/>
              <a:t>1 Co 14.4 e 12: preferência pela edificação da igreja; </a:t>
            </a:r>
            <a:endParaRPr lang="pt-BR" sz="1200" dirty="0" smtClean="0"/>
          </a:p>
          <a:p>
            <a:pPr marL="173038" indent="-173038">
              <a:spcBef>
                <a:spcPts val="600"/>
              </a:spcBef>
              <a:buFont typeface="Arial" pitchFamily="34" charset="0"/>
              <a:buNone/>
            </a:pPr>
            <a:endParaRPr lang="pt-BR" sz="1200" dirty="0" smtClean="0"/>
          </a:p>
          <a:p>
            <a:pPr marL="723900" indent="-276225">
              <a:spcBef>
                <a:spcPts val="600"/>
              </a:spcBef>
              <a:buFont typeface="Wingdings" pitchFamily="2" charset="2"/>
              <a:buChar char="Ø"/>
            </a:pPr>
            <a:r>
              <a:rPr lang="pt-BR" sz="1200" dirty="0" smtClean="0"/>
              <a:t>Paulo nunca dirigiu os coríntios ou quaisquer outras igrejas a buscarem o dom de línguas; </a:t>
            </a:r>
            <a:endParaRPr lang="pt-BR" sz="1200" dirty="0" smtClean="0"/>
          </a:p>
          <a:p>
            <a:pPr marL="723900" indent="-276225">
              <a:spcBef>
                <a:spcPts val="600"/>
              </a:spcBef>
              <a:buFont typeface="Wingdings" pitchFamily="2" charset="2"/>
              <a:buNone/>
            </a:pPr>
            <a:endParaRPr lang="pt-BR" sz="1200" dirty="0" smtClean="0"/>
          </a:p>
          <a:p>
            <a:pPr marL="723900" indent="-276225">
              <a:spcBef>
                <a:spcPts val="600"/>
              </a:spcBef>
              <a:buFont typeface="Wingdings" pitchFamily="2" charset="2"/>
              <a:buChar char="Ø"/>
            </a:pPr>
            <a:r>
              <a:rPr lang="pt-BR" sz="1200" dirty="0" smtClean="0"/>
              <a:t>Não somente expressamente deixou de insistir em que as línguas fossem buscadas, como também diplomaticamente oferecia alvos alternativos a serem buscados como substituto</a:t>
            </a:r>
            <a:endParaRPr lang="pt-BR" sz="1050" b="1" dirty="0" smtClean="0"/>
          </a:p>
          <a:p>
            <a:endParaRPr lang="pt-BR" b="0" dirty="0" smtClean="0">
              <a:latin typeface="Calibri" pitchFamily="34" charset="0"/>
            </a:endParaRPr>
          </a:p>
        </p:txBody>
      </p:sp>
      <p:sp>
        <p:nvSpPr>
          <p:cNvPr id="26628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6629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4EA5CD1-D42C-4198-8D0A-782100499207}" type="datetime1">
              <a:rPr lang="pt-BR" smtClean="0">
                <a:latin typeface="Calibri" pitchFamily="34" charset="0"/>
              </a:rPr>
              <a:pPr/>
              <a:t>10/3/2013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6630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6631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C9E53-2EA8-4A0F-9BD1-D7E0C59224A2}" type="slidenum">
              <a:rPr lang="pt-BR" smtClean="0">
                <a:latin typeface="Calibri" pitchFamily="34" charset="0"/>
              </a:rPr>
              <a:pPr/>
              <a:t>10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pt-BR" sz="1200" dirty="0" smtClean="0">
                <a:sym typeface="Wingdings" pitchFamily="2" charset="2"/>
              </a:rPr>
              <a:t>1 Co 14.5-20: necessidade de interpretação; ilustrações de caráter negativo; </a:t>
            </a:r>
            <a:endParaRPr lang="pt-BR" sz="1200" dirty="0" smtClean="0">
              <a:sym typeface="Wingdings" pitchFamily="2" charset="2"/>
            </a:endParaRP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endParaRPr lang="pt-BR" sz="1200" dirty="0" smtClean="0">
              <a:sym typeface="Wingdings" pitchFamily="2" charset="2"/>
            </a:endParaRP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pt-BR" sz="1200" dirty="0" smtClean="0">
                <a:sym typeface="Wingdings" pitchFamily="2" charset="2"/>
              </a:rPr>
              <a:t>v</a:t>
            </a:r>
            <a:r>
              <a:rPr lang="pt-BR" sz="1200" dirty="0" smtClean="0">
                <a:sym typeface="Wingdings" pitchFamily="2" charset="2"/>
              </a:rPr>
              <a:t>. 15  não deve haver um êxtase descontrolado;     </a:t>
            </a:r>
            <a:endParaRPr lang="pt-BR" sz="1200" dirty="0" smtClean="0">
              <a:sym typeface="Wingdings" pitchFamily="2" charset="2"/>
            </a:endParaRP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endParaRPr lang="pt-BR" sz="1200" dirty="0" smtClean="0">
              <a:sym typeface="Wingdings" pitchFamily="2" charset="2"/>
            </a:endParaRP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pt-BR" sz="1200" dirty="0" smtClean="0">
                <a:sym typeface="Wingdings" pitchFamily="2" charset="2"/>
              </a:rPr>
              <a:t>v</a:t>
            </a:r>
            <a:r>
              <a:rPr lang="pt-BR" sz="1200" dirty="0" smtClean="0">
                <a:sym typeface="Wingdings" pitchFamily="2" charset="2"/>
              </a:rPr>
              <a:t>. 19  dez </a:t>
            </a:r>
            <a:r>
              <a:rPr lang="pt-BR" sz="1200" dirty="0" smtClean="0">
                <a:sym typeface="Wingdings" pitchFamily="2" charset="2"/>
              </a:rPr>
              <a:t>mil</a:t>
            </a: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endParaRPr lang="pt-BR" sz="1200" dirty="0" smtClean="0">
              <a:sym typeface="Wingdings" pitchFamily="2" charset="2"/>
            </a:endParaRPr>
          </a:p>
          <a:p>
            <a:pPr marL="173038" indent="-173038">
              <a:spcBef>
                <a:spcPts val="600"/>
              </a:spcBef>
              <a:buFont typeface="Arial" pitchFamily="34" charset="0"/>
              <a:buNone/>
            </a:pPr>
            <a:endParaRPr lang="pt-BR" sz="1200" dirty="0" smtClean="0">
              <a:sym typeface="Wingdings" pitchFamily="2" charset="2"/>
            </a:endParaRP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endParaRPr lang="pt-BR" sz="1200" dirty="0" smtClean="0">
              <a:sym typeface="Wingdings" pitchFamily="2" charset="2"/>
            </a:endParaRP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pt-BR" sz="1200" dirty="0" smtClean="0">
                <a:sym typeface="Wingdings" pitchFamily="2" charset="2"/>
              </a:rPr>
              <a:t>Retenção com tato e substituição </a:t>
            </a:r>
            <a:r>
              <a:rPr lang="pt-BR" sz="1200" dirty="0" smtClean="0">
                <a:sym typeface="Wingdings" pitchFamily="2" charset="2"/>
              </a:rPr>
              <a:t>tática</a:t>
            </a:r>
          </a:p>
          <a:p>
            <a:pPr marL="173038" indent="-173038">
              <a:spcBef>
                <a:spcPts val="600"/>
              </a:spcBef>
              <a:buFont typeface="Arial" pitchFamily="34" charset="0"/>
              <a:buNone/>
            </a:pPr>
            <a:endParaRPr lang="pt-BR" sz="1200" dirty="0" smtClean="0">
              <a:sym typeface="Wingdings" pitchFamily="2" charset="2"/>
            </a:endParaRPr>
          </a:p>
          <a:p>
            <a:pPr marL="173038" indent="-173038">
              <a:spcBef>
                <a:spcPts val="600"/>
              </a:spcBef>
              <a:buFont typeface="Arial" pitchFamily="34" charset="0"/>
              <a:buNone/>
            </a:pPr>
            <a:endParaRPr lang="pt-BR" sz="1200" dirty="0" smtClean="0">
              <a:sym typeface="Wingdings" pitchFamily="2" charset="2"/>
            </a:endParaRP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pt-BR" sz="1200" dirty="0" smtClean="0"/>
              <a:t>1 Co 14.20b-25: Consideração evangelística; sinal para os não crentes mas para os incrédulos; mudança pactual na história da redenção; mistério; as línguas também significam um juízo distintivo para </a:t>
            </a:r>
            <a:r>
              <a:rPr lang="pt-BR" sz="1200" dirty="0" smtClean="0"/>
              <a:t>Israel</a:t>
            </a:r>
          </a:p>
          <a:p>
            <a:pPr marL="173038" indent="-173038">
              <a:spcBef>
                <a:spcPts val="600"/>
              </a:spcBef>
              <a:buFont typeface="Arial" pitchFamily="34" charset="0"/>
              <a:buNone/>
            </a:pPr>
            <a:endParaRPr lang="pt-BR" sz="1200" dirty="0" smtClean="0"/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pt-BR" sz="1200" dirty="0" smtClean="0"/>
              <a:t>1 Co 14.26-40: tônica é a organização; “não proibais o falar em línguas”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dirty="0" smtClean="0"/>
          </a:p>
        </p:txBody>
      </p:sp>
      <p:sp>
        <p:nvSpPr>
          <p:cNvPr id="26628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6629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4EA5CD1-D42C-4198-8D0A-782100499207}" type="datetime1">
              <a:rPr lang="pt-BR" smtClean="0">
                <a:latin typeface="Calibri" pitchFamily="34" charset="0"/>
              </a:rPr>
              <a:pPr/>
              <a:t>10/3/2013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6630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6631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C9E53-2EA8-4A0F-9BD1-D7E0C59224A2}" type="slidenum">
              <a:rPr lang="pt-BR" smtClean="0">
                <a:latin typeface="Calibri" pitchFamily="34" charset="0"/>
              </a:rPr>
              <a:pPr/>
              <a:t>11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CDADF7-3119-421E-8141-CF6A3DE6039D}" type="datetime1">
              <a:rPr lang="pt-BR" smtClean="0">
                <a:latin typeface="Calibri" pitchFamily="34" charset="0"/>
              </a:rPr>
              <a:pPr/>
              <a:t>10/3/2013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496944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4176464" cy="187220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6252294"/>
          </a:xfrm>
        </p:spPr>
        <p:txBody>
          <a:bodyPr/>
          <a:lstStyle>
            <a:lvl1pPr>
              <a:defRPr sz="3200">
                <a:solidFill>
                  <a:srgbClr val="984807"/>
                </a:solidFill>
              </a:defRPr>
            </a:lvl1pPr>
            <a:lvl2pPr>
              <a:defRPr sz="2800">
                <a:solidFill>
                  <a:srgbClr val="984807"/>
                </a:solidFill>
              </a:defRPr>
            </a:lvl2pPr>
            <a:lvl3pPr>
              <a:defRPr sz="2400">
                <a:solidFill>
                  <a:srgbClr val="984807"/>
                </a:solidFill>
              </a:defRPr>
            </a:lvl3pPr>
            <a:lvl4pPr>
              <a:defRPr sz="2000">
                <a:solidFill>
                  <a:srgbClr val="984807"/>
                </a:solidFill>
              </a:defRPr>
            </a:lvl4pPr>
            <a:lvl5pPr>
              <a:defRPr sz="2000">
                <a:solidFill>
                  <a:srgbClr val="98480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90244"/>
          </a:xfrm>
        </p:spPr>
        <p:txBody>
          <a:bodyPr/>
          <a:lstStyle>
            <a:lvl1pPr marL="0" indent="0">
              <a:buNone/>
              <a:defRPr sz="1400">
                <a:solidFill>
                  <a:srgbClr val="9848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1256" y="-27384"/>
            <a:ext cx="6707088" cy="1018034"/>
          </a:xfrm>
        </p:spPr>
        <p:txBody>
          <a:bodyPr anchor="b"/>
          <a:lstStyle>
            <a:lvl1pPr algn="l">
              <a:defRPr sz="2000"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124743"/>
            <a:ext cx="5111750" cy="5400601"/>
          </a:xfrm>
        </p:spPr>
        <p:txBody>
          <a:bodyPr/>
          <a:lstStyle>
            <a:lvl1pPr>
              <a:defRPr sz="3200">
                <a:solidFill>
                  <a:srgbClr val="984807"/>
                </a:solidFill>
              </a:defRPr>
            </a:lvl1pPr>
            <a:lvl2pPr>
              <a:defRPr sz="2800">
                <a:solidFill>
                  <a:srgbClr val="984807"/>
                </a:solidFill>
              </a:defRPr>
            </a:lvl2pPr>
            <a:lvl3pPr>
              <a:defRPr sz="2400">
                <a:solidFill>
                  <a:srgbClr val="984807"/>
                </a:solidFill>
              </a:defRPr>
            </a:lvl3pPr>
            <a:lvl4pPr>
              <a:defRPr sz="2000">
                <a:solidFill>
                  <a:srgbClr val="984807"/>
                </a:solidFill>
              </a:defRPr>
            </a:lvl4pPr>
            <a:lvl5pPr>
              <a:defRPr sz="2000">
                <a:solidFill>
                  <a:srgbClr val="98480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71600" y="1124744"/>
            <a:ext cx="2493913" cy="5400600"/>
          </a:xfrm>
        </p:spPr>
        <p:txBody>
          <a:bodyPr/>
          <a:lstStyle>
            <a:lvl1pPr marL="0" indent="0">
              <a:buNone/>
              <a:defRPr sz="1400">
                <a:solidFill>
                  <a:srgbClr val="9848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4800600"/>
            <a:ext cx="7056784" cy="566738"/>
          </a:xfrm>
        </p:spPr>
        <p:txBody>
          <a:bodyPr anchor="b"/>
          <a:lstStyle>
            <a:lvl1pPr algn="l">
              <a:defRPr sz="2000" b="1">
                <a:solidFill>
                  <a:srgbClr val="984807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87624" y="612775"/>
            <a:ext cx="7056784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98480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87624" y="5367338"/>
            <a:ext cx="7056784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9848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56784" cy="566738"/>
          </a:xfrm>
        </p:spPr>
        <p:txBody>
          <a:bodyPr anchor="b"/>
          <a:lstStyle>
            <a:lvl1pPr algn="l">
              <a:defRPr sz="2000"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43608" y="2338536"/>
            <a:ext cx="7056784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98480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43608" y="971402"/>
            <a:ext cx="7056784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9848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-323850" y="0"/>
            <a:ext cx="10044113" cy="7100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496944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98480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4176464" cy="1872208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8480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84807"/>
                </a:solidFill>
              </a:defRPr>
            </a:lvl1pPr>
            <a:lvl2pPr>
              <a:defRPr>
                <a:solidFill>
                  <a:srgbClr val="984807"/>
                </a:solidFill>
              </a:defRPr>
            </a:lvl2pPr>
            <a:lvl3pPr>
              <a:defRPr>
                <a:solidFill>
                  <a:srgbClr val="984807"/>
                </a:solidFill>
              </a:defRPr>
            </a:lvl3pPr>
            <a:lvl4pPr>
              <a:defRPr>
                <a:solidFill>
                  <a:srgbClr val="984807"/>
                </a:solidFill>
              </a:defRPr>
            </a:lvl4pPr>
            <a:lvl5pPr>
              <a:defRPr>
                <a:solidFill>
                  <a:srgbClr val="984807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896" y="133832"/>
            <a:ext cx="8229600" cy="1143000"/>
          </a:xfrm>
        </p:spPr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84807"/>
                </a:solidFill>
              </a:defRPr>
            </a:lvl1pPr>
            <a:lvl2pPr>
              <a:defRPr>
                <a:solidFill>
                  <a:srgbClr val="984807"/>
                </a:solidFill>
              </a:defRPr>
            </a:lvl2pPr>
            <a:lvl3pPr>
              <a:defRPr>
                <a:solidFill>
                  <a:srgbClr val="984807"/>
                </a:solidFill>
              </a:defRPr>
            </a:lvl3pPr>
            <a:lvl4pPr>
              <a:defRPr>
                <a:solidFill>
                  <a:srgbClr val="984807"/>
                </a:solidFill>
              </a:defRPr>
            </a:lvl4pPr>
            <a:lvl5pPr>
              <a:defRPr>
                <a:solidFill>
                  <a:srgbClr val="984807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852935"/>
            <a:ext cx="5688632" cy="1362075"/>
          </a:xfrm>
        </p:spPr>
        <p:txBody>
          <a:bodyPr anchor="t"/>
          <a:lstStyle>
            <a:lvl1pPr algn="l">
              <a:defRPr sz="4000" b="1" cap="all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4245050"/>
            <a:ext cx="5688632" cy="552102"/>
          </a:xfrm>
        </p:spPr>
        <p:txBody>
          <a:bodyPr/>
          <a:lstStyle>
            <a:lvl1pPr marL="0" indent="0">
              <a:buNone/>
              <a:defRPr sz="2000">
                <a:solidFill>
                  <a:srgbClr val="98480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852935"/>
            <a:ext cx="5688632" cy="1362075"/>
          </a:xfrm>
        </p:spPr>
        <p:txBody>
          <a:bodyPr anchor="t"/>
          <a:lstStyle>
            <a:lvl1pPr algn="l">
              <a:defRPr sz="4000" b="1" cap="all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4245050"/>
            <a:ext cx="5688632" cy="552102"/>
          </a:xfrm>
        </p:spPr>
        <p:txBody>
          <a:bodyPr/>
          <a:lstStyle>
            <a:lvl1pPr marL="0" indent="0">
              <a:buNone/>
              <a:defRPr sz="2000">
                <a:solidFill>
                  <a:srgbClr val="98480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/>
          <a:lstStyle>
            <a:lvl1pPr>
              <a:defRPr sz="2800">
                <a:solidFill>
                  <a:srgbClr val="984807"/>
                </a:solidFill>
              </a:defRPr>
            </a:lvl1pPr>
            <a:lvl2pPr>
              <a:defRPr sz="2400">
                <a:solidFill>
                  <a:srgbClr val="984807"/>
                </a:solidFill>
              </a:defRPr>
            </a:lvl2pPr>
            <a:lvl3pPr>
              <a:defRPr sz="2000">
                <a:solidFill>
                  <a:srgbClr val="984807"/>
                </a:solidFill>
              </a:defRPr>
            </a:lvl3pPr>
            <a:lvl4pPr>
              <a:defRPr sz="1800">
                <a:solidFill>
                  <a:srgbClr val="984807"/>
                </a:solidFill>
              </a:defRPr>
            </a:lvl4pPr>
            <a:lvl5pPr>
              <a:defRPr sz="1800">
                <a:solidFill>
                  <a:srgbClr val="98480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/>
          <a:lstStyle>
            <a:lvl1pPr>
              <a:defRPr sz="2800">
                <a:solidFill>
                  <a:srgbClr val="984807"/>
                </a:solidFill>
              </a:defRPr>
            </a:lvl1pPr>
            <a:lvl2pPr>
              <a:defRPr sz="2400">
                <a:solidFill>
                  <a:srgbClr val="984807"/>
                </a:solidFill>
              </a:defRPr>
            </a:lvl2pPr>
            <a:lvl3pPr>
              <a:defRPr sz="2000">
                <a:solidFill>
                  <a:srgbClr val="984807"/>
                </a:solidFill>
              </a:defRPr>
            </a:lvl3pPr>
            <a:lvl4pPr>
              <a:defRPr sz="1800">
                <a:solidFill>
                  <a:srgbClr val="984807"/>
                </a:solidFill>
              </a:defRPr>
            </a:lvl4pPr>
            <a:lvl5pPr>
              <a:defRPr sz="1800">
                <a:solidFill>
                  <a:srgbClr val="98480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55576" y="1600200"/>
            <a:ext cx="4038600" cy="4925144"/>
          </a:xfrm>
        </p:spPr>
        <p:txBody>
          <a:bodyPr/>
          <a:lstStyle>
            <a:lvl1pPr>
              <a:defRPr sz="2800">
                <a:solidFill>
                  <a:srgbClr val="984807"/>
                </a:solidFill>
              </a:defRPr>
            </a:lvl1pPr>
            <a:lvl2pPr>
              <a:defRPr sz="2400">
                <a:solidFill>
                  <a:srgbClr val="984807"/>
                </a:solidFill>
              </a:defRPr>
            </a:lvl2pPr>
            <a:lvl3pPr>
              <a:defRPr sz="2000">
                <a:solidFill>
                  <a:srgbClr val="984807"/>
                </a:solidFill>
              </a:defRPr>
            </a:lvl3pPr>
            <a:lvl4pPr>
              <a:defRPr sz="1800">
                <a:solidFill>
                  <a:srgbClr val="984807"/>
                </a:solidFill>
              </a:defRPr>
            </a:lvl4pPr>
            <a:lvl5pPr>
              <a:defRPr sz="1800">
                <a:solidFill>
                  <a:srgbClr val="98480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46576" y="1600200"/>
            <a:ext cx="4038600" cy="4925144"/>
          </a:xfrm>
        </p:spPr>
        <p:txBody>
          <a:bodyPr/>
          <a:lstStyle>
            <a:lvl1pPr>
              <a:defRPr sz="2800">
                <a:solidFill>
                  <a:srgbClr val="984807"/>
                </a:solidFill>
              </a:defRPr>
            </a:lvl1pPr>
            <a:lvl2pPr>
              <a:defRPr sz="2400">
                <a:solidFill>
                  <a:srgbClr val="984807"/>
                </a:solidFill>
              </a:defRPr>
            </a:lvl2pPr>
            <a:lvl3pPr>
              <a:defRPr sz="2000">
                <a:solidFill>
                  <a:srgbClr val="984807"/>
                </a:solidFill>
              </a:defRPr>
            </a:lvl3pPr>
            <a:lvl4pPr>
              <a:defRPr sz="1800">
                <a:solidFill>
                  <a:srgbClr val="984807"/>
                </a:solidFill>
              </a:defRPr>
            </a:lvl4pPr>
            <a:lvl5pPr>
              <a:defRPr sz="1800">
                <a:solidFill>
                  <a:srgbClr val="98480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ctrTitle"/>
          </p:nvPr>
        </p:nvSpPr>
        <p:spPr>
          <a:xfrm>
            <a:off x="322584" y="950863"/>
            <a:ext cx="8497888" cy="1470025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>VIVÊNCIA  </a:t>
            </a:r>
            <a:br>
              <a:rPr lang="pt-BR" sz="4000" dirty="0" smtClean="0"/>
            </a:br>
            <a:r>
              <a:rPr lang="pt-BR" dirty="0" smtClean="0"/>
              <a:t>      </a:t>
            </a:r>
            <a:r>
              <a:rPr lang="pt-BR" sz="4000" dirty="0" smtClean="0"/>
              <a:t>DONS DO ESPÍRITO</a:t>
            </a:r>
            <a:r>
              <a:rPr lang="pt-BR" b="0" dirty="0" smtClean="0"/>
              <a:t/>
            </a:r>
            <a:br>
              <a:rPr lang="pt-BR" b="0" dirty="0" smtClean="0"/>
            </a:br>
            <a:r>
              <a:rPr lang="pt-BR" sz="3200" dirty="0" smtClean="0"/>
              <a:t>FERRAMENTAS de Deus para Edificação do Corpo de Cristo</a:t>
            </a:r>
            <a:r>
              <a:rPr lang="pt-BR" b="0" dirty="0" smtClean="0"/>
              <a:t/>
            </a:r>
            <a:br>
              <a:rPr lang="pt-BR" b="0" dirty="0" smtClean="0"/>
            </a:br>
            <a:endParaRPr lang="pt-BR" dirty="0" smtClean="0">
              <a:latin typeface="Arial" charset="0"/>
              <a:cs typeface="Arial" charset="0"/>
            </a:endParaRPr>
          </a:p>
        </p:txBody>
      </p:sp>
      <p:sp>
        <p:nvSpPr>
          <p:cNvPr id="18435" name="Subtítulo 2"/>
          <p:cNvSpPr>
            <a:spLocks noGrp="1"/>
          </p:cNvSpPr>
          <p:nvPr>
            <p:ph type="subTitle" idx="1"/>
          </p:nvPr>
        </p:nvSpPr>
        <p:spPr>
          <a:xfrm>
            <a:off x="251271" y="3211934"/>
            <a:ext cx="4176713" cy="1873250"/>
          </a:xfrm>
        </p:spPr>
        <p:txBody>
          <a:bodyPr/>
          <a:lstStyle/>
          <a:p>
            <a:r>
              <a:rPr lang="pt-BR" i="1" dirty="0" smtClean="0"/>
              <a:t>Professores:</a:t>
            </a:r>
            <a:br>
              <a:rPr lang="pt-BR" i="1" dirty="0" smtClean="0"/>
            </a:br>
            <a:r>
              <a:rPr lang="pt-BR" i="1" dirty="0" smtClean="0"/>
              <a:t>Eber Hávila Rose</a:t>
            </a:r>
            <a:br>
              <a:rPr lang="pt-BR" i="1" dirty="0" smtClean="0"/>
            </a:br>
            <a:r>
              <a:rPr lang="pt-BR" i="1" dirty="0" smtClean="0"/>
              <a:t>Luiz Felipe S. de Figueiredo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blog.portaladventista.org/jovensmissao/images/68/_Pentec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LÍNGUAS E INTERPRETAÇÃO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1268760"/>
            <a:ext cx="78488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1200"/>
              </a:spcBef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Tema polêmico</a:t>
            </a:r>
          </a:p>
          <a:p>
            <a:pPr marL="173038" indent="-173038">
              <a:spcBef>
                <a:spcPts val="1200"/>
              </a:spcBef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Perguntas sobre sua natureza, finalidade, contemporaneidade, prioridade, formas de utilização, valor, perigo</a:t>
            </a:r>
          </a:p>
          <a:p>
            <a:pPr marL="173038" indent="-173038">
              <a:spcBef>
                <a:spcPts val="1200"/>
              </a:spcBef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Influências da parte emocional e experiências</a:t>
            </a:r>
          </a:p>
          <a:p>
            <a:pPr marL="173038" indent="-173038">
              <a:spcBef>
                <a:spcPts val="1200"/>
              </a:spcBef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1 Co 14.1-3: importância do entendimento na comunicação</a:t>
            </a:r>
          </a:p>
          <a:p>
            <a:pPr marL="173038" indent="-173038">
              <a:spcBef>
                <a:spcPts val="1200"/>
              </a:spcBef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1 Co 14.4 e 12: preferência pela edificação da igreja; </a:t>
            </a:r>
          </a:p>
          <a:p>
            <a:pPr marL="723900" indent="-276225">
              <a:spcBef>
                <a:spcPts val="600"/>
              </a:spcBef>
            </a:pPr>
            <a:endParaRPr lang="pt-BR" sz="17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LÍNGUAS E INTERPRETAÇÃO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134686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Cap</a:t>
            </a:r>
            <a:r>
              <a:rPr lang="pt-BR" sz="2400" dirty="0" smtClean="0"/>
              <a:t> 12 </a:t>
            </a:r>
            <a:r>
              <a:rPr lang="pt-BR" sz="2400" dirty="0" smtClean="0">
                <a:sym typeface="Wingdings" pitchFamily="2" charset="2"/>
              </a:rPr>
              <a:t> melhores dons - serviço</a:t>
            </a:r>
          </a:p>
          <a:p>
            <a:r>
              <a:rPr lang="pt-BR" sz="2400" dirty="0" err="1" smtClean="0">
                <a:sym typeface="Wingdings" pitchFamily="2" charset="2"/>
              </a:rPr>
              <a:t>Cap</a:t>
            </a:r>
            <a:r>
              <a:rPr lang="pt-BR" sz="2400" dirty="0" smtClean="0">
                <a:sym typeface="Wingdings" pitchFamily="2" charset="2"/>
              </a:rPr>
              <a:t> 13  amor - altruísta</a:t>
            </a:r>
          </a:p>
          <a:p>
            <a:r>
              <a:rPr lang="pt-BR" sz="2400" dirty="0" err="1" smtClean="0">
                <a:sym typeface="Wingdings" pitchFamily="2" charset="2"/>
              </a:rPr>
              <a:t>Cap</a:t>
            </a:r>
            <a:r>
              <a:rPr lang="pt-BR" sz="2400" dirty="0" smtClean="0">
                <a:sym typeface="Wingdings" pitchFamily="2" charset="2"/>
              </a:rPr>
              <a:t> 14  testemunho – igreja ser edificada</a:t>
            </a:r>
          </a:p>
        </p:txBody>
      </p:sp>
      <p:pic>
        <p:nvPicPr>
          <p:cNvPr id="4" name="Picture 2" descr="http://3.bp.blogspot.com/-u1jBGSMTGvk/UC_sBx3G5aI/AAAAAAAAAJE/lS1r32a5fIg/s1600/Pentecos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36912"/>
            <a:ext cx="6156176" cy="422108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755576" y="2564904"/>
            <a:ext cx="2376264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pt-BR" sz="2400" dirty="0" smtClean="0">
                <a:sym typeface="Wingdings" pitchFamily="2" charset="2"/>
              </a:rPr>
              <a:t>1 Co 14.5-20</a:t>
            </a: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pt-BR" sz="2400" dirty="0" smtClean="0">
                <a:sym typeface="Wingdings" pitchFamily="2" charset="2"/>
              </a:rPr>
              <a:t>Retenção com tato e substituição tática</a:t>
            </a: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pt-BR" sz="2400" dirty="0" smtClean="0"/>
              <a:t>1 Co 14.20b-25</a:t>
            </a: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pt-BR" sz="2400" dirty="0" smtClean="0"/>
              <a:t>1 Co 14.26-40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A8733D-C5C9-40ED-B531-A39483550170}" type="slidenum">
              <a:rPr lang="en-US" smtClean="0">
                <a:latin typeface="Calibri" pitchFamily="34" charset="0"/>
              </a:rPr>
              <a:pPr/>
              <a:t>12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30832" y="116632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pt-BR" sz="3200" b="1" dirty="0" smtClean="0">
                <a:cs typeface="+mn-cs"/>
              </a:rPr>
              <a:t>CONSIDERAÇÕES FINAIS</a:t>
            </a:r>
          </a:p>
        </p:txBody>
      </p:sp>
      <p:sp>
        <p:nvSpPr>
          <p:cNvPr id="7475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43608" y="1268760"/>
            <a:ext cx="7776864" cy="5184576"/>
          </a:xfrm>
        </p:spPr>
        <p:txBody>
          <a:bodyPr/>
          <a:lstStyle/>
          <a:p>
            <a:pPr marL="276225" indent="-276225" algn="just">
              <a:defRPr/>
            </a:pPr>
            <a:r>
              <a:rPr lang="pt-BR" sz="2400" dirty="0" smtClean="0">
                <a:latin typeface="Calibri" pitchFamily="34" charset="0"/>
                <a:cs typeface="Arial" charset="0"/>
              </a:rPr>
              <a:t>O surgimento dos movimentos de santidade e seus efeitos nas vidas dos crentes, esta doutrina tem sido revista com incorporação de alguns pressupostos relacionados à atuação do Espírito através da distribuição de dons conhecidos como sobrenaturais.</a:t>
            </a:r>
          </a:p>
          <a:p>
            <a:pPr marL="276225" indent="-276225" algn="just">
              <a:defRPr/>
            </a:pPr>
            <a:r>
              <a:rPr lang="pt-BR" sz="2400" dirty="0" smtClean="0">
                <a:latin typeface="Calibri" pitchFamily="34" charset="0"/>
                <a:cs typeface="Arial" charset="0"/>
              </a:rPr>
              <a:t>Profecia: Edificar, exortar e consolar</a:t>
            </a:r>
          </a:p>
          <a:p>
            <a:pPr marL="276225" indent="-276225" algn="just">
              <a:defRPr/>
            </a:pPr>
            <a:r>
              <a:rPr lang="pt-BR" sz="2400" dirty="0" smtClean="0">
                <a:latin typeface="Calibri" pitchFamily="34" charset="0"/>
                <a:cs typeface="Arial" charset="0"/>
              </a:rPr>
              <a:t>Milagres e Curas: Deus continua operando, mas há uma distinção do que ocorreu na igreja primitiva</a:t>
            </a:r>
          </a:p>
          <a:p>
            <a:pPr marL="276225" indent="-276225" algn="just">
              <a:defRPr/>
            </a:pPr>
            <a:r>
              <a:rPr lang="pt-BR" sz="2400" dirty="0" smtClean="0">
                <a:latin typeface="Calibri" pitchFamily="34" charset="0"/>
                <a:cs typeface="Arial" charset="0"/>
              </a:rPr>
              <a:t>Línguas e interpretação: Não é evidência do batismo do Espírito Santo; idiomas falados </a:t>
            </a:r>
            <a:r>
              <a:rPr lang="pt-BR" sz="2400" smtClean="0">
                <a:latin typeface="Calibri" pitchFamily="34" charset="0"/>
                <a:cs typeface="Arial" charset="0"/>
              </a:rPr>
              <a:t>x fala </a:t>
            </a:r>
            <a:r>
              <a:rPr lang="pt-BR" sz="2400" dirty="0" smtClean="0">
                <a:latin typeface="Calibri" pitchFamily="34" charset="0"/>
                <a:cs typeface="Arial" charset="0"/>
              </a:rPr>
              <a:t>extática</a:t>
            </a:r>
            <a:r>
              <a:rPr lang="pt-BR" sz="2400" smtClean="0">
                <a:latin typeface="Calibri" pitchFamily="34" charset="0"/>
                <a:cs typeface="Arial" charset="0"/>
              </a:rPr>
              <a:t>; propósitos: evidenciar </a:t>
            </a:r>
            <a:r>
              <a:rPr lang="pt-BR" sz="2400" dirty="0" smtClean="0">
                <a:latin typeface="Calibri" pitchFamily="34" charset="0"/>
                <a:cs typeface="Arial" charset="0"/>
              </a:rPr>
              <a:t>a universalidade da Graça, sinal de juízo de Deus sobre os incrédulos e edificação da igreja.</a:t>
            </a:r>
          </a:p>
          <a:p>
            <a:pPr marL="276225" indent="-276225" algn="just">
              <a:defRPr/>
            </a:pPr>
            <a:r>
              <a:rPr lang="pt-BR" sz="2400" dirty="0" smtClean="0">
                <a:latin typeface="Calibri" pitchFamily="34" charset="0"/>
                <a:cs typeface="Arial" charset="0"/>
              </a:rPr>
              <a:t>A importância de se manter a unidade da igreja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4536504"/>
            <a:ext cx="9376475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INTRODUÇÃO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1346865"/>
            <a:ext cx="792088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VERDADES A RESPEITO DO ESPÍRITO SANTO QUE NÃO PODEM SER MAL ENTENDIDAS:</a:t>
            </a:r>
          </a:p>
          <a:p>
            <a:endParaRPr lang="pt-BR" sz="2400" b="1" dirty="0" smtClean="0"/>
          </a:p>
          <a:p>
            <a:pPr marL="449263" indent="-449263">
              <a:buAutoNum type="arabicParenR"/>
            </a:pPr>
            <a:r>
              <a:rPr lang="pt-BR" sz="2600" b="1" dirty="0" smtClean="0"/>
              <a:t>Poder</a:t>
            </a:r>
          </a:p>
          <a:p>
            <a:pPr marL="1069975" indent="-620713"/>
            <a:r>
              <a:rPr lang="pt-BR" sz="2600" b="1" dirty="0" err="1" smtClean="0"/>
              <a:t>Pos</a:t>
            </a:r>
            <a:r>
              <a:rPr lang="pt-BR" sz="2600" b="1" dirty="0" smtClean="0"/>
              <a:t>:</a:t>
            </a:r>
            <a:r>
              <a:rPr lang="pt-BR" sz="2600" dirty="0" smtClean="0"/>
              <a:t> Tema central relacionado ao Espírito (</a:t>
            </a:r>
            <a:r>
              <a:rPr lang="pt-BR" sz="2600" dirty="0" err="1" smtClean="0"/>
              <a:t>Lc</a:t>
            </a:r>
            <a:r>
              <a:rPr lang="pt-BR" sz="2600" dirty="0" smtClean="0"/>
              <a:t> 24.49; </a:t>
            </a:r>
            <a:r>
              <a:rPr lang="pt-BR" sz="2600" dirty="0" err="1" smtClean="0"/>
              <a:t>At</a:t>
            </a:r>
            <a:r>
              <a:rPr lang="pt-BR" sz="2600" dirty="0" smtClean="0"/>
              <a:t> 1.8; 4.33; 6.8, 10.28; </a:t>
            </a:r>
            <a:r>
              <a:rPr lang="pt-BR" sz="2600" dirty="0" err="1" smtClean="0"/>
              <a:t>Rm</a:t>
            </a:r>
            <a:r>
              <a:rPr lang="pt-BR" sz="2600" dirty="0" smtClean="0"/>
              <a:t> 15.18,19; 1 Co 2.4,5; 2 Co 6.6-10; 10.4-6; 12.9; 4.7; 1 </a:t>
            </a:r>
            <a:r>
              <a:rPr lang="pt-BR" sz="2600" dirty="0" err="1" smtClean="0"/>
              <a:t>Ts</a:t>
            </a:r>
            <a:r>
              <a:rPr lang="pt-BR" sz="2600" dirty="0" smtClean="0"/>
              <a:t> 1.5; 2.13; 2 </a:t>
            </a:r>
            <a:r>
              <a:rPr lang="pt-BR" sz="2600" dirty="0" err="1" smtClean="0"/>
              <a:t>Tm</a:t>
            </a:r>
            <a:r>
              <a:rPr lang="pt-BR" sz="2600" dirty="0" smtClean="0"/>
              <a:t> 1.7; 3.4,5)</a:t>
            </a:r>
          </a:p>
          <a:p>
            <a:pPr marL="1069975" indent="-1069975"/>
            <a:r>
              <a:rPr lang="pt-BR" sz="2600" dirty="0" smtClean="0"/>
              <a:t>	Nossa dependência do ES na luta contra o mal.</a:t>
            </a:r>
          </a:p>
          <a:p>
            <a:pPr marL="1069975" indent="-620713"/>
            <a:r>
              <a:rPr lang="pt-BR" sz="2600" b="1" dirty="0" err="1" smtClean="0"/>
              <a:t>Neg</a:t>
            </a:r>
            <a:r>
              <a:rPr lang="pt-BR" sz="2600" b="1" dirty="0" smtClean="0"/>
              <a:t>:</a:t>
            </a:r>
            <a:r>
              <a:rPr lang="pt-BR" sz="2600" dirty="0" smtClean="0"/>
              <a:t> A obra do ES centralizada no homem; o poder à nossa disposição que pode ser ligado e usado, opera em nós automaticamente contanto que permitamos que Ele opere regulado pela  nossa consagração e fé;  “passividade interior”.</a:t>
            </a:r>
          </a:p>
          <a:p>
            <a:endParaRPr lang="pt-BR" sz="17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INTRODUÇÃO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1196752"/>
            <a:ext cx="8136904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2) Desempenho</a:t>
            </a:r>
          </a:p>
          <a:p>
            <a:pPr marL="982663" indent="-706438"/>
            <a:r>
              <a:rPr lang="pt-BR" sz="2400" b="1" dirty="0" err="1" smtClean="0"/>
              <a:t>Pos</a:t>
            </a:r>
            <a:r>
              <a:rPr lang="pt-BR" sz="2400" b="1" dirty="0" smtClean="0"/>
              <a:t>:</a:t>
            </a:r>
            <a:r>
              <a:rPr lang="pt-BR" sz="2400" dirty="0" smtClean="0"/>
              <a:t>  Os cristãos precisam encontrar seus dons e usá-los; o uso dos dons pelos leigos.</a:t>
            </a:r>
          </a:p>
          <a:p>
            <a:pPr marL="982663" indent="-706438"/>
            <a:r>
              <a:rPr lang="pt-BR" sz="2400" b="1" dirty="0" err="1" smtClean="0"/>
              <a:t>Neg</a:t>
            </a:r>
            <a:r>
              <a:rPr lang="pt-BR" sz="2400" b="1" dirty="0" smtClean="0"/>
              <a:t>:</a:t>
            </a:r>
            <a:r>
              <a:rPr lang="pt-BR" sz="2400" dirty="0" smtClean="0"/>
              <a:t> Começa e acaba com o uso dos dons; minimizar valor e responsabilidades dos </a:t>
            </a:r>
            <a:r>
              <a:rPr lang="pt-BR" sz="2400" dirty="0" err="1" smtClean="0"/>
              <a:t>cléricos</a:t>
            </a:r>
            <a:r>
              <a:rPr lang="pt-BR" sz="2400" dirty="0" smtClean="0"/>
              <a:t>; minimizar o valor dos dons naturais, problemas dos coríntios.</a:t>
            </a:r>
          </a:p>
          <a:p>
            <a:r>
              <a:rPr lang="pt-BR" sz="2400" b="1" dirty="0" smtClean="0"/>
              <a:t>3) Pureza</a:t>
            </a:r>
          </a:p>
          <a:p>
            <a:pPr marL="896938" indent="-620713"/>
            <a:r>
              <a:rPr lang="pt-BR" sz="2400" b="1" dirty="0" err="1" smtClean="0"/>
              <a:t>Pos</a:t>
            </a:r>
            <a:r>
              <a:rPr lang="pt-BR" sz="2400" b="1" dirty="0" smtClean="0"/>
              <a:t>:</a:t>
            </a:r>
            <a:r>
              <a:rPr lang="pt-BR" sz="2400" dirty="0" smtClean="0"/>
              <a:t> Sem santificação ninguém vera o Senhor; ênfase repetida na Bíblia</a:t>
            </a:r>
          </a:p>
          <a:p>
            <a:pPr marL="276225"/>
            <a:r>
              <a:rPr lang="pt-BR" sz="2400" b="1" dirty="0" err="1" smtClean="0"/>
              <a:t>Neg</a:t>
            </a:r>
            <a:r>
              <a:rPr lang="pt-BR" sz="2400" b="1" dirty="0" smtClean="0"/>
              <a:t>:</a:t>
            </a:r>
            <a:r>
              <a:rPr lang="pt-BR" sz="2400" dirty="0" smtClean="0"/>
              <a:t> Legalismo; farisaísmo; escrupulosos; sem alegria</a:t>
            </a:r>
          </a:p>
          <a:p>
            <a:r>
              <a:rPr lang="pt-BR" sz="2400" b="1" dirty="0" smtClean="0"/>
              <a:t>4) Apresentação: </a:t>
            </a:r>
            <a:r>
              <a:rPr lang="pt-BR" sz="2400" dirty="0" smtClean="0"/>
              <a:t>Percepção das coisas pelo Espírito </a:t>
            </a:r>
          </a:p>
          <a:p>
            <a:pPr marL="896938" indent="-620713"/>
            <a:r>
              <a:rPr lang="pt-BR" sz="2400" b="1" dirty="0" err="1" smtClean="0"/>
              <a:t>Pos</a:t>
            </a:r>
            <a:r>
              <a:rPr lang="pt-BR" sz="2400" b="1" dirty="0" smtClean="0"/>
              <a:t>:</a:t>
            </a:r>
            <a:r>
              <a:rPr lang="pt-BR" sz="2400" dirty="0" smtClean="0"/>
              <a:t> Consciência da divindade de Jesus; nossa filiação; </a:t>
            </a:r>
            <a:r>
              <a:rPr lang="pt-BR" sz="2400" dirty="0" err="1" smtClean="0"/>
              <a:t>discern</a:t>
            </a:r>
            <a:endParaRPr lang="pt-BR" sz="2400" dirty="0" smtClean="0"/>
          </a:p>
          <a:p>
            <a:pPr marL="896938" indent="-620713"/>
            <a:r>
              <a:rPr lang="pt-BR" sz="2400" b="1" dirty="0" err="1" smtClean="0"/>
              <a:t>Neg</a:t>
            </a:r>
            <a:r>
              <a:rPr lang="pt-BR" sz="2400" b="1" dirty="0" smtClean="0"/>
              <a:t>:</a:t>
            </a:r>
            <a:r>
              <a:rPr lang="pt-BR" sz="2400" dirty="0" smtClean="0"/>
              <a:t> (1) Minimização da centralidade da Palavra e                  (2) Minimização da centralidade de Cristo diluindo radicalmente o significado da percepção de Cristo.</a:t>
            </a:r>
          </a:p>
          <a:p>
            <a:endParaRPr lang="pt-BR" sz="17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852935"/>
            <a:ext cx="5688632" cy="1080121"/>
          </a:xfrm>
        </p:spPr>
        <p:txBody>
          <a:bodyPr/>
          <a:lstStyle/>
          <a:p>
            <a:r>
              <a:rPr lang="pt-BR" sz="2800" dirty="0" smtClean="0"/>
              <a:t>Lição 5</a:t>
            </a:r>
            <a:br>
              <a:rPr lang="pt-BR" sz="2800" dirty="0" smtClean="0"/>
            </a:br>
            <a:r>
              <a:rPr lang="pt-BR" sz="2800" dirty="0" smtClean="0"/>
              <a:t>Dons SOBRENATURAIS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3789040"/>
            <a:ext cx="5688632" cy="552102"/>
          </a:xfrm>
        </p:spPr>
        <p:txBody>
          <a:bodyPr/>
          <a:lstStyle/>
          <a:p>
            <a:r>
              <a:rPr lang="pt-BR" dirty="0" smtClean="0"/>
              <a:t>1 Co 12, 14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-36513" y="44450"/>
          <a:ext cx="9180512" cy="698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471"/>
                <a:gridCol w="3006008"/>
                <a:gridCol w="2681033"/>
              </a:tblGrid>
              <a:tr h="523756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RELAÇÃO DOS DONS</a:t>
                      </a:r>
                      <a:endParaRPr lang="pt-BR" sz="2000" dirty="0"/>
                    </a:p>
                  </a:txBody>
                  <a:tcPr>
                    <a:solidFill>
                      <a:srgbClr val="BC7A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6461020">
                <a:tc>
                  <a:txBody>
                    <a:bodyPr/>
                    <a:lstStyle/>
                    <a:p>
                      <a:endParaRPr lang="pt-BR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1 Coríntios 12.28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1. apóstolos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2. </a:t>
                      </a:r>
                      <a:r>
                        <a:rPr lang="pt-BR" sz="1600" b="1" u="sng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profetas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3. mestres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4. </a:t>
                      </a:r>
                      <a:r>
                        <a:rPr lang="pt-BR" sz="1600" b="1" u="sng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operadores de milagres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5. </a:t>
                      </a:r>
                      <a:r>
                        <a:rPr lang="pt-BR" sz="1600" b="1" u="sng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dons de curar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6. socorros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7. governos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8. </a:t>
                      </a:r>
                      <a:r>
                        <a:rPr lang="pt-BR" sz="1600" b="1" u="sng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variedades de línguas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pt-BR" sz="20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1 Coríntios 12.8-10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9. palavra de sabedoria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10. palavra do conhecimento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11. fé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(5) dons de curar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(4) operadores de milagres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(2) profecia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12. discernimento de espíritos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(8) variedade de línguas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13. </a:t>
                      </a:r>
                      <a:r>
                        <a:rPr lang="pt-BR" sz="1600" b="1" u="sng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capacidade para interpretá-las</a:t>
                      </a:r>
                    </a:p>
                    <a:p>
                      <a:endParaRPr lang="pt-BR" sz="1600" dirty="0"/>
                    </a:p>
                  </a:txBody>
                  <a:tcPr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Efésios 4.11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(1) apóstolos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(2) </a:t>
                      </a:r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profetas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14. evangelistas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(3) pastores e mestres 15</a:t>
                      </a:r>
                      <a:r>
                        <a:rPr lang="pt-BR" sz="1600" b="1" kern="1200" baseline="300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[3]</a:t>
                      </a:r>
                      <a:endParaRPr lang="pt-BR" sz="16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pt-BR" sz="16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R</a:t>
                      </a:r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omanos 12.6-8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(2) </a:t>
                      </a:r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profecia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15. </a:t>
                      </a:r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ministério</a:t>
                      </a:r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16</a:t>
                      </a:r>
                      <a:r>
                        <a:rPr lang="pt-BR" sz="1600" b="1" kern="1200" baseline="300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[3]</a:t>
                      </a:r>
                      <a:endParaRPr lang="pt-BR" sz="16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16. o que ensina (3)</a:t>
                      </a:r>
                      <a:r>
                        <a:rPr lang="pt-BR" sz="1600" b="1" kern="1200" baseline="300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[3]</a:t>
                      </a:r>
                      <a:endParaRPr lang="pt-BR" sz="16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17. o que exorta</a:t>
                      </a:r>
                    </a:p>
                    <a:p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18. o que contribui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19. o que preside</a:t>
                      </a:r>
                    </a:p>
                    <a:p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20. quem exerce misericórdia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pt-BR" sz="20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1 Coríntios 7.7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21. casamento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22. celibato</a:t>
                      </a:r>
                    </a:p>
                    <a:p>
                      <a:endParaRPr lang="pt-BR" sz="1600" dirty="0"/>
                    </a:p>
                  </a:txBody>
                  <a:tcPr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pt-BR" sz="20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1 Pedro 4.11</a:t>
                      </a:r>
                    </a:p>
                    <a:p>
                      <a:pPr marL="269875" indent="-269875"/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. todo aquele que fala       (abrangendo vários dons)</a:t>
                      </a:r>
                    </a:p>
                    <a:p>
                      <a:pPr marL="269875" indent="-269875"/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. todo aquele que serve   (abrangendo vários dons)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457200" rtl="0" eaLnBrk="1" latinLnBrk="0" hangingPunct="1"/>
                      <a:endParaRPr lang="pt-BR" sz="20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Depreendidos do NT 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23. hospitalidade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24. intercessão</a:t>
                      </a:r>
                    </a:p>
                    <a:p>
                      <a:endParaRPr lang="pt-BR" sz="1600" dirty="0"/>
                    </a:p>
                  </a:txBody>
                  <a:tcPr>
                    <a:solidFill>
                      <a:srgbClr val="FFE48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UM POUCO DE HISTÓRIA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1346865"/>
            <a:ext cx="806489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76225">
              <a:buFont typeface="Arial" pitchFamily="34" charset="0"/>
              <a:buChar char="•"/>
            </a:pPr>
            <a:r>
              <a:rPr lang="pt-BR" sz="2200" dirty="0" smtClean="0"/>
              <a:t>Por muito tempo  os dons foram pouco estudados e eram direcionados para </a:t>
            </a:r>
            <a:r>
              <a:rPr lang="pt-BR" sz="2200" dirty="0" err="1" smtClean="0"/>
              <a:t>cléricos</a:t>
            </a:r>
            <a:endParaRPr lang="pt-BR" sz="2200" dirty="0" smtClean="0"/>
          </a:p>
          <a:p>
            <a:pPr marL="276225" indent="-276225">
              <a:buFont typeface="Arial" pitchFamily="34" charset="0"/>
              <a:buChar char="•"/>
            </a:pPr>
            <a:r>
              <a:rPr lang="pt-BR" sz="2200" dirty="0" smtClean="0"/>
              <a:t>O assunto ganhou lugar dentro das igrejas a partir do século XVIII</a:t>
            </a:r>
          </a:p>
          <a:p>
            <a:pPr marL="276225" indent="-276225">
              <a:buFont typeface="Arial" pitchFamily="34" charset="0"/>
              <a:buChar char="•"/>
            </a:pPr>
            <a:r>
              <a:rPr lang="pt-BR" sz="2200" dirty="0" smtClean="0"/>
              <a:t>O ponto central é a busca de maior santidade dentro da igreja</a:t>
            </a:r>
          </a:p>
          <a:p>
            <a:pPr>
              <a:spcBef>
                <a:spcPts val="1200"/>
              </a:spcBef>
            </a:pPr>
            <a:r>
              <a:rPr lang="pt-BR" sz="2200" b="1" dirty="0" smtClean="0"/>
              <a:t>A santidade Agostiniana</a:t>
            </a:r>
            <a:endParaRPr lang="pt-BR" sz="2200" dirty="0" smtClean="0"/>
          </a:p>
          <a:p>
            <a:pPr>
              <a:spcBef>
                <a:spcPts val="1200"/>
              </a:spcBef>
            </a:pPr>
            <a:r>
              <a:rPr lang="pt-BR" sz="2200" b="1" dirty="0" smtClean="0"/>
              <a:t>O perfeccionismo Wesleyano</a:t>
            </a:r>
            <a:endParaRPr lang="pt-BR" sz="2200" dirty="0" smtClean="0"/>
          </a:p>
          <a:p>
            <a:endParaRPr lang="pt-BR" sz="1700" b="1" dirty="0" smtClean="0"/>
          </a:p>
        </p:txBody>
      </p:sp>
      <p:pic>
        <p:nvPicPr>
          <p:cNvPr id="23554" name="Picture 2" descr="http://1.bp.blogspot.com/-hvzl2RVn5Kg/TwRDOr2bt2I/AAAAAAAAAgU/syqbsx6l80A/s1600/jwes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852936"/>
            <a:ext cx="44767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UM POUCO DE HISTÓRIA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1346865"/>
            <a:ext cx="7848872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 O ensino de </a:t>
            </a:r>
            <a:r>
              <a:rPr lang="pt-BR" sz="2400" b="1" dirty="0" err="1" smtClean="0"/>
              <a:t>Keswick</a:t>
            </a:r>
            <a:r>
              <a:rPr lang="pt-BR" sz="2400" b="1" dirty="0" smtClean="0"/>
              <a:t>: </a:t>
            </a:r>
            <a:r>
              <a:rPr lang="pt-BR" sz="2400" dirty="0" smtClean="0"/>
              <a:t>Versão modificada da opinião wesleyana; “ensino da vida vitoriosa”; a  força que arrasta para o pecado é efetivamente anulada; deixar que Cristo faça</a:t>
            </a:r>
          </a:p>
          <a:p>
            <a:endParaRPr lang="pt-BR" sz="2000" dirty="0" smtClean="0"/>
          </a:p>
          <a:p>
            <a:endParaRPr lang="pt-BR" sz="1700" b="1" dirty="0" smtClean="0"/>
          </a:p>
        </p:txBody>
      </p:sp>
      <p:pic>
        <p:nvPicPr>
          <p:cNvPr id="21506" name="Picture 2" descr="http://www.gemmaway.com/tours08/Lake_District_08/Kesw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564904"/>
            <a:ext cx="6757651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UM POUCO DE HISTÓRIA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1346865"/>
            <a:ext cx="799288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Pentecostalismo: </a:t>
            </a:r>
          </a:p>
          <a:p>
            <a:pPr>
              <a:spcBef>
                <a:spcPts val="2400"/>
              </a:spcBef>
            </a:pPr>
            <a:r>
              <a:rPr lang="pt-BR" sz="2800" b="1" dirty="0" smtClean="0"/>
              <a:t>A Renovação Carismática: </a:t>
            </a:r>
          </a:p>
          <a:p>
            <a:endParaRPr lang="pt-BR" sz="1700" b="1" dirty="0" smtClean="0"/>
          </a:p>
        </p:txBody>
      </p:sp>
      <p:pic>
        <p:nvPicPr>
          <p:cNvPr id="6" name="Picture 5" descr="show"/>
          <p:cNvPicPr>
            <a:picLocks noChangeAspect="1" noChangeArrowheads="1"/>
          </p:cNvPicPr>
          <p:nvPr/>
        </p:nvPicPr>
        <p:blipFill>
          <a:blip r:embed="rId3" cstate="print"/>
          <a:srcRect t="5039"/>
          <a:stretch>
            <a:fillRect/>
          </a:stretch>
        </p:blipFill>
        <p:spPr bwMode="auto">
          <a:xfrm>
            <a:off x="1259632" y="2838263"/>
            <a:ext cx="6480720" cy="379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CESSACIONISMO x CONTINUISMO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1124744"/>
            <a:ext cx="7992888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 smtClean="0"/>
              <a:t>TRÊS GRUPOS: </a:t>
            </a:r>
          </a:p>
          <a:p>
            <a:pPr lvl="0"/>
            <a:r>
              <a:rPr lang="pt-BR" sz="2400" b="1" dirty="0" smtClean="0"/>
              <a:t>1) Cessacionistas: </a:t>
            </a:r>
          </a:p>
          <a:p>
            <a:pPr marL="361950" lvl="0"/>
            <a:r>
              <a:rPr lang="pt-BR" sz="2400" dirty="0" smtClean="0"/>
              <a:t>Defendem que alguns dons cessaram na igreja primitiva ou nos primeiros séculos da história da igreja;</a:t>
            </a:r>
          </a:p>
          <a:p>
            <a:pPr lvl="0">
              <a:spcBef>
                <a:spcPts val="600"/>
              </a:spcBef>
            </a:pPr>
            <a:r>
              <a:rPr lang="pt-BR" sz="2400" b="1" dirty="0" smtClean="0"/>
              <a:t>2) </a:t>
            </a:r>
            <a:r>
              <a:rPr lang="pt-BR" sz="2400" b="1" dirty="0" err="1" smtClean="0"/>
              <a:t>Continuístas</a:t>
            </a:r>
            <a:r>
              <a:rPr lang="pt-BR" sz="2400" b="1" dirty="0" smtClean="0"/>
              <a:t>: </a:t>
            </a:r>
          </a:p>
          <a:p>
            <a:pPr marL="361950" lvl="0"/>
            <a:r>
              <a:rPr lang="pt-BR" sz="2400" dirty="0" smtClean="0"/>
              <a:t>Defendem a contemporaneidade dos dons dentro de igrejas tradicionais: Não são pentecostais nem carismáticos, mas não negam a contemporaneidade dos dons. Creem que alguns ofícios foram exclusivos da igreja primitiva, como apóstolos. Algumas divergências quanto aos profetas e quanto ao dom de línguas;</a:t>
            </a:r>
          </a:p>
          <a:p>
            <a:pPr lvl="0">
              <a:spcBef>
                <a:spcPts val="600"/>
              </a:spcBef>
            </a:pPr>
            <a:r>
              <a:rPr lang="pt-BR" sz="2400" b="1" dirty="0" smtClean="0"/>
              <a:t>3) Pentecostais, carismáticos e neopentecostais: </a:t>
            </a:r>
          </a:p>
          <a:p>
            <a:pPr marL="361950" lvl="0"/>
            <a:r>
              <a:rPr lang="pt-BR" sz="2400" dirty="0" smtClean="0"/>
              <a:t>Eles se divergem em vários pontos, mas foram colocados aqui no mesmo grupo por haver certa concordância quanto aos dons, com maior ou menor ênfase nestes pontos. </a:t>
            </a:r>
          </a:p>
          <a:p>
            <a:endParaRPr lang="pt-BR" sz="17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PROFECIAS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1268760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76225">
              <a:buFont typeface="Arial" pitchFamily="34" charset="0"/>
              <a:buChar char="•"/>
            </a:pPr>
            <a:r>
              <a:rPr lang="pt-BR" sz="2400" dirty="0" smtClean="0"/>
              <a:t>Os profetas no AT e seus sucessores no NT</a:t>
            </a:r>
          </a:p>
          <a:p>
            <a:pPr marL="276225" indent="-276225">
              <a:buFont typeface="Arial" pitchFamily="34" charset="0"/>
              <a:buChar char="•"/>
            </a:pPr>
            <a:r>
              <a:rPr lang="pt-BR" sz="2400" dirty="0" smtClean="0"/>
              <a:t>O Canon da Escritura está fechado</a:t>
            </a:r>
          </a:p>
          <a:p>
            <a:pPr marL="276225" indent="-276225">
              <a:buFont typeface="Arial" pitchFamily="34" charset="0"/>
              <a:buChar char="•"/>
            </a:pPr>
            <a:r>
              <a:rPr lang="pt-BR" sz="2400" dirty="0" smtClean="0"/>
              <a:t>Falar com vistas à edificação da igreja </a:t>
            </a:r>
          </a:p>
          <a:p>
            <a:pPr marL="276225" indent="-276225">
              <a:buFont typeface="Arial" pitchFamily="34" charset="0"/>
              <a:buChar char="•"/>
            </a:pPr>
            <a:r>
              <a:rPr lang="pt-BR" sz="2400" dirty="0" smtClean="0"/>
              <a:t>Explicação </a:t>
            </a:r>
            <a:r>
              <a:rPr lang="pt-BR" sz="2400" dirty="0" smtClean="0"/>
              <a:t>e exposição fiel da Palavra de Deus</a:t>
            </a:r>
          </a:p>
          <a:p>
            <a:pPr marL="276225" indent="-276225">
              <a:buFont typeface="Arial" pitchFamily="34" charset="0"/>
              <a:buChar char="•"/>
            </a:pPr>
            <a:r>
              <a:rPr lang="pt-BR" sz="2400" dirty="0" smtClean="0"/>
              <a:t>Não </a:t>
            </a:r>
            <a:r>
              <a:rPr lang="pt-BR" sz="2400" dirty="0" smtClean="0"/>
              <a:t>é elocução extática, mas racional e elaborada</a:t>
            </a:r>
          </a:p>
          <a:p>
            <a:pPr marL="276225" indent="-276225">
              <a:buFont typeface="Arial" pitchFamily="34" charset="0"/>
              <a:buChar char="•"/>
            </a:pPr>
            <a:r>
              <a:rPr lang="pt-BR" sz="2400" dirty="0" smtClean="0"/>
              <a:t>Precisa ser provado</a:t>
            </a:r>
          </a:p>
        </p:txBody>
      </p:sp>
      <p:pic>
        <p:nvPicPr>
          <p:cNvPr id="15362" name="Picture 2" descr="http://3.bp.blogspot.com/-SVEgTbqVh-g/Tsp88K9Js8I/AAAAAAAAAcM/7p1zlDGBDM0/s1600/bi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448" y="3122878"/>
            <a:ext cx="5111552" cy="3762506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755576" y="3489389"/>
            <a:ext cx="36724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76225">
              <a:buFont typeface="Arial" pitchFamily="34" charset="0"/>
              <a:buChar char="•"/>
            </a:pPr>
            <a:r>
              <a:rPr lang="pt-BR" sz="2400" dirty="0" smtClean="0"/>
              <a:t>Ocasionalmente um profeta predizia futuro, mas em 1 Co 14 a profecia serve para edificar, consolar e exortar</a:t>
            </a:r>
          </a:p>
          <a:p>
            <a:pPr marL="276225" indent="-276225">
              <a:buFont typeface="Arial" pitchFamily="34" charset="0"/>
              <a:buChar char="•"/>
            </a:pPr>
            <a:r>
              <a:rPr lang="pt-BR" sz="2400" dirty="0" smtClean="0"/>
              <a:t>A interpretação de Wayne Grudem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MILAGRES E CURAS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1196752"/>
            <a:ext cx="439248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76225">
              <a:buFont typeface="Arial" pitchFamily="34" charset="0"/>
              <a:buChar char="•"/>
            </a:pPr>
            <a:r>
              <a:rPr lang="pt-BR" sz="2200" dirty="0" smtClean="0"/>
              <a:t>Milagre é qualquer atividade que evidencie o grande poder de Deus</a:t>
            </a:r>
          </a:p>
          <a:p>
            <a:pPr marL="276225" indent="-276225">
              <a:buFont typeface="Arial" pitchFamily="34" charset="0"/>
              <a:buChar char="•"/>
            </a:pPr>
            <a:r>
              <a:rPr lang="pt-BR" sz="2200" dirty="0" smtClean="0"/>
              <a:t>Propósitos</a:t>
            </a:r>
          </a:p>
          <a:p>
            <a:pPr marL="276225" indent="-276225">
              <a:buFont typeface="Arial" pitchFamily="34" charset="0"/>
              <a:buChar char="•"/>
            </a:pPr>
            <a:r>
              <a:rPr lang="pt-BR" sz="2200" dirty="0" smtClean="0"/>
              <a:t>Abundante e efusiva no ministério de Jesus e dos apóstolos</a:t>
            </a:r>
          </a:p>
          <a:p>
            <a:pPr marL="276225" indent="-276225">
              <a:buFont typeface="Arial" pitchFamily="34" charset="0"/>
              <a:buChar char="•"/>
            </a:pPr>
            <a:r>
              <a:rPr lang="pt-BR" sz="2200" dirty="0" smtClean="0"/>
              <a:t>A orientação bíblica para orarmos em relação à saúde</a:t>
            </a:r>
          </a:p>
          <a:p>
            <a:pPr marL="276225" indent="-276225">
              <a:buFont typeface="Arial" pitchFamily="34" charset="0"/>
              <a:buChar char="•"/>
            </a:pPr>
            <a:r>
              <a:rPr lang="pt-BR" sz="2200" dirty="0" smtClean="0"/>
              <a:t>Cessacionistas x </a:t>
            </a:r>
            <a:r>
              <a:rPr lang="pt-BR" sz="2200" dirty="0" err="1" smtClean="0"/>
              <a:t>Continuistas</a:t>
            </a:r>
            <a:endParaRPr lang="pt-BR" sz="2200" dirty="0" smtClean="0"/>
          </a:p>
          <a:p>
            <a:pPr marL="276225" indent="-276225">
              <a:buFont typeface="Arial" pitchFamily="34" charset="0"/>
              <a:buChar char="•"/>
            </a:pPr>
            <a:r>
              <a:rPr lang="pt-BR" sz="2200" dirty="0" smtClean="0"/>
              <a:t>Uma questão de ênfase: pedir e viver pelos milagres; os propósitos; abusos e excessos; perigo em se tornar o ponto central da adoração e trabalho da igreja</a:t>
            </a:r>
          </a:p>
          <a:p>
            <a:pPr marL="276225" indent="-276225">
              <a:buFont typeface="Arial" pitchFamily="34" charset="0"/>
              <a:buChar char="•"/>
            </a:pPr>
            <a:r>
              <a:rPr lang="pt-BR" sz="2200" dirty="0" smtClean="0"/>
              <a:t>Submissão à vontade de Deus</a:t>
            </a:r>
          </a:p>
          <a:p>
            <a:pPr marL="276225" indent="-276225">
              <a:buFont typeface="Arial" pitchFamily="34" charset="0"/>
              <a:buChar char="•"/>
            </a:pPr>
            <a:r>
              <a:rPr lang="pt-BR" sz="2200" dirty="0" smtClean="0"/>
              <a:t>O dom de cura continua?</a:t>
            </a:r>
          </a:p>
          <a:p>
            <a:pPr marL="276225" indent="-276225">
              <a:buFont typeface="Arial" pitchFamily="34" charset="0"/>
              <a:buChar char="•"/>
            </a:pPr>
            <a:endParaRPr lang="pt-BR" sz="2400" dirty="0" smtClean="0"/>
          </a:p>
        </p:txBody>
      </p:sp>
      <p:pic>
        <p:nvPicPr>
          <p:cNvPr id="4" name="Picture 5" descr="http://padom.com.br/wp-content/uploads/2010/04/cox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404" y="1584151"/>
            <a:ext cx="41021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1813</Words>
  <Application>Microsoft Office PowerPoint</Application>
  <PresentationFormat>Apresentação na tela (4:3)</PresentationFormat>
  <Paragraphs>253</Paragraphs>
  <Slides>15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VIVÊNCIA         DONS DO ESPÍRITO FERRAMENTAS de Deus para Edificação do Corpo de Cristo </vt:lpstr>
      <vt:lpstr>Lição 5 Dons SOBRENATURAIS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CONSIDERAÇÕES FINAIS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c017545</dc:creator>
  <cp:lastModifiedBy>Windows</cp:lastModifiedBy>
  <cp:revision>58</cp:revision>
  <dcterms:created xsi:type="dcterms:W3CDTF">2012-12-11T13:56:48Z</dcterms:created>
  <dcterms:modified xsi:type="dcterms:W3CDTF">2013-03-10T13:34:08Z</dcterms:modified>
</cp:coreProperties>
</file>