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3" r:id="rId3"/>
    <p:sldId id="279" r:id="rId4"/>
    <p:sldId id="281" r:id="rId5"/>
    <p:sldId id="289" r:id="rId6"/>
    <p:sldId id="296" r:id="rId7"/>
    <p:sldId id="293" r:id="rId8"/>
    <p:sldId id="294" r:id="rId9"/>
    <p:sldId id="295" r:id="rId10"/>
    <p:sldId id="280" r:id="rId11"/>
    <p:sldId id="274" r:id="rId1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7141"/>
    <a:srgbClr val="BC7A48"/>
    <a:srgbClr val="F8AF4E"/>
    <a:srgbClr val="FFD44B"/>
    <a:srgbClr val="984807"/>
    <a:srgbClr val="FFE48F"/>
    <a:srgbClr val="FFDB6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249" autoAdjust="0"/>
  </p:normalViewPr>
  <p:slideViewPr>
    <p:cSldViewPr>
      <p:cViewPr varScale="1">
        <p:scale>
          <a:sx n="53" d="100"/>
          <a:sy n="53" d="100"/>
        </p:scale>
        <p:origin x="-91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71A68-32A1-4B9B-AEC6-1E7AC51290FC}" type="datetimeFigureOut">
              <a:rPr lang="pt-BR" smtClean="0"/>
              <a:pPr/>
              <a:t>23/3/2013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1CB0-C4A5-45D6-8AAA-B4DEAA8A9F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ts val="1200"/>
              </a:spcBef>
            </a:pPr>
            <a:endParaRPr lang="pt-BR" dirty="0" smtClean="0">
              <a:latin typeface="Calibri" pitchFamily="34" charset="0"/>
            </a:endParaRPr>
          </a:p>
        </p:txBody>
      </p:sp>
      <p:sp>
        <p:nvSpPr>
          <p:cNvPr id="26628" name="Espaço Reservado para Cabeçalho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EBD/IPN - COSMOVISÃO CRISTÃ                          "O Discípulo e a Mente de Cristo."</a:t>
            </a:r>
          </a:p>
        </p:txBody>
      </p:sp>
      <p:sp>
        <p:nvSpPr>
          <p:cNvPr id="26629" name="Espaço Reservado para Data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4EA5CD1-D42C-4198-8D0A-782100499207}" type="datetime1">
              <a:rPr lang="pt-BR" smtClean="0">
                <a:latin typeface="Calibri" pitchFamily="34" charset="0"/>
              </a:rPr>
              <a:pPr/>
              <a:t>23/3/2013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26630" name="Espaço Reservado para Rodapé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26631" name="Espaço Reservado para Número de Slide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C9E53-2EA8-4A0F-9BD1-D7E0C59224A2}" type="slidenum">
              <a:rPr lang="pt-BR" smtClean="0">
                <a:latin typeface="Calibri" pitchFamily="34" charset="0"/>
              </a:rPr>
              <a:pPr/>
              <a:t>4</a:t>
            </a:fld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b="0" dirty="0" smtClean="0">
              <a:latin typeface="Calibri" pitchFamily="34" charset="0"/>
            </a:endParaRPr>
          </a:p>
        </p:txBody>
      </p:sp>
      <p:sp>
        <p:nvSpPr>
          <p:cNvPr id="26628" name="Espaço Reservado para Cabeçalho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EBD/IPN - COSMOVISÃO CRISTÃ                          "O Discípulo e a Mente de Cristo."</a:t>
            </a:r>
          </a:p>
        </p:txBody>
      </p:sp>
      <p:sp>
        <p:nvSpPr>
          <p:cNvPr id="26629" name="Espaço Reservado para Data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4EA5CD1-D42C-4198-8D0A-782100499207}" type="datetime1">
              <a:rPr lang="pt-BR" smtClean="0">
                <a:latin typeface="Calibri" pitchFamily="34" charset="0"/>
              </a:rPr>
              <a:pPr/>
              <a:t>23/3/2013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26630" name="Espaço Reservado para Rodapé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26631" name="Espaço Reservado para Número de Slide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C9E53-2EA8-4A0F-9BD1-D7E0C59224A2}" type="slidenum">
              <a:rPr lang="pt-BR" smtClean="0">
                <a:latin typeface="Calibri" pitchFamily="34" charset="0"/>
              </a:rPr>
              <a:pPr/>
              <a:t>5</a:t>
            </a:fld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b="0" dirty="0" smtClean="0">
              <a:latin typeface="Calibri" pitchFamily="34" charset="0"/>
            </a:endParaRPr>
          </a:p>
        </p:txBody>
      </p:sp>
      <p:sp>
        <p:nvSpPr>
          <p:cNvPr id="26628" name="Espaço Reservado para Cabeçalho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EBD/IPN - COSMOVISÃO CRISTÃ                          "O Discípulo e a Mente de Cristo."</a:t>
            </a:r>
          </a:p>
        </p:txBody>
      </p:sp>
      <p:sp>
        <p:nvSpPr>
          <p:cNvPr id="26629" name="Espaço Reservado para Data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4EA5CD1-D42C-4198-8D0A-782100499207}" type="datetime1">
              <a:rPr lang="pt-BR" smtClean="0">
                <a:latin typeface="Calibri" pitchFamily="34" charset="0"/>
              </a:rPr>
              <a:pPr/>
              <a:t>23/3/2013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26630" name="Espaço Reservado para Rodapé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26631" name="Espaço Reservado para Número de Slide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C9E53-2EA8-4A0F-9BD1-D7E0C59224A2}" type="slidenum">
              <a:rPr lang="pt-BR" smtClean="0">
                <a:latin typeface="Calibri" pitchFamily="34" charset="0"/>
              </a:rPr>
              <a:pPr/>
              <a:t>6</a:t>
            </a:fld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b="0" dirty="0" smtClean="0">
              <a:latin typeface="Calibri" pitchFamily="34" charset="0"/>
            </a:endParaRPr>
          </a:p>
        </p:txBody>
      </p:sp>
      <p:sp>
        <p:nvSpPr>
          <p:cNvPr id="26628" name="Espaço Reservado para Cabeçalho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EBD/IPN - COSMOVISÃO CRISTÃ                          "O Discípulo e a Mente de Cristo."</a:t>
            </a:r>
          </a:p>
        </p:txBody>
      </p:sp>
      <p:sp>
        <p:nvSpPr>
          <p:cNvPr id="26629" name="Espaço Reservado para Data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4EA5CD1-D42C-4198-8D0A-782100499207}" type="datetime1">
              <a:rPr lang="pt-BR" smtClean="0">
                <a:latin typeface="Calibri" pitchFamily="34" charset="0"/>
              </a:rPr>
              <a:pPr/>
              <a:t>23/3/2013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26630" name="Espaço Reservado para Rodapé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26631" name="Espaço Reservado para Número de Slide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C9E53-2EA8-4A0F-9BD1-D7E0C59224A2}" type="slidenum">
              <a:rPr lang="pt-BR" smtClean="0">
                <a:latin typeface="Calibri" pitchFamily="34" charset="0"/>
              </a:rPr>
              <a:pPr/>
              <a:t>7</a:t>
            </a:fld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z="1200" dirty="0" smtClean="0"/>
              <a:t>Encarados como fundamentos junto com os Apóstolos</a:t>
            </a:r>
            <a:r>
              <a:rPr lang="pt-BR" sz="1200" baseline="0" dirty="0" smtClean="0"/>
              <a:t> </a:t>
            </a:r>
            <a:r>
              <a:rPr lang="pt-BR" sz="1200" baseline="0" dirty="0" smtClean="0">
                <a:sym typeface="Wingdings" pitchFamily="2" charset="2"/>
              </a:rPr>
              <a:t> </a:t>
            </a:r>
            <a:r>
              <a:rPr lang="pt-BR" sz="1200" baseline="0" dirty="0" err="1" smtClean="0">
                <a:sym typeface="Wingdings" pitchFamily="2" charset="2"/>
              </a:rPr>
              <a:t>Ef</a:t>
            </a:r>
            <a:r>
              <a:rPr lang="pt-BR" sz="1200" baseline="0" dirty="0" smtClean="0">
                <a:sym typeface="Wingdings" pitchFamily="2" charset="2"/>
              </a:rPr>
              <a:t> 2.20; 3.5</a:t>
            </a:r>
          </a:p>
          <a:p>
            <a:endParaRPr lang="pt-BR" sz="1200" b="0" baseline="0" dirty="0" smtClean="0">
              <a:latin typeface="Calibri" pitchFamily="34" charset="0"/>
              <a:sym typeface="Wingdings" pitchFamily="2" charset="2"/>
            </a:endParaRPr>
          </a:p>
          <a:p>
            <a:r>
              <a:rPr lang="pt-BR" sz="1200" b="0" baseline="0" dirty="0" smtClean="0">
                <a:latin typeface="Calibri" pitchFamily="34" charset="0"/>
                <a:sym typeface="Wingdings" pitchFamily="2" charset="2"/>
              </a:rPr>
              <a:t>John </a:t>
            </a:r>
            <a:r>
              <a:rPr lang="pt-BR" sz="1200" b="0" baseline="0" dirty="0" err="1" smtClean="0">
                <a:latin typeface="Calibri" pitchFamily="34" charset="0"/>
                <a:sym typeface="Wingdings" pitchFamily="2" charset="2"/>
              </a:rPr>
              <a:t>MacArthur</a:t>
            </a:r>
            <a:r>
              <a:rPr lang="pt-BR" sz="1200" b="0" baseline="0" dirty="0" smtClean="0">
                <a:latin typeface="Calibri" pitchFamily="34" charset="0"/>
                <a:sym typeface="Wingdings" pitchFamily="2" charset="2"/>
              </a:rPr>
              <a:t> entende como John </a:t>
            </a:r>
            <a:r>
              <a:rPr lang="pt-BR" sz="1200" b="0" baseline="0" dirty="0" err="1" smtClean="0">
                <a:latin typeface="Calibri" pitchFamily="34" charset="0"/>
                <a:sym typeface="Wingdings" pitchFamily="2" charset="2"/>
              </a:rPr>
              <a:t>Stott</a:t>
            </a:r>
            <a:r>
              <a:rPr lang="pt-BR" sz="1200" b="0" baseline="0" dirty="0" smtClean="0">
                <a:latin typeface="Calibri" pitchFamily="34" charset="0"/>
                <a:sym typeface="Wingdings" pitchFamily="2" charset="2"/>
              </a:rPr>
              <a:t> profetas na igreja primitiva como instrumento de revelação, mas não escreveram o </a:t>
            </a:r>
            <a:r>
              <a:rPr lang="pt-BR" sz="1200" b="0" baseline="0" dirty="0" err="1" smtClean="0">
                <a:latin typeface="Calibri" pitchFamily="34" charset="0"/>
                <a:sym typeface="Wingdings" pitchFamily="2" charset="2"/>
              </a:rPr>
              <a:t>canon</a:t>
            </a:r>
            <a:r>
              <a:rPr lang="pt-BR" sz="1200" b="0" baseline="0" dirty="0" smtClean="0">
                <a:latin typeface="Calibri" pitchFamily="34" charset="0"/>
                <a:sym typeface="Wingdings" pitchFamily="2" charset="2"/>
              </a:rPr>
              <a:t>, e sim interpretou ou trouxe a mensagem dos apóstolos. Tinham uma atuação restrita à igreja.</a:t>
            </a:r>
          </a:p>
          <a:p>
            <a:endParaRPr lang="pt-BR" sz="1200" b="0" baseline="0" dirty="0" smtClean="0">
              <a:latin typeface="Calibri" pitchFamily="34" charset="0"/>
              <a:sym typeface="Wingdings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Augustus</a:t>
            </a:r>
            <a:r>
              <a:rPr lang="pt-BR" sz="1200" baseline="0" dirty="0" smtClean="0"/>
              <a:t> </a:t>
            </a:r>
            <a:r>
              <a:rPr lang="pt-BR" sz="1200" baseline="0" dirty="0" err="1" smtClean="0"/>
              <a:t>Nicodemus</a:t>
            </a:r>
            <a:r>
              <a:rPr lang="pt-BR" sz="1200" baseline="0" dirty="0" smtClean="0"/>
              <a:t> </a:t>
            </a:r>
            <a:r>
              <a:rPr lang="pt-BR" sz="1200" baseline="0" dirty="0" smtClean="0">
                <a:sym typeface="Wingdings" pitchFamily="2" charset="2"/>
              </a:rPr>
              <a:t> Os apóstolos recebiam e os profetas explicavam</a:t>
            </a:r>
            <a:endParaRPr lang="pt-BR" sz="1200" dirty="0" smtClean="0"/>
          </a:p>
          <a:p>
            <a:endParaRPr lang="pt-BR" b="0" dirty="0" smtClean="0">
              <a:latin typeface="Calibri" pitchFamily="34" charset="0"/>
            </a:endParaRPr>
          </a:p>
        </p:txBody>
      </p:sp>
      <p:sp>
        <p:nvSpPr>
          <p:cNvPr id="26628" name="Espaço Reservado para Cabeçalho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EBD/IPN - COSMOVISÃO CRISTÃ                          "O Discípulo e a Mente de Cristo."</a:t>
            </a:r>
          </a:p>
        </p:txBody>
      </p:sp>
      <p:sp>
        <p:nvSpPr>
          <p:cNvPr id="26629" name="Espaço Reservado para Data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4EA5CD1-D42C-4198-8D0A-782100499207}" type="datetime1">
              <a:rPr lang="pt-BR" smtClean="0">
                <a:latin typeface="Calibri" pitchFamily="34" charset="0"/>
              </a:rPr>
              <a:pPr/>
              <a:t>23/3/2013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26630" name="Espaço Reservado para Rodapé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26631" name="Espaço Reservado para Número de Slide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C9E53-2EA8-4A0F-9BD1-D7E0C59224A2}" type="slidenum">
              <a:rPr lang="pt-BR" smtClean="0">
                <a:latin typeface="Calibri" pitchFamily="34" charset="0"/>
              </a:rPr>
              <a:pPr/>
              <a:t>8</a:t>
            </a:fld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b="0" dirty="0" smtClean="0">
              <a:latin typeface="Calibri" pitchFamily="34" charset="0"/>
            </a:endParaRPr>
          </a:p>
        </p:txBody>
      </p:sp>
      <p:sp>
        <p:nvSpPr>
          <p:cNvPr id="26628" name="Espaço Reservado para Cabeçalho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EBD/IPN - COSMOVISÃO CRISTÃ                          "O Discípulo e a Mente de Cristo."</a:t>
            </a:r>
          </a:p>
        </p:txBody>
      </p:sp>
      <p:sp>
        <p:nvSpPr>
          <p:cNvPr id="26629" name="Espaço Reservado para Data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4EA5CD1-D42C-4198-8D0A-782100499207}" type="datetime1">
              <a:rPr lang="pt-BR" smtClean="0">
                <a:latin typeface="Calibri" pitchFamily="34" charset="0"/>
              </a:rPr>
              <a:pPr/>
              <a:t>23/3/2013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26630" name="Espaço Reservado para Rodapé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t-BR" smtClean="0">
                <a:latin typeface="Calibri" pitchFamily="34" charset="0"/>
              </a:rPr>
              <a:t>Pr. Marco Antônio                                  Profa. Zuleide Feitosa</a:t>
            </a:r>
          </a:p>
        </p:txBody>
      </p:sp>
      <p:sp>
        <p:nvSpPr>
          <p:cNvPr id="26631" name="Espaço Reservado para Número de Slide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6C9E53-2EA8-4A0F-9BD1-D7E0C59224A2}" type="slidenum">
              <a:rPr lang="pt-BR" smtClean="0">
                <a:latin typeface="Calibri" pitchFamily="34" charset="0"/>
              </a:rPr>
              <a:pPr/>
              <a:t>9</a:t>
            </a:fld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98CDADF7-3119-421E-8141-CF6A3DE6039D}" type="datetime1">
              <a:rPr lang="pt-BR" smtClean="0">
                <a:latin typeface="Calibri" pitchFamily="34" charset="0"/>
              </a:rPr>
              <a:pPr/>
              <a:t>23/3/2013</a:t>
            </a:fld>
            <a:endParaRPr lang="pt-BR" smtClean="0">
              <a:latin typeface="Calibri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496944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3068960"/>
            <a:ext cx="4176464" cy="187220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6252294"/>
          </a:xfrm>
        </p:spPr>
        <p:txBody>
          <a:bodyPr/>
          <a:lstStyle>
            <a:lvl1pPr>
              <a:defRPr sz="3200">
                <a:solidFill>
                  <a:srgbClr val="984807"/>
                </a:solidFill>
              </a:defRPr>
            </a:lvl1pPr>
            <a:lvl2pPr>
              <a:defRPr sz="2800">
                <a:solidFill>
                  <a:srgbClr val="984807"/>
                </a:solidFill>
              </a:defRPr>
            </a:lvl2pPr>
            <a:lvl3pPr>
              <a:defRPr sz="2400">
                <a:solidFill>
                  <a:srgbClr val="984807"/>
                </a:solidFill>
              </a:defRPr>
            </a:lvl3pPr>
            <a:lvl4pPr>
              <a:defRPr sz="2000">
                <a:solidFill>
                  <a:srgbClr val="984807"/>
                </a:solidFill>
              </a:defRPr>
            </a:lvl4pPr>
            <a:lvl5pPr>
              <a:defRPr sz="2000">
                <a:solidFill>
                  <a:srgbClr val="984807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90244"/>
          </a:xfrm>
        </p:spPr>
        <p:txBody>
          <a:bodyPr/>
          <a:lstStyle>
            <a:lvl1pPr marL="0" indent="0">
              <a:buNone/>
              <a:defRPr sz="1400">
                <a:solidFill>
                  <a:srgbClr val="98480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1256" y="-27384"/>
            <a:ext cx="6707088" cy="1018034"/>
          </a:xfrm>
        </p:spPr>
        <p:txBody>
          <a:bodyPr anchor="b"/>
          <a:lstStyle>
            <a:lvl1pPr algn="l">
              <a:defRPr sz="2000"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1124743"/>
            <a:ext cx="5111750" cy="5400601"/>
          </a:xfrm>
        </p:spPr>
        <p:txBody>
          <a:bodyPr/>
          <a:lstStyle>
            <a:lvl1pPr>
              <a:defRPr sz="3200">
                <a:solidFill>
                  <a:srgbClr val="984807"/>
                </a:solidFill>
              </a:defRPr>
            </a:lvl1pPr>
            <a:lvl2pPr>
              <a:defRPr sz="2800">
                <a:solidFill>
                  <a:srgbClr val="984807"/>
                </a:solidFill>
              </a:defRPr>
            </a:lvl2pPr>
            <a:lvl3pPr>
              <a:defRPr sz="2400">
                <a:solidFill>
                  <a:srgbClr val="984807"/>
                </a:solidFill>
              </a:defRPr>
            </a:lvl3pPr>
            <a:lvl4pPr>
              <a:defRPr sz="2000">
                <a:solidFill>
                  <a:srgbClr val="984807"/>
                </a:solidFill>
              </a:defRPr>
            </a:lvl4pPr>
            <a:lvl5pPr>
              <a:defRPr sz="2000">
                <a:solidFill>
                  <a:srgbClr val="984807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71600" y="1124744"/>
            <a:ext cx="2493913" cy="5400600"/>
          </a:xfrm>
        </p:spPr>
        <p:txBody>
          <a:bodyPr/>
          <a:lstStyle>
            <a:lvl1pPr marL="0" indent="0">
              <a:buNone/>
              <a:defRPr sz="1400">
                <a:solidFill>
                  <a:srgbClr val="98480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4800600"/>
            <a:ext cx="7056784" cy="566738"/>
          </a:xfrm>
        </p:spPr>
        <p:txBody>
          <a:bodyPr anchor="b"/>
          <a:lstStyle>
            <a:lvl1pPr algn="l">
              <a:defRPr sz="2000" b="1">
                <a:solidFill>
                  <a:srgbClr val="984807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87624" y="612775"/>
            <a:ext cx="7056784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98480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87624" y="5367338"/>
            <a:ext cx="7056784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98480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56784" cy="566738"/>
          </a:xfrm>
        </p:spPr>
        <p:txBody>
          <a:bodyPr anchor="b"/>
          <a:lstStyle>
            <a:lvl1pPr algn="l">
              <a:defRPr sz="2000"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43608" y="2338536"/>
            <a:ext cx="7056784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984807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43608" y="971402"/>
            <a:ext cx="7056784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98480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-323850" y="0"/>
            <a:ext cx="10044113" cy="7100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496944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98480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251520" y="3068960"/>
            <a:ext cx="4176464" cy="1872208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98480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984807"/>
                </a:solidFill>
              </a:defRPr>
            </a:lvl1pPr>
            <a:lvl2pPr>
              <a:defRPr>
                <a:solidFill>
                  <a:srgbClr val="984807"/>
                </a:solidFill>
              </a:defRPr>
            </a:lvl2pPr>
            <a:lvl3pPr>
              <a:defRPr>
                <a:solidFill>
                  <a:srgbClr val="984807"/>
                </a:solidFill>
              </a:defRPr>
            </a:lvl3pPr>
            <a:lvl4pPr>
              <a:defRPr>
                <a:solidFill>
                  <a:srgbClr val="984807"/>
                </a:solidFill>
              </a:defRPr>
            </a:lvl4pPr>
            <a:lvl5pPr>
              <a:defRPr>
                <a:solidFill>
                  <a:srgbClr val="984807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896" y="133832"/>
            <a:ext cx="8229600" cy="1143000"/>
          </a:xfrm>
        </p:spPr>
        <p:txBody>
          <a:bodyPr/>
          <a:lstStyle>
            <a:lvl1pPr>
              <a:defRPr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984807"/>
                </a:solidFill>
              </a:defRPr>
            </a:lvl1pPr>
            <a:lvl2pPr>
              <a:defRPr>
                <a:solidFill>
                  <a:srgbClr val="984807"/>
                </a:solidFill>
              </a:defRPr>
            </a:lvl2pPr>
            <a:lvl3pPr>
              <a:defRPr>
                <a:solidFill>
                  <a:srgbClr val="984807"/>
                </a:solidFill>
              </a:defRPr>
            </a:lvl3pPr>
            <a:lvl4pPr>
              <a:defRPr>
                <a:solidFill>
                  <a:srgbClr val="984807"/>
                </a:solidFill>
              </a:defRPr>
            </a:lvl4pPr>
            <a:lvl5pPr>
              <a:defRPr>
                <a:solidFill>
                  <a:srgbClr val="984807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852935"/>
            <a:ext cx="5688632" cy="1362075"/>
          </a:xfrm>
        </p:spPr>
        <p:txBody>
          <a:bodyPr anchor="t"/>
          <a:lstStyle>
            <a:lvl1pPr algn="l">
              <a:defRPr sz="4000" b="1" cap="all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9512" y="4245050"/>
            <a:ext cx="5688632" cy="552102"/>
          </a:xfrm>
        </p:spPr>
        <p:txBody>
          <a:bodyPr/>
          <a:lstStyle>
            <a:lvl1pPr marL="0" indent="0">
              <a:buNone/>
              <a:defRPr sz="2000">
                <a:solidFill>
                  <a:srgbClr val="98480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852935"/>
            <a:ext cx="5688632" cy="1362075"/>
          </a:xfrm>
        </p:spPr>
        <p:txBody>
          <a:bodyPr anchor="t"/>
          <a:lstStyle>
            <a:lvl1pPr algn="l">
              <a:defRPr sz="4000" b="1" cap="all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9512" y="4245050"/>
            <a:ext cx="5688632" cy="552102"/>
          </a:xfrm>
        </p:spPr>
        <p:txBody>
          <a:bodyPr/>
          <a:lstStyle>
            <a:lvl1pPr marL="0" indent="0">
              <a:buNone/>
              <a:defRPr sz="2000">
                <a:solidFill>
                  <a:srgbClr val="984807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5144"/>
          </a:xfrm>
        </p:spPr>
        <p:txBody>
          <a:bodyPr/>
          <a:lstStyle>
            <a:lvl1pPr>
              <a:defRPr sz="2800">
                <a:solidFill>
                  <a:srgbClr val="984807"/>
                </a:solidFill>
              </a:defRPr>
            </a:lvl1pPr>
            <a:lvl2pPr>
              <a:defRPr sz="2400">
                <a:solidFill>
                  <a:srgbClr val="984807"/>
                </a:solidFill>
              </a:defRPr>
            </a:lvl2pPr>
            <a:lvl3pPr>
              <a:defRPr sz="2000">
                <a:solidFill>
                  <a:srgbClr val="984807"/>
                </a:solidFill>
              </a:defRPr>
            </a:lvl3pPr>
            <a:lvl4pPr>
              <a:defRPr sz="1800">
                <a:solidFill>
                  <a:srgbClr val="984807"/>
                </a:solidFill>
              </a:defRPr>
            </a:lvl4pPr>
            <a:lvl5pPr>
              <a:defRPr sz="1800">
                <a:solidFill>
                  <a:srgbClr val="984807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5144"/>
          </a:xfrm>
        </p:spPr>
        <p:txBody>
          <a:bodyPr/>
          <a:lstStyle>
            <a:lvl1pPr>
              <a:defRPr sz="2800">
                <a:solidFill>
                  <a:srgbClr val="984807"/>
                </a:solidFill>
              </a:defRPr>
            </a:lvl1pPr>
            <a:lvl2pPr>
              <a:defRPr sz="2400">
                <a:solidFill>
                  <a:srgbClr val="984807"/>
                </a:solidFill>
              </a:defRPr>
            </a:lvl2pPr>
            <a:lvl3pPr>
              <a:defRPr sz="2000">
                <a:solidFill>
                  <a:srgbClr val="984807"/>
                </a:solidFill>
              </a:defRPr>
            </a:lvl3pPr>
            <a:lvl4pPr>
              <a:defRPr sz="1800">
                <a:solidFill>
                  <a:srgbClr val="984807"/>
                </a:solidFill>
              </a:defRPr>
            </a:lvl4pPr>
            <a:lvl5pPr>
              <a:defRPr sz="1800">
                <a:solidFill>
                  <a:srgbClr val="984807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29600" cy="1143000"/>
          </a:xfrm>
        </p:spPr>
        <p:txBody>
          <a:bodyPr/>
          <a:lstStyle>
            <a:lvl1pPr>
              <a:defRPr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55576" y="1600200"/>
            <a:ext cx="4038600" cy="4925144"/>
          </a:xfrm>
        </p:spPr>
        <p:txBody>
          <a:bodyPr/>
          <a:lstStyle>
            <a:lvl1pPr>
              <a:defRPr sz="2800">
                <a:solidFill>
                  <a:srgbClr val="984807"/>
                </a:solidFill>
              </a:defRPr>
            </a:lvl1pPr>
            <a:lvl2pPr>
              <a:defRPr sz="2400">
                <a:solidFill>
                  <a:srgbClr val="984807"/>
                </a:solidFill>
              </a:defRPr>
            </a:lvl2pPr>
            <a:lvl3pPr>
              <a:defRPr sz="2000">
                <a:solidFill>
                  <a:srgbClr val="984807"/>
                </a:solidFill>
              </a:defRPr>
            </a:lvl3pPr>
            <a:lvl4pPr>
              <a:defRPr sz="1800">
                <a:solidFill>
                  <a:srgbClr val="984807"/>
                </a:solidFill>
              </a:defRPr>
            </a:lvl4pPr>
            <a:lvl5pPr>
              <a:defRPr sz="1800">
                <a:solidFill>
                  <a:srgbClr val="984807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46576" y="1600200"/>
            <a:ext cx="4038600" cy="4925144"/>
          </a:xfrm>
        </p:spPr>
        <p:txBody>
          <a:bodyPr/>
          <a:lstStyle>
            <a:lvl1pPr>
              <a:defRPr sz="2800">
                <a:solidFill>
                  <a:srgbClr val="984807"/>
                </a:solidFill>
              </a:defRPr>
            </a:lvl1pPr>
            <a:lvl2pPr>
              <a:defRPr sz="2400">
                <a:solidFill>
                  <a:srgbClr val="984807"/>
                </a:solidFill>
              </a:defRPr>
            </a:lvl2pPr>
            <a:lvl3pPr>
              <a:defRPr sz="2000">
                <a:solidFill>
                  <a:srgbClr val="984807"/>
                </a:solidFill>
              </a:defRPr>
            </a:lvl3pPr>
            <a:lvl4pPr>
              <a:defRPr sz="1800">
                <a:solidFill>
                  <a:srgbClr val="984807"/>
                </a:solidFill>
              </a:defRPr>
            </a:lvl4pPr>
            <a:lvl5pPr>
              <a:defRPr sz="1800">
                <a:solidFill>
                  <a:srgbClr val="984807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3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984807"/>
                </a:solidFill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ctrTitle"/>
          </p:nvPr>
        </p:nvSpPr>
        <p:spPr>
          <a:xfrm>
            <a:off x="322584" y="950863"/>
            <a:ext cx="8497888" cy="1470025"/>
          </a:xfrm>
        </p:spPr>
        <p:txBody>
          <a:bodyPr>
            <a:normAutofit fontScale="90000"/>
          </a:bodyPr>
          <a:lstStyle/>
          <a:p>
            <a:r>
              <a:rPr lang="pt-BR" sz="4000" dirty="0" smtClean="0"/>
              <a:t>VIVÊNCIA  </a:t>
            </a:r>
            <a:br>
              <a:rPr lang="pt-BR" sz="4000" dirty="0" smtClean="0"/>
            </a:br>
            <a:r>
              <a:rPr lang="pt-BR" dirty="0" smtClean="0"/>
              <a:t>      </a:t>
            </a:r>
            <a:r>
              <a:rPr lang="pt-BR" sz="4000" dirty="0" smtClean="0"/>
              <a:t>DONS DO ESPÍRITO</a:t>
            </a:r>
            <a:r>
              <a:rPr lang="pt-BR" b="0" dirty="0" smtClean="0"/>
              <a:t/>
            </a:r>
            <a:br>
              <a:rPr lang="pt-BR" b="0" dirty="0" smtClean="0"/>
            </a:br>
            <a:r>
              <a:rPr lang="pt-BR" sz="3200" dirty="0" smtClean="0"/>
              <a:t>FERRAMENTAS de Deus para Edificação do Corpo de Cristo</a:t>
            </a:r>
            <a:r>
              <a:rPr lang="pt-BR" b="0" dirty="0" smtClean="0"/>
              <a:t/>
            </a:r>
            <a:br>
              <a:rPr lang="pt-BR" b="0" dirty="0" smtClean="0"/>
            </a:br>
            <a:endParaRPr lang="pt-BR" dirty="0" smtClean="0">
              <a:latin typeface="Arial" charset="0"/>
              <a:cs typeface="Arial" charset="0"/>
            </a:endParaRPr>
          </a:p>
        </p:txBody>
      </p:sp>
      <p:sp>
        <p:nvSpPr>
          <p:cNvPr id="18435" name="Subtítulo 2"/>
          <p:cNvSpPr>
            <a:spLocks noGrp="1"/>
          </p:cNvSpPr>
          <p:nvPr>
            <p:ph type="subTitle" idx="1"/>
          </p:nvPr>
        </p:nvSpPr>
        <p:spPr>
          <a:xfrm>
            <a:off x="251271" y="3211934"/>
            <a:ext cx="4176713" cy="1873250"/>
          </a:xfrm>
        </p:spPr>
        <p:txBody>
          <a:bodyPr/>
          <a:lstStyle/>
          <a:p>
            <a:r>
              <a:rPr lang="pt-BR" i="1" dirty="0" smtClean="0"/>
              <a:t>Professores:</a:t>
            </a:r>
            <a:br>
              <a:rPr lang="pt-BR" i="1" dirty="0" smtClean="0"/>
            </a:br>
            <a:r>
              <a:rPr lang="pt-BR" i="1" dirty="0" smtClean="0"/>
              <a:t>Eber Hávila Rose</a:t>
            </a:r>
            <a:br>
              <a:rPr lang="pt-BR" i="1" dirty="0" smtClean="0"/>
            </a:br>
            <a:r>
              <a:rPr lang="pt-BR" i="1" dirty="0" smtClean="0"/>
              <a:t>Luiz Felipe S. de Figueiredo</a:t>
            </a: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30832" y="116632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pt-BR" sz="3200" b="1" dirty="0" smtClean="0">
                <a:cs typeface="+mn-cs"/>
              </a:rPr>
              <a:t>CONSIDERAÇÕES FINAIS</a:t>
            </a:r>
          </a:p>
        </p:txBody>
      </p:sp>
      <p:sp>
        <p:nvSpPr>
          <p:cNvPr id="74755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043608" y="1268760"/>
            <a:ext cx="7776864" cy="5184576"/>
          </a:xfrm>
        </p:spPr>
        <p:txBody>
          <a:bodyPr/>
          <a:lstStyle/>
          <a:p>
            <a:pPr marL="0" indent="0" algn="just">
              <a:buNone/>
              <a:defRPr/>
            </a:pPr>
            <a:r>
              <a:rPr lang="pt-BR" sz="2800" dirty="0" smtClean="0"/>
              <a:t>Deus, para a execução da Sua obra, concedeu dons aos homens como um </a:t>
            </a:r>
            <a:r>
              <a:rPr lang="pt-BR" sz="2800" i="1" dirty="0" err="1" smtClean="0"/>
              <a:t>charisma</a:t>
            </a:r>
            <a:r>
              <a:rPr lang="pt-BR" sz="2800" dirty="0" smtClean="0"/>
              <a:t> com o objetivo de edificação de Seu corpo. Os dons tem o benefício do bem comum. Associado aos dons Deus instituiu algumas pessoas especialmente designadas para obras especiais. Algumas destas atribuições estão associadas a ofícios. Estes homens são escolhidos através de indicações providenciais ordinárias dadas por Deus e através da instrumentalidade da igreja. O chamamento de Deus, através de diversas formas, para exercer algum ofício é chamado de vocação. </a:t>
            </a:r>
            <a:endParaRPr lang="pt-BR" sz="2800" dirty="0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4536504"/>
            <a:ext cx="9376475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852935"/>
            <a:ext cx="5688632" cy="1080121"/>
          </a:xfrm>
        </p:spPr>
        <p:txBody>
          <a:bodyPr/>
          <a:lstStyle/>
          <a:p>
            <a:r>
              <a:rPr lang="pt-BR" sz="2800" dirty="0" smtClean="0"/>
              <a:t>Lição 7</a:t>
            </a:r>
            <a:br>
              <a:rPr lang="pt-BR" sz="2800" dirty="0" smtClean="0"/>
            </a:br>
            <a:r>
              <a:rPr lang="pt-BR" sz="2800" dirty="0" smtClean="0"/>
              <a:t>Dons, OFÍCIO E VOCAÇÃO</a:t>
            </a:r>
            <a:endParaRPr lang="pt-BR" sz="28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9512" y="3789040"/>
            <a:ext cx="5688632" cy="552102"/>
          </a:xfrm>
        </p:spPr>
        <p:txBody>
          <a:bodyPr/>
          <a:lstStyle/>
          <a:p>
            <a:r>
              <a:rPr lang="pt-BR" dirty="0" smtClean="0"/>
              <a:t>1 Co 12, 14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-36513" y="44450"/>
          <a:ext cx="9180512" cy="6984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3471"/>
                <a:gridCol w="3006008"/>
                <a:gridCol w="2681033"/>
              </a:tblGrid>
              <a:tr h="523756">
                <a:tc gridSpan="3">
                  <a:txBody>
                    <a:bodyPr/>
                    <a:lstStyle/>
                    <a:p>
                      <a:pPr algn="ctr"/>
                      <a:r>
                        <a:rPr lang="pt-BR" sz="2000" dirty="0" smtClean="0"/>
                        <a:t>RELAÇÃO DOS DONS</a:t>
                      </a:r>
                      <a:endParaRPr lang="pt-BR" sz="2000" dirty="0"/>
                    </a:p>
                  </a:txBody>
                  <a:tcPr>
                    <a:solidFill>
                      <a:srgbClr val="BC7A4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sz="1600" dirty="0"/>
                    </a:p>
                  </a:txBody>
                  <a:tcPr/>
                </a:tc>
              </a:tr>
              <a:tr h="6461020">
                <a:tc>
                  <a:txBody>
                    <a:bodyPr/>
                    <a:lstStyle/>
                    <a:p>
                      <a:endParaRPr lang="pt-BR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20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1 Coríntios 12.28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1. apóstolos</a:t>
                      </a:r>
                    </a:p>
                    <a:p>
                      <a:r>
                        <a:rPr lang="pt-BR" sz="1600" b="1" u="none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2. profetas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3. mestres</a:t>
                      </a:r>
                    </a:p>
                    <a:p>
                      <a:r>
                        <a:rPr lang="pt-BR" sz="1600" b="1" u="none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4. operadores de milagres</a:t>
                      </a:r>
                    </a:p>
                    <a:p>
                      <a:r>
                        <a:rPr lang="pt-BR" sz="1600" b="1" u="none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5. dons de curar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pt-BR" sz="1600" b="1" u="none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6. socorros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7. governos</a:t>
                      </a:r>
                    </a:p>
                    <a:p>
                      <a:r>
                        <a:rPr lang="pt-BR" sz="1600" b="1" u="none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8. variedades de línguas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pt-BR" sz="2000" b="1" kern="1200" dirty="0" smtClean="0">
                        <a:solidFill>
                          <a:srgbClr val="9848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20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1 Coríntios 12.8-10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9. palavra de sabedoria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10. palavra do conhecimento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11. fé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(5) dons de curar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(4) operadores de milagres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(2) profecia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12. discernimento de espíritos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(8) variedade de línguas</a:t>
                      </a:r>
                    </a:p>
                    <a:p>
                      <a:r>
                        <a:rPr lang="pt-BR" sz="1600" b="1" u="none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13. capacidade para interpretá-las</a:t>
                      </a:r>
                    </a:p>
                    <a:p>
                      <a:endParaRPr lang="pt-BR" sz="1600" dirty="0"/>
                    </a:p>
                  </a:txBody>
                  <a:tcPr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20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pt-BR" sz="20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Efésios 4.11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(1) </a:t>
                      </a:r>
                      <a:r>
                        <a:rPr lang="pt-BR" sz="1600" b="1" u="sng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apóstolos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(2) </a:t>
                      </a:r>
                      <a:r>
                        <a:rPr lang="pt-BR" sz="1600" b="1" u="sng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profetas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14. </a:t>
                      </a:r>
                      <a:r>
                        <a:rPr lang="pt-BR" sz="1600" b="1" u="sng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evangelistas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(3) </a:t>
                      </a:r>
                      <a:r>
                        <a:rPr lang="pt-BR" sz="1600" b="1" u="sng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pastores e mestres </a:t>
                      </a:r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r>
                        <a:rPr lang="pt-BR" sz="1600" b="1" kern="1200" baseline="300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[3]</a:t>
                      </a:r>
                      <a:endParaRPr lang="pt-BR" sz="1600" b="1" kern="1200" dirty="0" smtClean="0">
                        <a:solidFill>
                          <a:srgbClr val="9848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pt-BR" sz="1600" b="1" kern="1200" dirty="0" smtClean="0">
                        <a:solidFill>
                          <a:srgbClr val="9848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R</a:t>
                      </a:r>
                      <a:r>
                        <a:rPr lang="pt-BR" sz="20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omanos 12.6-8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(2) </a:t>
                      </a:r>
                      <a:r>
                        <a:rPr lang="pt-BR" sz="1600" b="1" u="none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profecia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15. </a:t>
                      </a:r>
                      <a:r>
                        <a:rPr lang="pt-BR" sz="1600" b="1" u="none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ministério</a:t>
                      </a:r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16</a:t>
                      </a:r>
                      <a:r>
                        <a:rPr lang="pt-BR" sz="1600" b="1" kern="1200" baseline="300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[3]</a:t>
                      </a:r>
                      <a:endParaRPr lang="pt-BR" sz="1600" b="1" kern="1200" dirty="0" smtClean="0">
                        <a:solidFill>
                          <a:srgbClr val="9848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16. o que ensina (3)</a:t>
                      </a:r>
                      <a:r>
                        <a:rPr lang="pt-BR" sz="1600" b="1" kern="1200" baseline="300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[3]</a:t>
                      </a:r>
                      <a:endParaRPr lang="pt-BR" sz="1600" b="1" kern="1200" dirty="0" smtClean="0">
                        <a:solidFill>
                          <a:srgbClr val="9848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u="none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17. o que exorta</a:t>
                      </a:r>
                    </a:p>
                    <a:p>
                      <a:r>
                        <a:rPr lang="pt-BR" sz="1600" b="1" u="none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18. o que contribui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19. o que preside</a:t>
                      </a:r>
                    </a:p>
                    <a:p>
                      <a:r>
                        <a:rPr lang="pt-BR" sz="1600" b="1" u="none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20. quem exerce misericórdia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endParaRPr lang="pt-BR" sz="2000" b="1" kern="1200" dirty="0" smtClean="0">
                        <a:solidFill>
                          <a:srgbClr val="9848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20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1 Coríntios 7.7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21. casamento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22. celibato</a:t>
                      </a:r>
                    </a:p>
                    <a:p>
                      <a:endParaRPr lang="pt-BR" sz="1600" dirty="0"/>
                    </a:p>
                  </a:txBody>
                  <a:tcPr>
                    <a:solidFill>
                      <a:srgbClr val="FFE48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pt-BR" sz="2000" b="1" kern="1200" dirty="0" smtClean="0">
                        <a:solidFill>
                          <a:srgbClr val="9848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r>
                        <a:rPr lang="pt-BR" sz="20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1 Pedro 4.11</a:t>
                      </a:r>
                    </a:p>
                    <a:p>
                      <a:pPr marL="269875" indent="-269875"/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. todo aquele que fala       (abrangendo vários dons)</a:t>
                      </a:r>
                    </a:p>
                    <a:p>
                      <a:pPr marL="269875" indent="-269875"/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. todo aquele que serve   (abrangendo vários dons)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l" defTabSz="457200" rtl="0" eaLnBrk="1" latinLnBrk="0" hangingPunct="1"/>
                      <a:endParaRPr lang="pt-BR" sz="2000" b="1" kern="1200" dirty="0" smtClean="0">
                        <a:solidFill>
                          <a:srgbClr val="98480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/>
                      <a:r>
                        <a:rPr lang="pt-BR" sz="20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Depreendidos do NT 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23. hospitalidade</a:t>
                      </a:r>
                    </a:p>
                    <a:p>
                      <a:r>
                        <a:rPr lang="pt-BR" sz="1600" b="1" kern="1200" dirty="0" smtClean="0">
                          <a:solidFill>
                            <a:srgbClr val="984807"/>
                          </a:solidFill>
                          <a:latin typeface="+mn-lt"/>
                          <a:ea typeface="+mn-ea"/>
                          <a:cs typeface="+mn-cs"/>
                        </a:rPr>
                        <a:t>       24. intercessão</a:t>
                      </a:r>
                    </a:p>
                    <a:p>
                      <a:endParaRPr lang="pt-BR" sz="1600" dirty="0"/>
                    </a:p>
                  </a:txBody>
                  <a:tcPr>
                    <a:solidFill>
                      <a:srgbClr val="FFE48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/>
          <p:cNvSpPr txBox="1">
            <a:spLocks noChangeArrowheads="1"/>
          </p:cNvSpPr>
          <p:nvPr/>
        </p:nvSpPr>
        <p:spPr bwMode="auto">
          <a:xfrm>
            <a:off x="1763713" y="404813"/>
            <a:ext cx="6408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 smtClean="0"/>
              <a:t>INTRODUÇÃO</a:t>
            </a:r>
            <a:endParaRPr lang="pt-BR" sz="32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755576" y="1052736"/>
            <a:ext cx="806489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Dom específico x Pessoas que possuem o dom</a:t>
            </a:r>
          </a:p>
          <a:p>
            <a:endParaRPr lang="pt-BR" sz="2000" b="1" dirty="0" smtClean="0"/>
          </a:p>
          <a:p>
            <a:pPr marL="1165225" indent="-1165225">
              <a:spcAft>
                <a:spcPts val="600"/>
              </a:spcAft>
            </a:pPr>
            <a:r>
              <a:rPr lang="pt-BR" sz="2000" b="1" dirty="0" smtClean="0"/>
              <a:t>Dom       </a:t>
            </a:r>
            <a:r>
              <a:rPr lang="pt-BR" sz="2000" b="1" dirty="0" smtClean="0">
                <a:sym typeface="Wingdings" pitchFamily="2" charset="2"/>
              </a:rPr>
              <a:t> Habilidade e competência dada por Deus para o exercício de um serviço</a:t>
            </a:r>
          </a:p>
          <a:p>
            <a:pPr marL="1165225" indent="-1165225">
              <a:spcAft>
                <a:spcPts val="600"/>
              </a:spcAft>
            </a:pPr>
            <a:r>
              <a:rPr lang="pt-BR" sz="2000" b="1" dirty="0" smtClean="0">
                <a:sym typeface="Wingdings" pitchFamily="2" charset="2"/>
              </a:rPr>
              <a:t>Ofício      Atribuição especial, ou cargo exercido por pessoas especialmente escolhidas para isto que são essenciais para a existência e continuação da igreja</a:t>
            </a:r>
          </a:p>
          <a:p>
            <a:r>
              <a:rPr lang="pt-BR" sz="2000" b="1" dirty="0" smtClean="0">
                <a:sym typeface="Wingdings" pitchFamily="2" charset="2"/>
              </a:rPr>
              <a:t>Vocação  Chamada para o crente exercer um ofício</a:t>
            </a:r>
            <a:endParaRPr lang="pt-BR" sz="2000" b="1" dirty="0" smtClean="0"/>
          </a:p>
        </p:txBody>
      </p:sp>
      <p:pic>
        <p:nvPicPr>
          <p:cNvPr id="15364" name="Picture 4" descr="http://1.bp.blogspot.com/_IzRXiiWLma8/THgu9NLOo9I/AAAAAAAAAJE/-nr9CUM4cb0/s1600/vocacoes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0" y="3933056"/>
            <a:ext cx="4663440" cy="2951607"/>
          </a:xfrm>
          <a:prstGeom prst="rect">
            <a:avLst/>
          </a:prstGeom>
          <a:noFill/>
        </p:spPr>
      </p:pic>
      <p:pic>
        <p:nvPicPr>
          <p:cNvPr id="15366" name="Picture 6" descr="https://lh6.googleusercontent.com/-_fot8eQEBCo/TDiDKakIP7I/AAAAAAAADlM/NUd70BSDS_o/s1600/jesus_pescado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923705"/>
            <a:ext cx="4499992" cy="2961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/>
          <p:cNvSpPr txBox="1">
            <a:spLocks noChangeArrowheads="1"/>
          </p:cNvSpPr>
          <p:nvPr/>
        </p:nvSpPr>
        <p:spPr bwMode="auto">
          <a:xfrm>
            <a:off x="1259632" y="404813"/>
            <a:ext cx="2664296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/>
              <a:t>VOCAÇÃO</a:t>
            </a:r>
            <a:endParaRPr lang="pt-BR" sz="32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79512" y="3201938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Apóstolos:</a:t>
            </a:r>
          </a:p>
          <a:p>
            <a:r>
              <a:rPr lang="pt-BR" sz="2200" b="1" dirty="0" smtClean="0"/>
              <a:t> </a:t>
            </a:r>
            <a:r>
              <a:rPr lang="pt-BR" sz="2000" dirty="0" smtClean="0"/>
              <a:t>	</a:t>
            </a:r>
          </a:p>
          <a:p>
            <a:pPr marL="457200" indent="-457200">
              <a:buAutoNum type="arabicParenR"/>
            </a:pPr>
            <a:r>
              <a:rPr lang="pt-BR" sz="2000" b="1" dirty="0" smtClean="0"/>
              <a:t>Todos os cristãos (enviados por Cristo ao mundo);</a:t>
            </a:r>
          </a:p>
          <a:p>
            <a:pPr marL="457200" indent="-457200">
              <a:buAutoNum type="arabicParenR"/>
            </a:pPr>
            <a:r>
              <a:rPr lang="pt-BR" sz="2000" b="1" dirty="0" smtClean="0"/>
              <a:t>Apóstolos das igrejas (2 Co 8.23: escolhidos pelas igrejas e enviados como missionários);</a:t>
            </a:r>
          </a:p>
          <a:p>
            <a:pPr marL="457200" indent="-457200">
              <a:buAutoNum type="arabicParenR"/>
            </a:pPr>
            <a:r>
              <a:rPr lang="pt-BR" sz="2000" b="1" dirty="0" smtClean="0"/>
              <a:t>Apóstolos de Cristo (os doze e Paulo; foram testemunhas oculares do Jesus histórico; indicados e autorizados pessoalmente por Cristo; usados para completar o Canon; comissionados para serem fundadores da igreja. Eles são apóstolos da Igreja dos dias atuais, como também o foram da Igreja Primitiva no sentido de que somente por meio da sua palavra é que os crentes de todas as eras subsequentes têm comunhão com Jesus Cristo.</a:t>
            </a:r>
          </a:p>
        </p:txBody>
      </p:sp>
      <p:pic>
        <p:nvPicPr>
          <p:cNvPr id="13314" name="Picture 2" descr="http://1.bp.blogspot.com/-TZPPHf72_X8/Tym7gRIA5sI/AAAAAAAACjE/7xD_IKRbY1w/s1600/discipu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12560" y="1268760"/>
            <a:ext cx="6096000" cy="4572000"/>
          </a:xfrm>
          <a:prstGeom prst="rect">
            <a:avLst/>
          </a:prstGeom>
          <a:noFill/>
        </p:spPr>
      </p:pic>
      <p:pic>
        <p:nvPicPr>
          <p:cNvPr id="13318" name="Picture 6" descr="http://1.bp.blogspot.com/_vS-cPKdi_RM/TRTM5oxEU7I/AAAAAAAAAb0/IOrN9XN0fV4/s1600/paul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0"/>
            <a:ext cx="5436096" cy="3768482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115616" y="1049248"/>
            <a:ext cx="28083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Extraordinária: </a:t>
            </a:r>
          </a:p>
          <a:p>
            <a:endParaRPr lang="pt-BR" sz="2200" b="1" dirty="0" smtClean="0"/>
          </a:p>
          <a:p>
            <a:r>
              <a:rPr lang="pt-BR" sz="2200" b="1" dirty="0" smtClean="0"/>
              <a:t>Chamada </a:t>
            </a:r>
            <a:r>
              <a:rPr lang="pt-BR" sz="2200" b="1" dirty="0" err="1" smtClean="0"/>
              <a:t>diretamen-te</a:t>
            </a:r>
            <a:r>
              <a:rPr lang="pt-BR" sz="2200" b="1" dirty="0" smtClean="0"/>
              <a:t> por Deus para estabelecimento da Igreja</a:t>
            </a:r>
          </a:p>
          <a:p>
            <a:endParaRPr lang="pt-BR" sz="2000" dirty="0" smtClean="0"/>
          </a:p>
          <a:p>
            <a:r>
              <a:rPr lang="pt-BR" dirty="0" smtClean="0"/>
              <a:t>	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saobeneditocampinas.com.br/vocaca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0072" y="2304256"/>
            <a:ext cx="4228432" cy="4509120"/>
          </a:xfrm>
          <a:prstGeom prst="rect">
            <a:avLst/>
          </a:prstGeom>
          <a:noFill/>
        </p:spPr>
      </p:pic>
      <p:sp>
        <p:nvSpPr>
          <p:cNvPr id="10242" name="CaixaDeTexto 1"/>
          <p:cNvSpPr txBox="1">
            <a:spLocks noChangeArrowheads="1"/>
          </p:cNvSpPr>
          <p:nvPr/>
        </p:nvSpPr>
        <p:spPr bwMode="auto">
          <a:xfrm>
            <a:off x="1763713" y="404813"/>
            <a:ext cx="6408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 smtClean="0"/>
              <a:t>VOCAÇÃO</a:t>
            </a:r>
            <a:endParaRPr lang="pt-BR" sz="32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043608" y="2492896"/>
            <a:ext cx="4176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pt-BR" sz="2200" b="1" dirty="0" smtClean="0">
                <a:sym typeface="Wingdings" pitchFamily="2" charset="2"/>
              </a:rPr>
              <a:t>Consciência;</a:t>
            </a:r>
          </a:p>
          <a:p>
            <a:pPr marL="457200" indent="-457200">
              <a:buAutoNum type="arabicParenBoth"/>
            </a:pPr>
            <a:r>
              <a:rPr lang="pt-BR" sz="2200" b="1" dirty="0" smtClean="0">
                <a:sym typeface="Wingdings" pitchFamily="2" charset="2"/>
              </a:rPr>
              <a:t>Convicção que esteja intelectual e espiritualmente preparado; </a:t>
            </a:r>
          </a:p>
          <a:p>
            <a:pPr marL="457200" indent="-457200">
              <a:buAutoNum type="arabicParenBoth"/>
            </a:pPr>
            <a:r>
              <a:rPr lang="pt-BR" sz="2200" b="1" dirty="0" smtClean="0">
                <a:sym typeface="Wingdings" pitchFamily="2" charset="2"/>
              </a:rPr>
              <a:t>Deus está pavimentando o caminho.</a:t>
            </a:r>
            <a:endParaRPr lang="pt-BR" sz="2200" b="1" dirty="0" smtClean="0"/>
          </a:p>
          <a:p>
            <a:endParaRPr lang="pt-BR" sz="2200" b="1" dirty="0" smtClean="0"/>
          </a:p>
          <a:p>
            <a:r>
              <a:rPr lang="pt-BR" sz="2400" b="1" u="sng" dirty="0" smtClean="0"/>
              <a:t>Vocação Externa: </a:t>
            </a:r>
          </a:p>
          <a:p>
            <a:r>
              <a:rPr lang="pt-BR" sz="2200" b="1" dirty="0" smtClean="0"/>
              <a:t>Instrumentalidade da igreja local, escolha que o povo fazia. São investidos no ofício através da ordenação e imposição de mãos.</a:t>
            </a:r>
            <a:endParaRPr lang="pt-BR" sz="2200" b="1" dirty="0"/>
          </a:p>
        </p:txBody>
      </p:sp>
      <p:pic>
        <p:nvPicPr>
          <p:cNvPr id="2050" name="Picture 2" descr="http://4.bp.blogspot.com/-5Nzv0UHuVHY/Tp7LMgsVWlI/AAAAAAAAAxQ/vRhLfGttU4A/s1600/solid%25C3%25A3o%2Bjove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96536" y="1340768"/>
            <a:ext cx="3240360" cy="243027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971600" y="1268760"/>
            <a:ext cx="75608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Ordinária:</a:t>
            </a:r>
            <a:r>
              <a:rPr lang="pt-BR" sz="2400" dirty="0" smtClean="0"/>
              <a:t> </a:t>
            </a:r>
            <a:r>
              <a:rPr lang="pt-BR" sz="2200" b="1" dirty="0" smtClean="0"/>
              <a:t>Permanecem na igreja hoje</a:t>
            </a:r>
          </a:p>
          <a:p>
            <a:endParaRPr lang="pt-BR" sz="2200" dirty="0" smtClean="0"/>
          </a:p>
          <a:p>
            <a:r>
              <a:rPr lang="pt-BR" sz="2400" b="1" u="sng" dirty="0" smtClean="0"/>
              <a:t>Vocação Interna: </a:t>
            </a:r>
            <a:r>
              <a:rPr lang="pt-BR" sz="2200" b="1" dirty="0" smtClean="0"/>
              <a:t>Indicações providenciais dadas por Deus </a:t>
            </a:r>
            <a:endParaRPr lang="pt-BR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/>
          <p:cNvSpPr txBox="1">
            <a:spLocks noChangeArrowheads="1"/>
          </p:cNvSpPr>
          <p:nvPr/>
        </p:nvSpPr>
        <p:spPr bwMode="auto">
          <a:xfrm>
            <a:off x="1763713" y="404813"/>
            <a:ext cx="6408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 smtClean="0"/>
              <a:t>DOM DE PROFECIA</a:t>
            </a:r>
            <a:endParaRPr lang="pt-BR" sz="3200" b="1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0" y="44625"/>
          <a:ext cx="9144001" cy="6813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5613"/>
                <a:gridCol w="1084032"/>
                <a:gridCol w="4419517"/>
                <a:gridCol w="1000645"/>
                <a:gridCol w="1334194"/>
              </a:tblGrid>
              <a:tr h="718878">
                <a:tc gridSpan="5">
                  <a:txBody>
                    <a:bodyPr/>
                    <a:lstStyle/>
                    <a:p>
                      <a:pPr algn="ctr"/>
                      <a:r>
                        <a:rPr lang="pt-BR" sz="3600" baseline="0" dirty="0" smtClean="0"/>
                        <a:t>PROFECIA</a:t>
                      </a:r>
                      <a:endParaRPr lang="pt-BR" sz="3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197954">
                <a:tc rowSpan="2"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TEÓLOGO</a:t>
                      </a:r>
                      <a:endParaRPr lang="pt-BR" sz="20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IGREJA</a:t>
                      </a:r>
                      <a:r>
                        <a:rPr lang="pt-BR" sz="2000" b="1" baseline="0" dirty="0" smtClean="0"/>
                        <a:t> PRIMITIVA</a:t>
                      </a:r>
                      <a:endParaRPr lang="pt-BR" sz="20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IGREJA CONTEMPORÂNEA</a:t>
                      </a:r>
                      <a:endParaRPr lang="pt-BR" sz="20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609370"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OFÍCIO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DOM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OFÍCIO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DOM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1098124"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</a:tr>
              <a:tr h="3189049"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indent="-85725"/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79512" y="2721114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Louis </a:t>
            </a:r>
            <a:r>
              <a:rPr lang="pt-BR" sz="2000" dirty="0" err="1" smtClean="0"/>
              <a:t>Berkhof</a:t>
            </a:r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331640" y="2895908"/>
            <a:ext cx="1008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Atuante</a:t>
            </a: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411760" y="2634878"/>
            <a:ext cx="439248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. Falar p/ Edificação, Consolo e Exortação</a:t>
            </a:r>
          </a:p>
          <a:p>
            <a:endParaRPr lang="pt-BR" sz="1100" dirty="0" smtClean="0"/>
          </a:p>
          <a:p>
            <a:r>
              <a:rPr lang="pt-BR" sz="2000" dirty="0" smtClean="0"/>
              <a:t>. Revelação de mistérios e futuros</a:t>
            </a:r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804248" y="295688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Cessou</a:t>
            </a:r>
            <a:endParaRPr lang="pt-BR" sz="20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848872" y="2640394"/>
            <a:ext cx="140364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Edificação, Consolo e Exortação</a:t>
            </a:r>
          </a:p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2008" y="4653136"/>
            <a:ext cx="125963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Wayne Grudem</a:t>
            </a:r>
          </a:p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403648" y="4653136"/>
            <a:ext cx="10081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/>
              <a:t>Não era ofício</a:t>
            </a:r>
          </a:p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411760" y="3706574"/>
            <a:ext cx="432048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/>
            <a:r>
              <a:rPr lang="pt-BR" dirty="0" smtClean="0"/>
              <a:t>.</a:t>
            </a:r>
            <a:r>
              <a:rPr lang="pt-BR" sz="2000" dirty="0" smtClean="0"/>
              <a:t> Expressar de forma verbal uma revelação dada por Deus</a:t>
            </a:r>
          </a:p>
          <a:p>
            <a:pPr marL="85725" indent="-85725"/>
            <a:endParaRPr lang="pt-BR" sz="1000" dirty="0" smtClean="0"/>
          </a:p>
          <a:p>
            <a:pPr marL="85725" indent="-85725"/>
            <a:r>
              <a:rPr lang="pt-BR" sz="2000" dirty="0" smtClean="0"/>
              <a:t>. São palavras humanas e não equivalentes às palavras de Deus em autoridade</a:t>
            </a:r>
          </a:p>
          <a:p>
            <a:pPr marL="85725" indent="-85725"/>
            <a:endParaRPr lang="pt-BR" sz="1000" dirty="0" smtClean="0"/>
          </a:p>
          <a:p>
            <a:pPr marL="85725" indent="-85725"/>
            <a:r>
              <a:rPr lang="pt-BR" sz="2000" dirty="0" smtClean="0"/>
              <a:t>. Nunca deve ser usada na 1ª pessoa</a:t>
            </a:r>
          </a:p>
          <a:p>
            <a:pPr marL="85725" indent="-85725"/>
            <a:endParaRPr lang="pt-BR" sz="1000" dirty="0" smtClean="0"/>
          </a:p>
          <a:p>
            <a:pPr marL="85725" indent="-85725"/>
            <a:r>
              <a:rPr lang="pt-BR" sz="2000" dirty="0" smtClean="0"/>
              <a:t>. Revelação       </a:t>
            </a:r>
            <a:r>
              <a:rPr lang="pt-BR" sz="2000" dirty="0" smtClean="0">
                <a:sym typeface="Wingdings" pitchFamily="2" charset="2"/>
              </a:rPr>
              <a:t> Iluminação</a:t>
            </a:r>
          </a:p>
          <a:p>
            <a:pPr marL="85725" indent="-85725"/>
            <a:r>
              <a:rPr lang="pt-BR" sz="2000" dirty="0" smtClean="0">
                <a:sym typeface="Wingdings" pitchFamily="2" charset="2"/>
              </a:rPr>
              <a:t>. Relato Falado  Profecia</a:t>
            </a:r>
            <a:endParaRPr lang="pt-BR" sz="2000" dirty="0" smtClean="0"/>
          </a:p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948264" y="5085184"/>
            <a:ext cx="8640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IDEM</a:t>
            </a:r>
          </a:p>
          <a:p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8100392" y="5085184"/>
            <a:ext cx="8640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IDEM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/>
          <p:cNvSpPr txBox="1">
            <a:spLocks noChangeArrowheads="1"/>
          </p:cNvSpPr>
          <p:nvPr/>
        </p:nvSpPr>
        <p:spPr bwMode="auto">
          <a:xfrm>
            <a:off x="1763713" y="404813"/>
            <a:ext cx="6408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 smtClean="0"/>
              <a:t>DOM DE PROFECIA</a:t>
            </a:r>
            <a:endParaRPr lang="pt-BR" sz="3200" b="1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0" y="44625"/>
          <a:ext cx="9144001" cy="7004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3648"/>
                <a:gridCol w="1008112"/>
                <a:gridCol w="3312368"/>
                <a:gridCol w="936104"/>
                <a:gridCol w="2483769"/>
              </a:tblGrid>
              <a:tr h="605949">
                <a:tc gridSpan="5">
                  <a:txBody>
                    <a:bodyPr/>
                    <a:lstStyle/>
                    <a:p>
                      <a:pPr algn="ctr"/>
                      <a:r>
                        <a:rPr lang="pt-BR" sz="3600" baseline="0" dirty="0" smtClean="0"/>
                        <a:t>PROFECIA</a:t>
                      </a:r>
                      <a:endParaRPr lang="pt-BR" sz="3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0877">
                <a:tc rowSpan="2"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TEÓLOGO</a:t>
                      </a:r>
                      <a:endParaRPr lang="pt-BR" sz="20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IGREJA</a:t>
                      </a:r>
                      <a:r>
                        <a:rPr lang="pt-BR" sz="2000" b="1" baseline="0" dirty="0" smtClean="0"/>
                        <a:t> PRIMITIVA</a:t>
                      </a:r>
                      <a:endParaRPr lang="pt-BR" sz="20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IGREJA CONTEMPORÂNEA</a:t>
                      </a:r>
                      <a:endParaRPr lang="pt-BR" sz="20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480710"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OFÍCIO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DOM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OFÍCIO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DOM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2524796"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indent="-88900"/>
                      <a:endParaRPr lang="pt-BR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indent="-88900" algn="l"/>
                      <a:endParaRPr lang="pt-BR" sz="20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827764">
                <a:tc>
                  <a:txBody>
                    <a:bodyPr/>
                    <a:lstStyle/>
                    <a:p>
                      <a:pPr algn="ctr"/>
                      <a:endParaRPr lang="pt-BR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indent="-85725"/>
                      <a:endParaRPr lang="pt-BR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sz="19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07504" y="2924944"/>
            <a:ext cx="1331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John  </a:t>
            </a:r>
            <a:r>
              <a:rPr lang="pt-BR" sz="2000" dirty="0" err="1" smtClean="0"/>
              <a:t>Stott</a:t>
            </a:r>
            <a:endParaRPr lang="pt-BR" sz="20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1475656" y="2956882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Atuante</a:t>
            </a:r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339752" y="1772817"/>
            <a:ext cx="338437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/>
            <a:r>
              <a:rPr lang="pt-BR" sz="1900" dirty="0" smtClean="0"/>
              <a:t>. Ele é a boca de Deus, o instrumento de uma revelação</a:t>
            </a:r>
          </a:p>
          <a:p>
            <a:pPr marL="88900" indent="-88900"/>
            <a:endParaRPr lang="pt-BR" sz="1000" dirty="0" smtClean="0"/>
          </a:p>
          <a:p>
            <a:pPr marL="88900" indent="-88900"/>
            <a:r>
              <a:rPr lang="pt-BR" sz="1900" dirty="0" smtClean="0"/>
              <a:t>. Encarados como fundamentos junto com os Apóstolos </a:t>
            </a:r>
          </a:p>
          <a:p>
            <a:pPr marL="88900" indent="-88900"/>
            <a:endParaRPr lang="pt-BR" sz="1000" dirty="0" smtClean="0"/>
          </a:p>
          <a:p>
            <a:pPr marL="88900" indent="-88900"/>
            <a:r>
              <a:rPr lang="pt-BR" sz="1900" dirty="0" smtClean="0"/>
              <a:t>. Podiam afirmar “veio a mim a palavra do Senhor” ou “assim diz o Senhor”</a:t>
            </a: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724128" y="292494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Cessou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6732240" y="1985352"/>
            <a:ext cx="24117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/>
            <a:r>
              <a:rPr lang="pt-BR" sz="2000" dirty="0" smtClean="0"/>
              <a:t>. Restrição quanto ao uso secundário: </a:t>
            </a:r>
          </a:p>
          <a:p>
            <a:pPr>
              <a:buFont typeface="Wingdings" pitchFamily="2" charset="2"/>
              <a:buChar char="ü"/>
            </a:pPr>
            <a:r>
              <a:rPr lang="pt-BR" sz="2000" dirty="0" smtClean="0"/>
              <a:t>Predição de futuro; </a:t>
            </a:r>
          </a:p>
          <a:p>
            <a:pPr marL="179388" indent="-179388">
              <a:buFont typeface="Wingdings" pitchFamily="2" charset="2"/>
              <a:buChar char="ü"/>
            </a:pPr>
            <a:r>
              <a:rPr lang="pt-BR" sz="2000" dirty="0" smtClean="0">
                <a:solidFill>
                  <a:schemeClr val="dk1"/>
                </a:solidFill>
              </a:rPr>
              <a:t>Edificação, Consolo e Exortação</a:t>
            </a:r>
          </a:p>
          <a:p>
            <a:pPr marL="179388" indent="-179388">
              <a:buFont typeface="Wingdings" pitchFamily="2" charset="2"/>
              <a:buChar char="ü"/>
            </a:pPr>
            <a:r>
              <a:rPr lang="pt-BR" sz="2000" dirty="0" smtClean="0">
                <a:solidFill>
                  <a:schemeClr val="dk1"/>
                </a:solidFill>
              </a:rPr>
              <a:t>Comenta o cenário político</a:t>
            </a:r>
          </a:p>
          <a:p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2008" y="5373216"/>
            <a:ext cx="140364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Augustus </a:t>
            </a:r>
            <a:r>
              <a:rPr lang="pt-BR" sz="2000" dirty="0" err="1" smtClean="0"/>
              <a:t>Nicodemus</a:t>
            </a:r>
            <a:endParaRPr lang="pt-BR" sz="2000" dirty="0" smtClean="0"/>
          </a:p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403648" y="4797152"/>
            <a:ext cx="10081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" dirty="0" smtClean="0"/>
              <a:t>Não era ofício?? </a:t>
            </a:r>
          </a:p>
          <a:p>
            <a:pPr algn="ctr"/>
            <a:r>
              <a:rPr lang="pt-BR" sz="1900" dirty="0" smtClean="0"/>
              <a:t>Ser profeta é um dom</a:t>
            </a:r>
          </a:p>
          <a:p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483768" y="4221088"/>
            <a:ext cx="3240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indent="-85725"/>
            <a:r>
              <a:rPr lang="pt-BR" dirty="0" smtClean="0"/>
              <a:t>. Profetas de igrejas locais para exortar,  instruir, edificar</a:t>
            </a:r>
          </a:p>
          <a:p>
            <a:pPr marL="85725" indent="-85725"/>
            <a:r>
              <a:rPr lang="pt-BR" dirty="0" smtClean="0"/>
              <a:t>. Consistiam em citações do AT com interpretação e aplicação</a:t>
            </a:r>
          </a:p>
          <a:p>
            <a:pPr marL="85725" indent="-85725"/>
            <a:r>
              <a:rPr lang="pt-BR" dirty="0" smtClean="0"/>
              <a:t>. Interpretação por meio de revelação (iluminação </a:t>
            </a:r>
            <a:r>
              <a:rPr lang="pt-BR" dirty="0" err="1" smtClean="0"/>
              <a:t>qto</a:t>
            </a:r>
            <a:r>
              <a:rPr lang="pt-BR" dirty="0" smtClean="0"/>
              <a:t> ao sentido das Escrituras e mensagem dos apóstolos)</a:t>
            </a:r>
          </a:p>
          <a:p>
            <a:pPr marL="85725" indent="-85725"/>
            <a:r>
              <a:rPr lang="pt-BR" dirty="0" smtClean="0"/>
              <a:t>. Precisava ser examinada</a:t>
            </a:r>
          </a:p>
          <a:p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868144" y="551723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IDEM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768752" y="4221088"/>
            <a:ext cx="24837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IDEM com o acréscimo de que o Canon está fechado. São expositores e intérpretes da Palavra de Deus, hábeis para aplicar seu ensino às circunstâncias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/>
          <p:cNvSpPr txBox="1">
            <a:spLocks noChangeArrowheads="1"/>
          </p:cNvSpPr>
          <p:nvPr/>
        </p:nvSpPr>
        <p:spPr bwMode="auto">
          <a:xfrm>
            <a:off x="1763713" y="404813"/>
            <a:ext cx="6408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200" b="1" dirty="0" smtClean="0"/>
              <a:t>DOM DE PROFECIA</a:t>
            </a:r>
            <a:endParaRPr lang="pt-BR" sz="3200" b="1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0" y="44625"/>
          <a:ext cx="9144001" cy="6833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640"/>
                <a:gridCol w="1080120"/>
                <a:gridCol w="3312368"/>
                <a:gridCol w="936104"/>
                <a:gridCol w="2483769"/>
              </a:tblGrid>
              <a:tr h="623903">
                <a:tc gridSpan="5">
                  <a:txBody>
                    <a:bodyPr/>
                    <a:lstStyle/>
                    <a:p>
                      <a:pPr algn="ctr"/>
                      <a:r>
                        <a:rPr lang="pt-BR" sz="3600" baseline="0" dirty="0" smtClean="0"/>
                        <a:t>PROFECIA</a:t>
                      </a:r>
                      <a:endParaRPr lang="pt-BR" sz="3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84055">
                <a:tc rowSpan="2"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TEÓLOGO</a:t>
                      </a:r>
                      <a:endParaRPr lang="pt-BR" sz="20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IGREJA</a:t>
                      </a:r>
                      <a:r>
                        <a:rPr lang="pt-BR" sz="2000" b="1" baseline="0" dirty="0" smtClean="0"/>
                        <a:t> PRIMITIVA</a:t>
                      </a:r>
                      <a:endParaRPr lang="pt-BR" sz="20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IGREJA CONTEMPORÂNEA</a:t>
                      </a:r>
                      <a:endParaRPr lang="pt-BR" sz="2000" b="1" dirty="0"/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528863"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OFÍCIO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DOM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OFÍCIO</a:t>
                      </a:r>
                      <a:endParaRPr lang="pt-B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/>
                        <a:t>DOM</a:t>
                      </a:r>
                      <a:endParaRPr lang="pt-BR" sz="2000" b="1" dirty="0"/>
                    </a:p>
                  </a:txBody>
                  <a:tcPr anchor="ctr"/>
                </a:tc>
              </a:tr>
              <a:tr h="2168807"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9388" indent="-179388"/>
                      <a:endParaRPr lang="pt-BR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8900" indent="-88900" algn="l"/>
                      <a:endParaRPr lang="pt-BR" sz="20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2911549">
                <a:tc>
                  <a:txBody>
                    <a:bodyPr/>
                    <a:lstStyle/>
                    <a:p>
                      <a:pPr algn="ctr"/>
                      <a:endParaRPr lang="pt-BR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5725" indent="-85725"/>
                      <a:endParaRPr lang="pt-BR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1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pt-BR" sz="19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0" y="2492896"/>
            <a:ext cx="1331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Hernandes Dias Lopes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403648" y="266885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Atuante</a:t>
            </a:r>
            <a:endParaRPr lang="pt-BR" sz="2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483768" y="1916832"/>
            <a:ext cx="32403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pt-BR" sz="2000" dirty="0" smtClean="0"/>
              <a:t>.  Encarados como fundamentos junto com os Apóstolos</a:t>
            </a:r>
          </a:p>
          <a:p>
            <a:pPr marL="179388" indent="-179388"/>
            <a:r>
              <a:rPr lang="pt-BR" sz="2000" dirty="0" smtClean="0"/>
              <a:t>.  Podiam afirmar “veio a mim a palavra do Senhor” ou “assim diz o Senhor”</a:t>
            </a:r>
          </a:p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724128" y="2636912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Cessou</a:t>
            </a:r>
            <a:endParaRPr lang="pt-BR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6876256" y="2492896"/>
            <a:ext cx="2267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/>
            <a:r>
              <a:rPr lang="pt-BR" sz="2000" dirty="0" smtClean="0"/>
              <a:t>. Exposição fiel das Escrituras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</TotalTime>
  <Words>821</Words>
  <Application>Microsoft Office PowerPoint</Application>
  <PresentationFormat>Apresentação na tela (4:3)</PresentationFormat>
  <Paragraphs>189</Paragraphs>
  <Slides>11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VIVÊNCIA         DONS DO ESPÍRITO FERRAMENTAS de Deus para Edificação do Corpo de Cristo </vt:lpstr>
      <vt:lpstr>Lição 7 Dons, OFÍCIO E VOCAÇÃO</vt:lpstr>
      <vt:lpstr>Slide 3</vt:lpstr>
      <vt:lpstr>Slide 4</vt:lpstr>
      <vt:lpstr>Slide 5</vt:lpstr>
      <vt:lpstr>Slide 6</vt:lpstr>
      <vt:lpstr>Slide 7</vt:lpstr>
      <vt:lpstr>Slide 8</vt:lpstr>
      <vt:lpstr>Slide 9</vt:lpstr>
      <vt:lpstr>CONSIDERAÇÕES FINAIS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c017545</dc:creator>
  <cp:lastModifiedBy>Windows</cp:lastModifiedBy>
  <cp:revision>81</cp:revision>
  <dcterms:created xsi:type="dcterms:W3CDTF">2012-12-11T13:56:48Z</dcterms:created>
  <dcterms:modified xsi:type="dcterms:W3CDTF">2013-03-23T21:39:10Z</dcterms:modified>
</cp:coreProperties>
</file>