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3" r:id="rId3"/>
    <p:sldId id="281" r:id="rId4"/>
    <p:sldId id="289" r:id="rId5"/>
    <p:sldId id="296" r:id="rId6"/>
    <p:sldId id="297" r:id="rId7"/>
    <p:sldId id="298" r:id="rId8"/>
    <p:sldId id="299" r:id="rId9"/>
    <p:sldId id="300" r:id="rId10"/>
    <p:sldId id="309" r:id="rId11"/>
    <p:sldId id="302" r:id="rId12"/>
    <p:sldId id="303" r:id="rId13"/>
    <p:sldId id="305" r:id="rId14"/>
    <p:sldId id="312" r:id="rId15"/>
    <p:sldId id="280" r:id="rId16"/>
    <p:sldId id="306" r:id="rId17"/>
    <p:sldId id="274" r:id="rId18"/>
    <p:sldId id="313" r:id="rId19"/>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7141"/>
    <a:srgbClr val="BC7A48"/>
    <a:srgbClr val="F8AF4E"/>
    <a:srgbClr val="FFD44B"/>
    <a:srgbClr val="984807"/>
    <a:srgbClr val="FFE48F"/>
    <a:srgbClr val="FFDB69"/>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49" autoAdjust="0"/>
  </p:normalViewPr>
  <p:slideViewPr>
    <p:cSldViewPr>
      <p:cViewPr varScale="1">
        <p:scale>
          <a:sx n="53" d="100"/>
          <a:sy n="53" d="100"/>
        </p:scale>
        <p:origin x="-912"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371A68-32A1-4B9B-AEC6-1E7AC51290FC}" type="datetimeFigureOut">
              <a:rPr lang="pt-BR" smtClean="0"/>
              <a:pPr/>
              <a:t>14/4/2013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A1CB0-C4A5-45D6-8AAA-B4DEAA8A9FAF}"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a:ln/>
        </p:spPr>
      </p:sp>
      <p:sp>
        <p:nvSpPr>
          <p:cNvPr id="26627" name="Espaço Reservado para Anotações 2"/>
          <p:cNvSpPr>
            <a:spLocks noGrp="1"/>
          </p:cNvSpPr>
          <p:nvPr>
            <p:ph type="body" idx="1"/>
          </p:nvPr>
        </p:nvSpPr>
        <p:spPr>
          <a:noFill/>
          <a:ln/>
        </p:spPr>
        <p:txBody>
          <a:bodyPr/>
          <a:lstStyle/>
          <a:p>
            <a:pPr>
              <a:spcBef>
                <a:spcPts val="1200"/>
              </a:spcBef>
            </a:pPr>
            <a:endParaRPr lang="pt-BR" dirty="0" smtClean="0">
              <a:latin typeface="Calibri" pitchFamily="34" charset="0"/>
            </a:endParaRPr>
          </a:p>
        </p:txBody>
      </p:sp>
      <p:sp>
        <p:nvSpPr>
          <p:cNvPr id="26628" name="Espaço Reservado para Cabeçalho 3"/>
          <p:cNvSpPr>
            <a:spLocks noGrp="1"/>
          </p:cNvSpPr>
          <p:nvPr>
            <p:ph type="hdr" sz="quarter"/>
          </p:nvPr>
        </p:nvSpPr>
        <p:spPr>
          <a:noFill/>
        </p:spPr>
        <p:txBody>
          <a:bodyPr/>
          <a:lstStyle/>
          <a:p>
            <a:r>
              <a:rPr lang="pt-BR" smtClean="0">
                <a:latin typeface="Calibri" pitchFamily="34" charset="0"/>
              </a:rPr>
              <a:t>EBD/IPN - COSMOVISÃO CRISTÃ                          "O Discípulo e a Mente de Cristo."</a:t>
            </a:r>
          </a:p>
        </p:txBody>
      </p:sp>
      <p:sp>
        <p:nvSpPr>
          <p:cNvPr id="26629" name="Espaço Reservado para Data 4"/>
          <p:cNvSpPr>
            <a:spLocks noGrp="1"/>
          </p:cNvSpPr>
          <p:nvPr>
            <p:ph type="dt" sz="quarter" idx="1"/>
          </p:nvPr>
        </p:nvSpPr>
        <p:spPr>
          <a:noFill/>
        </p:spPr>
        <p:txBody>
          <a:bodyPr/>
          <a:lstStyle/>
          <a:p>
            <a:fld id="{94EA5CD1-D42C-4198-8D0A-782100499207}" type="datetime1">
              <a:rPr lang="pt-BR" smtClean="0">
                <a:latin typeface="Calibri" pitchFamily="34" charset="0"/>
              </a:rPr>
              <a:pPr/>
              <a:t>14/4/2013</a:t>
            </a:fld>
            <a:endParaRPr lang="pt-BR" smtClean="0">
              <a:latin typeface="Calibri" pitchFamily="34" charset="0"/>
            </a:endParaRPr>
          </a:p>
        </p:txBody>
      </p:sp>
      <p:sp>
        <p:nvSpPr>
          <p:cNvPr id="26630" name="Espaço Reservado para Rodapé 5"/>
          <p:cNvSpPr>
            <a:spLocks noGrp="1"/>
          </p:cNvSpPr>
          <p:nvPr>
            <p:ph type="ftr" sz="quarter" idx="4"/>
          </p:nvPr>
        </p:nvSpPr>
        <p:spPr>
          <a:noFill/>
        </p:spPr>
        <p:txBody>
          <a:bodyPr/>
          <a:lstStyle/>
          <a:p>
            <a:r>
              <a:rPr lang="pt-BR" smtClean="0">
                <a:latin typeface="Calibri" pitchFamily="34" charset="0"/>
              </a:rPr>
              <a:t>Pr. Marco Antônio                                  Profa. Zuleide Feitosa</a:t>
            </a:r>
          </a:p>
        </p:txBody>
      </p:sp>
      <p:sp>
        <p:nvSpPr>
          <p:cNvPr id="26631" name="Espaço Reservado para Número de Slide 6"/>
          <p:cNvSpPr>
            <a:spLocks noGrp="1"/>
          </p:cNvSpPr>
          <p:nvPr>
            <p:ph type="sldNum" sz="quarter" idx="5"/>
          </p:nvPr>
        </p:nvSpPr>
        <p:spPr>
          <a:noFill/>
        </p:spPr>
        <p:txBody>
          <a:bodyPr/>
          <a:lstStyle/>
          <a:p>
            <a:fld id="{EA6C9E53-2EA8-4A0F-9BD1-D7E0C59224A2}" type="slidenum">
              <a:rPr lang="pt-BR" smtClean="0">
                <a:latin typeface="Calibri" pitchFamily="34" charset="0"/>
              </a:rPr>
              <a:pPr/>
              <a:t>3</a:t>
            </a:fld>
            <a:endParaRPr lang="pt-BR"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a:ln/>
        </p:spPr>
      </p:sp>
      <p:sp>
        <p:nvSpPr>
          <p:cNvPr id="26627" name="Espaço Reservado para Anotações 2"/>
          <p:cNvSpPr>
            <a:spLocks noGrp="1"/>
          </p:cNvSpPr>
          <p:nvPr>
            <p:ph type="body" idx="1"/>
          </p:nvPr>
        </p:nvSpPr>
        <p:spPr>
          <a:noFill/>
          <a:ln/>
        </p:spPr>
        <p:txBody>
          <a:bodyPr/>
          <a:lstStyle/>
          <a:p>
            <a:r>
              <a:rPr lang="pt-BR" sz="1200" kern="1200" dirty="0" smtClean="0">
                <a:solidFill>
                  <a:schemeClr val="tx1"/>
                </a:solidFill>
                <a:latin typeface="+mn-lt"/>
                <a:ea typeface="+mn-ea"/>
                <a:cs typeface="+mn-cs"/>
              </a:rPr>
              <a:t>Cremos que o caminho normal e mais frequente seja gradual, pouco a pouco, como na lição do Fruto de Espírito com crescimento natural e maturidade gradual, nas experiências da vida cristã, experimentando a doce companhia do Senhor, o Seu cuidado diário, através da comunhão, dos exercícios devocionais, na leitura aplicada da Palavra, buscando a sua orientação e consolo, na experiência gratificante da oração como um exercício de fé e devoção. </a:t>
            </a: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No entanto, existem alguns momentos na vida do crente quando este enchimento pode ocorrer de forma intensa e momentânea. Grandes homens de Deus relataram experiências de proximidade com Deus e profunda convicção de pecados que tiveram um impacto muito grande nas suas vidas. Estas experiências podem estar envoltas em grande emoção que pode deixar a própria pessoa perplexa. Cremos que Deus pode agir assim mesmo hoje, particularmente para uma obra especial, ou antes de momentos cruciais no ministério e carreira cristã. Isto tudo pode fazer parte do crescimento que todo crente deve ter até o dia do encontro com o Senhor. </a:t>
            </a: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Precisamos, porém, sermos fieis aos ensinos da Palavra, não tentando forçar que as experiências dos outros sejam semelhantes à nossa, tendo o cuidado para não moldar o ensino bíblico à nossa experiência. </a:t>
            </a:r>
            <a:endParaRPr lang="pt-BR" b="0" dirty="0" smtClean="0">
              <a:latin typeface="Calibri" pitchFamily="34" charset="0"/>
            </a:endParaRPr>
          </a:p>
        </p:txBody>
      </p:sp>
      <p:sp>
        <p:nvSpPr>
          <p:cNvPr id="26628" name="Espaço Reservado para Cabeçalho 3"/>
          <p:cNvSpPr>
            <a:spLocks noGrp="1"/>
          </p:cNvSpPr>
          <p:nvPr>
            <p:ph type="hdr" sz="quarter"/>
          </p:nvPr>
        </p:nvSpPr>
        <p:spPr>
          <a:noFill/>
        </p:spPr>
        <p:txBody>
          <a:bodyPr/>
          <a:lstStyle/>
          <a:p>
            <a:r>
              <a:rPr lang="pt-BR" smtClean="0">
                <a:latin typeface="Calibri" pitchFamily="34" charset="0"/>
              </a:rPr>
              <a:t>EBD/IPN - COSMOVISÃO CRISTÃ                          "O Discípulo e a Mente de Cristo."</a:t>
            </a:r>
          </a:p>
        </p:txBody>
      </p:sp>
      <p:sp>
        <p:nvSpPr>
          <p:cNvPr id="26629" name="Espaço Reservado para Data 4"/>
          <p:cNvSpPr>
            <a:spLocks noGrp="1"/>
          </p:cNvSpPr>
          <p:nvPr>
            <p:ph type="dt" sz="quarter" idx="1"/>
          </p:nvPr>
        </p:nvSpPr>
        <p:spPr>
          <a:noFill/>
        </p:spPr>
        <p:txBody>
          <a:bodyPr/>
          <a:lstStyle/>
          <a:p>
            <a:fld id="{94EA5CD1-D42C-4198-8D0A-782100499207}" type="datetime1">
              <a:rPr lang="pt-BR" smtClean="0">
                <a:latin typeface="Calibri" pitchFamily="34" charset="0"/>
              </a:rPr>
              <a:pPr/>
              <a:t>14/4/2013</a:t>
            </a:fld>
            <a:endParaRPr lang="pt-BR" smtClean="0">
              <a:latin typeface="Calibri" pitchFamily="34" charset="0"/>
            </a:endParaRPr>
          </a:p>
        </p:txBody>
      </p:sp>
      <p:sp>
        <p:nvSpPr>
          <p:cNvPr id="26630" name="Espaço Reservado para Rodapé 5"/>
          <p:cNvSpPr>
            <a:spLocks noGrp="1"/>
          </p:cNvSpPr>
          <p:nvPr>
            <p:ph type="ftr" sz="quarter" idx="4"/>
          </p:nvPr>
        </p:nvSpPr>
        <p:spPr>
          <a:noFill/>
        </p:spPr>
        <p:txBody>
          <a:bodyPr/>
          <a:lstStyle/>
          <a:p>
            <a:r>
              <a:rPr lang="pt-BR" smtClean="0">
                <a:latin typeface="Calibri" pitchFamily="34" charset="0"/>
              </a:rPr>
              <a:t>Pr. Marco Antônio                                  Profa. Zuleide Feitosa</a:t>
            </a:r>
          </a:p>
        </p:txBody>
      </p:sp>
      <p:sp>
        <p:nvSpPr>
          <p:cNvPr id="26631" name="Espaço Reservado para Número de Slide 6"/>
          <p:cNvSpPr>
            <a:spLocks noGrp="1"/>
          </p:cNvSpPr>
          <p:nvPr>
            <p:ph type="sldNum" sz="quarter" idx="5"/>
          </p:nvPr>
        </p:nvSpPr>
        <p:spPr>
          <a:noFill/>
        </p:spPr>
        <p:txBody>
          <a:bodyPr/>
          <a:lstStyle/>
          <a:p>
            <a:fld id="{EA6C9E53-2EA8-4A0F-9BD1-D7E0C59224A2}" type="slidenum">
              <a:rPr lang="pt-BR" smtClean="0">
                <a:latin typeface="Calibri" pitchFamily="34" charset="0"/>
              </a:rPr>
              <a:pPr/>
              <a:t>12</a:t>
            </a:fld>
            <a:endParaRPr lang="pt-BR"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a:ln/>
        </p:spPr>
      </p:sp>
      <p:sp>
        <p:nvSpPr>
          <p:cNvPr id="26627" name="Espaço Reservado para Anotações 2"/>
          <p:cNvSpPr>
            <a:spLocks noGrp="1"/>
          </p:cNvSpPr>
          <p:nvPr>
            <p:ph type="body" idx="1"/>
          </p:nvPr>
        </p:nvSpPr>
        <p:spPr>
          <a:noFill/>
          <a:ln/>
        </p:spPr>
        <p:txBody>
          <a:bodyPr/>
          <a:lstStyle/>
          <a:p>
            <a:r>
              <a:rPr lang="pt-BR" sz="1200" kern="1200" dirty="0" smtClean="0">
                <a:solidFill>
                  <a:schemeClr val="tx1"/>
                </a:solidFill>
                <a:latin typeface="+mn-lt"/>
                <a:ea typeface="+mn-ea"/>
                <a:cs typeface="+mn-cs"/>
              </a:rPr>
              <a:t>Muitas </a:t>
            </a:r>
            <a:r>
              <a:rPr lang="pt-BR" sz="1200" kern="1200" dirty="0" smtClean="0">
                <a:solidFill>
                  <a:schemeClr val="tx1"/>
                </a:solidFill>
                <a:latin typeface="+mn-lt"/>
                <a:ea typeface="+mn-ea"/>
                <a:cs typeface="+mn-cs"/>
              </a:rPr>
              <a:t>vezes quando falta o original coloca-se o substituto, forja uma experiência que precisa vir diretamente de Deus. </a:t>
            </a:r>
          </a:p>
          <a:p>
            <a:endParaRPr lang="pt-BR" sz="1200" kern="1200" dirty="0" smtClean="0">
              <a:solidFill>
                <a:schemeClr val="tx1"/>
              </a:solidFill>
              <a:latin typeface="+mn-lt"/>
              <a:ea typeface="+mn-ea"/>
              <a:cs typeface="+mn-cs"/>
            </a:endParaRP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A forma mais segura é buscar comunhão no Senhor de forma ardente e comprometida através dos meios de graça, manifestar o Fruto do Espírito através de um aprendizado de uma vida, um crescimento natural e amadurecimento gradual e esperar </a:t>
            </a:r>
            <a:r>
              <a:rPr lang="pt-BR" sz="1200" kern="1200" dirty="0" err="1" smtClean="0">
                <a:solidFill>
                  <a:schemeClr val="tx1"/>
                </a:solidFill>
                <a:latin typeface="+mn-lt"/>
                <a:ea typeface="+mn-ea"/>
                <a:cs typeface="+mn-cs"/>
              </a:rPr>
              <a:t>nEle</a:t>
            </a:r>
            <a:r>
              <a:rPr lang="pt-BR" sz="1200" kern="1200" dirty="0" smtClean="0">
                <a:solidFill>
                  <a:schemeClr val="tx1"/>
                </a:solidFill>
                <a:latin typeface="+mn-lt"/>
                <a:ea typeface="+mn-ea"/>
                <a:cs typeface="+mn-cs"/>
              </a:rPr>
              <a:t>, que atua de forma sobrenatural, aplicar estas verdades em nossas vidas e encher-nos com o Seu Espírito. </a:t>
            </a: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As emoções poder e deverão vir durante toda esta caminhada. Alguns momentos com mais intensidade, outros não. Mas o Senhor soberano está atuando na vida do cristão obediente. </a:t>
            </a:r>
            <a:endParaRPr lang="pt-BR" b="0" dirty="0" smtClean="0">
              <a:latin typeface="Calibri" pitchFamily="34" charset="0"/>
            </a:endParaRPr>
          </a:p>
        </p:txBody>
      </p:sp>
      <p:sp>
        <p:nvSpPr>
          <p:cNvPr id="26628" name="Espaço Reservado para Cabeçalho 3"/>
          <p:cNvSpPr>
            <a:spLocks noGrp="1"/>
          </p:cNvSpPr>
          <p:nvPr>
            <p:ph type="hdr" sz="quarter"/>
          </p:nvPr>
        </p:nvSpPr>
        <p:spPr>
          <a:noFill/>
        </p:spPr>
        <p:txBody>
          <a:bodyPr/>
          <a:lstStyle/>
          <a:p>
            <a:r>
              <a:rPr lang="pt-BR" smtClean="0">
                <a:latin typeface="Calibri" pitchFamily="34" charset="0"/>
              </a:rPr>
              <a:t>EBD/IPN - COSMOVISÃO CRISTÃ                          "O Discípulo e a Mente de Cristo."</a:t>
            </a:r>
          </a:p>
        </p:txBody>
      </p:sp>
      <p:sp>
        <p:nvSpPr>
          <p:cNvPr id="26629" name="Espaço Reservado para Data 4"/>
          <p:cNvSpPr>
            <a:spLocks noGrp="1"/>
          </p:cNvSpPr>
          <p:nvPr>
            <p:ph type="dt" sz="quarter" idx="1"/>
          </p:nvPr>
        </p:nvSpPr>
        <p:spPr>
          <a:noFill/>
        </p:spPr>
        <p:txBody>
          <a:bodyPr/>
          <a:lstStyle/>
          <a:p>
            <a:fld id="{94EA5CD1-D42C-4198-8D0A-782100499207}" type="datetime1">
              <a:rPr lang="pt-BR" smtClean="0">
                <a:latin typeface="Calibri" pitchFamily="34" charset="0"/>
              </a:rPr>
              <a:pPr/>
              <a:t>14/4/2013</a:t>
            </a:fld>
            <a:endParaRPr lang="pt-BR" smtClean="0">
              <a:latin typeface="Calibri" pitchFamily="34" charset="0"/>
            </a:endParaRPr>
          </a:p>
        </p:txBody>
      </p:sp>
      <p:sp>
        <p:nvSpPr>
          <p:cNvPr id="26630" name="Espaço Reservado para Rodapé 5"/>
          <p:cNvSpPr>
            <a:spLocks noGrp="1"/>
          </p:cNvSpPr>
          <p:nvPr>
            <p:ph type="ftr" sz="quarter" idx="4"/>
          </p:nvPr>
        </p:nvSpPr>
        <p:spPr>
          <a:noFill/>
        </p:spPr>
        <p:txBody>
          <a:bodyPr/>
          <a:lstStyle/>
          <a:p>
            <a:r>
              <a:rPr lang="pt-BR" smtClean="0">
                <a:latin typeface="Calibri" pitchFamily="34" charset="0"/>
              </a:rPr>
              <a:t>Pr. Marco Antônio                                  Profa. Zuleide Feitosa</a:t>
            </a:r>
          </a:p>
        </p:txBody>
      </p:sp>
      <p:sp>
        <p:nvSpPr>
          <p:cNvPr id="26631" name="Espaço Reservado para Número de Slide 6"/>
          <p:cNvSpPr>
            <a:spLocks noGrp="1"/>
          </p:cNvSpPr>
          <p:nvPr>
            <p:ph type="sldNum" sz="quarter" idx="5"/>
          </p:nvPr>
        </p:nvSpPr>
        <p:spPr>
          <a:noFill/>
        </p:spPr>
        <p:txBody>
          <a:bodyPr/>
          <a:lstStyle/>
          <a:p>
            <a:fld id="{EA6C9E53-2EA8-4A0F-9BD1-D7E0C59224A2}" type="slidenum">
              <a:rPr lang="pt-BR" smtClean="0">
                <a:latin typeface="Calibri" pitchFamily="34" charset="0"/>
              </a:rPr>
              <a:pPr/>
              <a:t>13</a:t>
            </a:fld>
            <a:endParaRPr lang="pt-BR"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a:ln/>
        </p:spPr>
      </p:sp>
      <p:sp>
        <p:nvSpPr>
          <p:cNvPr id="26627" name="Espaço Reservado para Anotações 2"/>
          <p:cNvSpPr>
            <a:spLocks noGrp="1"/>
          </p:cNvSpPr>
          <p:nvPr>
            <p:ph type="body" idx="1"/>
          </p:nvPr>
        </p:nvSpPr>
        <p:spPr>
          <a:noFill/>
          <a:ln/>
        </p:spPr>
        <p:txBody>
          <a:bodyPr/>
          <a:lstStyle/>
          <a:p>
            <a:endParaRPr lang="pt-BR" b="0" dirty="0" smtClean="0">
              <a:latin typeface="Calibri" pitchFamily="34" charset="0"/>
            </a:endParaRPr>
          </a:p>
        </p:txBody>
      </p:sp>
      <p:sp>
        <p:nvSpPr>
          <p:cNvPr id="26628" name="Espaço Reservado para Cabeçalho 3"/>
          <p:cNvSpPr>
            <a:spLocks noGrp="1"/>
          </p:cNvSpPr>
          <p:nvPr>
            <p:ph type="hdr" sz="quarter"/>
          </p:nvPr>
        </p:nvSpPr>
        <p:spPr>
          <a:noFill/>
        </p:spPr>
        <p:txBody>
          <a:bodyPr/>
          <a:lstStyle/>
          <a:p>
            <a:r>
              <a:rPr lang="pt-BR" smtClean="0">
                <a:latin typeface="Calibri" pitchFamily="34" charset="0"/>
              </a:rPr>
              <a:t>EBD/IPN - COSMOVISÃO CRISTÃ                          "O Discípulo e a Mente de Cristo."</a:t>
            </a:r>
          </a:p>
        </p:txBody>
      </p:sp>
      <p:sp>
        <p:nvSpPr>
          <p:cNvPr id="26629" name="Espaço Reservado para Data 4"/>
          <p:cNvSpPr>
            <a:spLocks noGrp="1"/>
          </p:cNvSpPr>
          <p:nvPr>
            <p:ph type="dt" sz="quarter" idx="1"/>
          </p:nvPr>
        </p:nvSpPr>
        <p:spPr>
          <a:noFill/>
        </p:spPr>
        <p:txBody>
          <a:bodyPr/>
          <a:lstStyle/>
          <a:p>
            <a:fld id="{94EA5CD1-D42C-4198-8D0A-782100499207}" type="datetime1">
              <a:rPr lang="pt-BR" smtClean="0">
                <a:latin typeface="Calibri" pitchFamily="34" charset="0"/>
              </a:rPr>
              <a:pPr/>
              <a:t>14/4/2013</a:t>
            </a:fld>
            <a:endParaRPr lang="pt-BR" smtClean="0">
              <a:latin typeface="Calibri" pitchFamily="34" charset="0"/>
            </a:endParaRPr>
          </a:p>
        </p:txBody>
      </p:sp>
      <p:sp>
        <p:nvSpPr>
          <p:cNvPr id="26630" name="Espaço Reservado para Rodapé 5"/>
          <p:cNvSpPr>
            <a:spLocks noGrp="1"/>
          </p:cNvSpPr>
          <p:nvPr>
            <p:ph type="ftr" sz="quarter" idx="4"/>
          </p:nvPr>
        </p:nvSpPr>
        <p:spPr>
          <a:noFill/>
        </p:spPr>
        <p:txBody>
          <a:bodyPr/>
          <a:lstStyle/>
          <a:p>
            <a:r>
              <a:rPr lang="pt-BR" smtClean="0">
                <a:latin typeface="Calibri" pitchFamily="34" charset="0"/>
              </a:rPr>
              <a:t>Pr. Marco Antônio                                  Profa. Zuleide Feitosa</a:t>
            </a:r>
          </a:p>
        </p:txBody>
      </p:sp>
      <p:sp>
        <p:nvSpPr>
          <p:cNvPr id="26631" name="Espaço Reservado para Número de Slide 6"/>
          <p:cNvSpPr>
            <a:spLocks noGrp="1"/>
          </p:cNvSpPr>
          <p:nvPr>
            <p:ph type="sldNum" sz="quarter" idx="5"/>
          </p:nvPr>
        </p:nvSpPr>
        <p:spPr>
          <a:noFill/>
        </p:spPr>
        <p:txBody>
          <a:bodyPr/>
          <a:lstStyle/>
          <a:p>
            <a:fld id="{EA6C9E53-2EA8-4A0F-9BD1-D7E0C59224A2}" type="slidenum">
              <a:rPr lang="pt-BR" smtClean="0">
                <a:latin typeface="Calibri" pitchFamily="34" charset="0"/>
              </a:rPr>
              <a:pPr/>
              <a:t>14</a:t>
            </a:fld>
            <a:endParaRPr lang="pt-BR"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dt" sz="quarter" idx="1"/>
          </p:nvPr>
        </p:nvSpPr>
        <p:spPr>
          <a:noFill/>
        </p:spPr>
        <p:txBody>
          <a:bodyPr/>
          <a:lstStyle/>
          <a:p>
            <a:fld id="{98CDADF7-3119-421E-8141-CF6A3DE6039D}" type="datetime1">
              <a:rPr lang="pt-BR" smtClean="0">
                <a:latin typeface="Calibri" pitchFamily="34" charset="0"/>
              </a:rPr>
              <a:pPr/>
              <a:t>14/4/2013</a:t>
            </a:fld>
            <a:endParaRPr lang="pt-BR" smtClean="0">
              <a:latin typeface="Calibri"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pt-BR"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dt" sz="quarter" idx="1"/>
          </p:nvPr>
        </p:nvSpPr>
        <p:spPr>
          <a:noFill/>
        </p:spPr>
        <p:txBody>
          <a:bodyPr/>
          <a:lstStyle/>
          <a:p>
            <a:fld id="{98CDADF7-3119-421E-8141-CF6A3DE6039D}" type="datetime1">
              <a:rPr lang="pt-BR" smtClean="0">
                <a:latin typeface="Calibri" pitchFamily="34" charset="0"/>
              </a:rPr>
              <a:pPr/>
              <a:t>14/4/2013</a:t>
            </a:fld>
            <a:endParaRPr lang="pt-BR" smtClean="0">
              <a:latin typeface="Calibri"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pt-BR"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a:ln/>
        </p:spPr>
      </p:sp>
      <p:sp>
        <p:nvSpPr>
          <p:cNvPr id="26627" name="Espaço Reservado para Anotações 2"/>
          <p:cNvSpPr>
            <a:spLocks noGrp="1"/>
          </p:cNvSpPr>
          <p:nvPr>
            <p:ph type="body" idx="1"/>
          </p:nvPr>
        </p:nvSpPr>
        <p:spPr>
          <a:noFill/>
          <a:ln/>
        </p:spPr>
        <p:txBody>
          <a:bodyPr/>
          <a:lstStyle/>
          <a:p>
            <a:r>
              <a:rPr lang="pt-BR" sz="1200" kern="1200" dirty="0" smtClean="0">
                <a:solidFill>
                  <a:schemeClr val="tx1"/>
                </a:solidFill>
                <a:latin typeface="+mn-lt"/>
                <a:ea typeface="+mn-ea"/>
                <a:cs typeface="+mn-cs"/>
              </a:rPr>
              <a:t>Cremos que o caminho normal e mais frequente seja gradual, pouco a pouco, como na lição do Fruto de Espírito com crescimento natural e maturidade gradual, nas experiências da vida cristã, experimentando a doce companhia do Senhor, o Seu cuidado diário, através da comunhão, dos exercícios devocionais, na leitura aplicada da Palavra, buscando a sua orientação e consolo, na experiência gratificante da oração como um exercício de fé e devoção. </a:t>
            </a: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No entanto, existem alguns momentos na vida do crente quando este enchimento pode ocorrer de forma intensa e momentânea. Grandes homens de Deus relataram experiências de proximidade com Deus e profunda convicção de pecados que tiveram um impacto muito grande nas suas vidas. Estas experiências podem estar envoltas em grande emoção que pode deixar a própria pessoa perplexa. Cremos que Deus pode agir assim mesmo hoje, particularmente para uma obra especial, ou antes de momentos cruciais no ministério e carreira cristã. Isto tudo pode fazer parte do crescimento que todo crente deve ter até o dia do encontro com o Senhor. </a:t>
            </a: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Precisamos, porém, sermos fieis aos ensinos da Palavra, não tentando forçar que as experiências dos outros sejam semelhantes à nossa, tendo o cuidado para não moldar o ensino bíblico à nossa experiência. </a:t>
            </a:r>
            <a:endParaRPr lang="pt-BR" b="0" dirty="0" smtClean="0">
              <a:latin typeface="Calibri" pitchFamily="34" charset="0"/>
            </a:endParaRPr>
          </a:p>
        </p:txBody>
      </p:sp>
      <p:sp>
        <p:nvSpPr>
          <p:cNvPr id="26628" name="Espaço Reservado para Cabeçalho 3"/>
          <p:cNvSpPr>
            <a:spLocks noGrp="1"/>
          </p:cNvSpPr>
          <p:nvPr>
            <p:ph type="hdr" sz="quarter"/>
          </p:nvPr>
        </p:nvSpPr>
        <p:spPr>
          <a:noFill/>
        </p:spPr>
        <p:txBody>
          <a:bodyPr/>
          <a:lstStyle/>
          <a:p>
            <a:r>
              <a:rPr lang="pt-BR" smtClean="0">
                <a:latin typeface="Calibri" pitchFamily="34" charset="0"/>
              </a:rPr>
              <a:t>EBD/IPN - COSMOVISÃO CRISTÃ                          "O Discípulo e a Mente de Cristo."</a:t>
            </a:r>
          </a:p>
        </p:txBody>
      </p:sp>
      <p:sp>
        <p:nvSpPr>
          <p:cNvPr id="26629" name="Espaço Reservado para Data 4"/>
          <p:cNvSpPr>
            <a:spLocks noGrp="1"/>
          </p:cNvSpPr>
          <p:nvPr>
            <p:ph type="dt" sz="quarter" idx="1"/>
          </p:nvPr>
        </p:nvSpPr>
        <p:spPr>
          <a:noFill/>
        </p:spPr>
        <p:txBody>
          <a:bodyPr/>
          <a:lstStyle/>
          <a:p>
            <a:fld id="{94EA5CD1-D42C-4198-8D0A-782100499207}" type="datetime1">
              <a:rPr lang="pt-BR" smtClean="0">
                <a:latin typeface="Calibri" pitchFamily="34" charset="0"/>
              </a:rPr>
              <a:pPr/>
              <a:t>14/4/2013</a:t>
            </a:fld>
            <a:endParaRPr lang="pt-BR" smtClean="0">
              <a:latin typeface="Calibri" pitchFamily="34" charset="0"/>
            </a:endParaRPr>
          </a:p>
        </p:txBody>
      </p:sp>
      <p:sp>
        <p:nvSpPr>
          <p:cNvPr id="26630" name="Espaço Reservado para Rodapé 5"/>
          <p:cNvSpPr>
            <a:spLocks noGrp="1"/>
          </p:cNvSpPr>
          <p:nvPr>
            <p:ph type="ftr" sz="quarter" idx="4"/>
          </p:nvPr>
        </p:nvSpPr>
        <p:spPr>
          <a:noFill/>
        </p:spPr>
        <p:txBody>
          <a:bodyPr/>
          <a:lstStyle/>
          <a:p>
            <a:r>
              <a:rPr lang="pt-BR" smtClean="0">
                <a:latin typeface="Calibri" pitchFamily="34" charset="0"/>
              </a:rPr>
              <a:t>Pr. Marco Antônio                                  Profa. Zuleide Feitosa</a:t>
            </a:r>
          </a:p>
        </p:txBody>
      </p:sp>
      <p:sp>
        <p:nvSpPr>
          <p:cNvPr id="26631" name="Espaço Reservado para Número de Slide 6"/>
          <p:cNvSpPr>
            <a:spLocks noGrp="1"/>
          </p:cNvSpPr>
          <p:nvPr>
            <p:ph type="sldNum" sz="quarter" idx="5"/>
          </p:nvPr>
        </p:nvSpPr>
        <p:spPr>
          <a:noFill/>
        </p:spPr>
        <p:txBody>
          <a:bodyPr/>
          <a:lstStyle/>
          <a:p>
            <a:fld id="{EA6C9E53-2EA8-4A0F-9BD1-D7E0C59224A2}" type="slidenum">
              <a:rPr lang="pt-BR" smtClean="0">
                <a:latin typeface="Calibri" pitchFamily="34" charset="0"/>
              </a:rPr>
              <a:pPr/>
              <a:t>18</a:t>
            </a:fld>
            <a:endParaRPr lang="pt-BR"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a:ln/>
        </p:spPr>
      </p:sp>
      <p:sp>
        <p:nvSpPr>
          <p:cNvPr id="26627" name="Espaço Reservado para Anotações 2"/>
          <p:cNvSpPr>
            <a:spLocks noGrp="1"/>
          </p:cNvSpPr>
          <p:nvPr>
            <p:ph type="body" idx="1"/>
          </p:nvPr>
        </p:nvSpPr>
        <p:spPr>
          <a:noFill/>
          <a:ln/>
        </p:spPr>
        <p:txBody>
          <a:bodyPr/>
          <a:lstStyle/>
          <a:p>
            <a:pPr marL="352425" indent="-352425">
              <a:defRPr/>
            </a:pPr>
            <a:r>
              <a:rPr lang="pt-BR" sz="1200" b="1" dirty="0" err="1" smtClean="0"/>
              <a:t>Mt</a:t>
            </a:r>
            <a:r>
              <a:rPr lang="pt-BR" sz="1200" b="1" dirty="0" smtClean="0"/>
              <a:t> 3:11</a:t>
            </a:r>
            <a:r>
              <a:rPr lang="pt-BR" sz="1200" dirty="0" smtClean="0"/>
              <a:t>; </a:t>
            </a:r>
            <a:r>
              <a:rPr lang="pt-BR" sz="1200" b="1" dirty="0" smtClean="0"/>
              <a:t>Mc 1:8</a:t>
            </a:r>
            <a:r>
              <a:rPr lang="pt-BR" sz="1200" dirty="0" smtClean="0"/>
              <a:t>; </a:t>
            </a:r>
            <a:r>
              <a:rPr lang="pt-BR" sz="1200" b="1" dirty="0" err="1" smtClean="0"/>
              <a:t>Lc</a:t>
            </a:r>
            <a:r>
              <a:rPr lang="pt-BR" sz="1200" b="1" dirty="0" smtClean="0"/>
              <a:t> 3:16</a:t>
            </a:r>
            <a:r>
              <a:rPr lang="pt-BR" sz="1200" dirty="0" smtClean="0"/>
              <a:t>; </a:t>
            </a:r>
            <a:r>
              <a:rPr lang="pt-BR" sz="1200" b="1" dirty="0" err="1" smtClean="0"/>
              <a:t>Jo</a:t>
            </a:r>
            <a:r>
              <a:rPr lang="pt-BR" sz="1200" b="1" dirty="0" smtClean="0"/>
              <a:t> 1:33 </a:t>
            </a:r>
            <a:r>
              <a:rPr lang="pt-BR" sz="1200" dirty="0" smtClean="0">
                <a:sym typeface="Wingdings" pitchFamily="2" charset="2"/>
              </a:rPr>
              <a:t> João Descreve o ministério de Jesus</a:t>
            </a:r>
          </a:p>
          <a:p>
            <a:pPr marL="352425" indent="-352425" algn="just">
              <a:defRPr/>
            </a:pPr>
            <a:r>
              <a:rPr lang="pt-BR" sz="1200" b="1" dirty="0" err="1" smtClean="0">
                <a:sym typeface="Wingdings" pitchFamily="2" charset="2"/>
              </a:rPr>
              <a:t>At</a:t>
            </a:r>
            <a:r>
              <a:rPr lang="pt-BR" sz="1200" b="1" dirty="0" smtClean="0">
                <a:sym typeface="Wingdings" pitchFamily="2" charset="2"/>
              </a:rPr>
              <a:t> 1:5 </a:t>
            </a:r>
            <a:r>
              <a:rPr lang="pt-BR" sz="1200" dirty="0" smtClean="0">
                <a:sym typeface="Wingdings" pitchFamily="2" charset="2"/>
              </a:rPr>
              <a:t> Citação de Jesus da profecia de João que Ele aplica ao Pentecoste</a:t>
            </a:r>
          </a:p>
          <a:p>
            <a:pPr marL="352425" indent="-352425" algn="just">
              <a:defRPr/>
            </a:pPr>
            <a:r>
              <a:rPr lang="pt-BR" sz="1200" b="1" dirty="0" err="1" smtClean="0">
                <a:sym typeface="Wingdings" pitchFamily="2" charset="2"/>
              </a:rPr>
              <a:t>At</a:t>
            </a:r>
            <a:r>
              <a:rPr lang="pt-BR" sz="1200" b="1" dirty="0" smtClean="0">
                <a:sym typeface="Wingdings" pitchFamily="2" charset="2"/>
              </a:rPr>
              <a:t> 11:16</a:t>
            </a:r>
            <a:r>
              <a:rPr lang="pt-BR" sz="1200" dirty="0" smtClean="0">
                <a:sym typeface="Wingdings" pitchFamily="2" charset="2"/>
              </a:rPr>
              <a:t>  Referência de Pedro à profecia de João aplicando à conversão de Cornélio</a:t>
            </a:r>
          </a:p>
          <a:p>
            <a:pPr marL="352425" indent="-352425" algn="just">
              <a:defRPr/>
            </a:pPr>
            <a:r>
              <a:rPr lang="pt-BR" sz="1200" b="1" dirty="0" smtClean="0">
                <a:sym typeface="Wingdings" pitchFamily="2" charset="2"/>
              </a:rPr>
              <a:t>I Co 12:13 </a:t>
            </a:r>
            <a:r>
              <a:rPr lang="pt-BR" sz="1200" dirty="0" smtClean="0">
                <a:sym typeface="Wingdings" pitchFamily="2" charset="2"/>
              </a:rPr>
              <a:t>“</a:t>
            </a:r>
            <a:r>
              <a:rPr lang="pt-BR" sz="1200" dirty="0" smtClean="0"/>
              <a:t>Pois, em um só Espírito, todos nós fomos batizados em um corpo, quer judeus, quer gregos, quer escravos, quer livres. E a todos nós foi dado beber de um só Espírito.</a:t>
            </a:r>
            <a:r>
              <a:rPr lang="pt-BR" sz="1200" dirty="0" smtClean="0">
                <a:sym typeface="Wingdings" pitchFamily="2" charset="2"/>
              </a:rPr>
              <a:t>”</a:t>
            </a:r>
          </a:p>
          <a:p>
            <a:pPr marL="720725" indent="-352425" algn="just">
              <a:buFont typeface="Wingdings" pitchFamily="2" charset="2"/>
              <a:buChar char="à"/>
              <a:defRPr/>
            </a:pPr>
            <a:r>
              <a:rPr lang="pt-BR" sz="1200" dirty="0" smtClean="0">
                <a:sym typeface="Wingdings" pitchFamily="2" charset="2"/>
              </a:rPr>
              <a:t>Universalização: “todos”</a:t>
            </a:r>
          </a:p>
          <a:p>
            <a:pPr marL="720725" indent="-352425" algn="just">
              <a:buFont typeface="Wingdings" pitchFamily="2" charset="2"/>
              <a:buChar char="à"/>
              <a:defRPr/>
            </a:pPr>
            <a:r>
              <a:rPr lang="pt-BR" sz="1200" dirty="0" smtClean="0">
                <a:sym typeface="Wingdings" pitchFamily="2" charset="2"/>
              </a:rPr>
              <a:t>Em um só corpo: União de todos</a:t>
            </a:r>
          </a:p>
          <a:p>
            <a:pPr marL="720725" indent="-352425" algn="just">
              <a:buFont typeface="Wingdings" pitchFamily="2" charset="2"/>
              <a:buChar char="à"/>
              <a:defRPr/>
            </a:pPr>
            <a:r>
              <a:rPr lang="pt-BR" sz="1200" dirty="0" smtClean="0">
                <a:sym typeface="Wingdings" pitchFamily="2" charset="2"/>
              </a:rPr>
              <a:t>Divergência em relação a este texto: Batismo pelo Espírito Santo no corpo?</a:t>
            </a:r>
          </a:p>
          <a:p>
            <a:pPr marL="720725" indent="-352425" algn="just">
              <a:buFont typeface="Wingdings" pitchFamily="2" charset="2"/>
              <a:buChar char="à"/>
              <a:defRPr/>
            </a:pPr>
            <a:r>
              <a:rPr lang="pt-BR" sz="1200" dirty="0" smtClean="0">
                <a:sym typeface="Wingdings" pitchFamily="2" charset="2"/>
              </a:rPr>
              <a:t>A expressão grega é exatamente a mesma nas sete citações</a:t>
            </a:r>
          </a:p>
          <a:p>
            <a:pPr marL="720725" indent="-352425" algn="just">
              <a:buFont typeface="Wingdings" pitchFamily="2" charset="2"/>
              <a:buChar char="à"/>
              <a:defRPr/>
            </a:pPr>
            <a:r>
              <a:rPr lang="pt-BR" sz="1200" dirty="0" smtClean="0">
                <a:sym typeface="Wingdings" pitchFamily="2" charset="2"/>
              </a:rPr>
              <a:t>Os quatro elementos do batismo (sujeito, objeto, elemento, propósito)</a:t>
            </a:r>
          </a:p>
          <a:p>
            <a:endParaRPr lang="pt-BR" b="0" dirty="0" smtClean="0">
              <a:latin typeface="Calibri" pitchFamily="34" charset="0"/>
            </a:endParaRPr>
          </a:p>
        </p:txBody>
      </p:sp>
      <p:sp>
        <p:nvSpPr>
          <p:cNvPr id="26628" name="Espaço Reservado para Cabeçalho 3"/>
          <p:cNvSpPr>
            <a:spLocks noGrp="1"/>
          </p:cNvSpPr>
          <p:nvPr>
            <p:ph type="hdr" sz="quarter"/>
          </p:nvPr>
        </p:nvSpPr>
        <p:spPr>
          <a:noFill/>
        </p:spPr>
        <p:txBody>
          <a:bodyPr/>
          <a:lstStyle/>
          <a:p>
            <a:r>
              <a:rPr lang="pt-BR" smtClean="0">
                <a:latin typeface="Calibri" pitchFamily="34" charset="0"/>
              </a:rPr>
              <a:t>EBD/IPN - COSMOVISÃO CRISTÃ                          "O Discípulo e a Mente de Cristo."</a:t>
            </a:r>
          </a:p>
        </p:txBody>
      </p:sp>
      <p:sp>
        <p:nvSpPr>
          <p:cNvPr id="26629" name="Espaço Reservado para Data 4"/>
          <p:cNvSpPr>
            <a:spLocks noGrp="1"/>
          </p:cNvSpPr>
          <p:nvPr>
            <p:ph type="dt" sz="quarter" idx="1"/>
          </p:nvPr>
        </p:nvSpPr>
        <p:spPr>
          <a:noFill/>
        </p:spPr>
        <p:txBody>
          <a:bodyPr/>
          <a:lstStyle/>
          <a:p>
            <a:fld id="{94EA5CD1-D42C-4198-8D0A-782100499207}" type="datetime1">
              <a:rPr lang="pt-BR" smtClean="0">
                <a:latin typeface="Calibri" pitchFamily="34" charset="0"/>
              </a:rPr>
              <a:pPr/>
              <a:t>14/4/2013</a:t>
            </a:fld>
            <a:endParaRPr lang="pt-BR" smtClean="0">
              <a:latin typeface="Calibri" pitchFamily="34" charset="0"/>
            </a:endParaRPr>
          </a:p>
        </p:txBody>
      </p:sp>
      <p:sp>
        <p:nvSpPr>
          <p:cNvPr id="26630" name="Espaço Reservado para Rodapé 5"/>
          <p:cNvSpPr>
            <a:spLocks noGrp="1"/>
          </p:cNvSpPr>
          <p:nvPr>
            <p:ph type="ftr" sz="quarter" idx="4"/>
          </p:nvPr>
        </p:nvSpPr>
        <p:spPr>
          <a:noFill/>
        </p:spPr>
        <p:txBody>
          <a:bodyPr/>
          <a:lstStyle/>
          <a:p>
            <a:r>
              <a:rPr lang="pt-BR" smtClean="0">
                <a:latin typeface="Calibri" pitchFamily="34" charset="0"/>
              </a:rPr>
              <a:t>Pr. Marco Antônio                                  Profa. Zuleide Feitosa</a:t>
            </a:r>
          </a:p>
        </p:txBody>
      </p:sp>
      <p:sp>
        <p:nvSpPr>
          <p:cNvPr id="26631" name="Espaço Reservado para Número de Slide 6"/>
          <p:cNvSpPr>
            <a:spLocks noGrp="1"/>
          </p:cNvSpPr>
          <p:nvPr>
            <p:ph type="sldNum" sz="quarter" idx="5"/>
          </p:nvPr>
        </p:nvSpPr>
        <p:spPr>
          <a:noFill/>
        </p:spPr>
        <p:txBody>
          <a:bodyPr/>
          <a:lstStyle/>
          <a:p>
            <a:fld id="{EA6C9E53-2EA8-4A0F-9BD1-D7E0C59224A2}" type="slidenum">
              <a:rPr lang="pt-BR" smtClean="0">
                <a:latin typeface="Calibri" pitchFamily="34" charset="0"/>
              </a:rPr>
              <a:pPr/>
              <a:t>4</a:t>
            </a:fld>
            <a:endParaRPr lang="pt-BR"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a:ln/>
        </p:spPr>
      </p:sp>
      <p:sp>
        <p:nvSpPr>
          <p:cNvPr id="26627" name="Espaço Reservado para Anotações 2"/>
          <p:cNvSpPr>
            <a:spLocks noGrp="1"/>
          </p:cNvSpPr>
          <p:nvPr>
            <p:ph type="body" idx="1"/>
          </p:nvPr>
        </p:nvSpPr>
        <p:spPr>
          <a:noFill/>
          <a:ln/>
        </p:spPr>
        <p:txBody>
          <a:bodyPr/>
          <a:lstStyle/>
          <a:p>
            <a:endParaRPr lang="pt-BR" b="0" dirty="0" smtClean="0">
              <a:latin typeface="Calibri" pitchFamily="34" charset="0"/>
            </a:endParaRPr>
          </a:p>
        </p:txBody>
      </p:sp>
      <p:sp>
        <p:nvSpPr>
          <p:cNvPr id="26628" name="Espaço Reservado para Cabeçalho 3"/>
          <p:cNvSpPr>
            <a:spLocks noGrp="1"/>
          </p:cNvSpPr>
          <p:nvPr>
            <p:ph type="hdr" sz="quarter"/>
          </p:nvPr>
        </p:nvSpPr>
        <p:spPr>
          <a:noFill/>
        </p:spPr>
        <p:txBody>
          <a:bodyPr/>
          <a:lstStyle/>
          <a:p>
            <a:r>
              <a:rPr lang="pt-BR" smtClean="0">
                <a:latin typeface="Calibri" pitchFamily="34" charset="0"/>
              </a:rPr>
              <a:t>EBD/IPN - COSMOVISÃO CRISTÃ                          "O Discípulo e a Mente de Cristo."</a:t>
            </a:r>
          </a:p>
        </p:txBody>
      </p:sp>
      <p:sp>
        <p:nvSpPr>
          <p:cNvPr id="26629" name="Espaço Reservado para Data 4"/>
          <p:cNvSpPr>
            <a:spLocks noGrp="1"/>
          </p:cNvSpPr>
          <p:nvPr>
            <p:ph type="dt" sz="quarter" idx="1"/>
          </p:nvPr>
        </p:nvSpPr>
        <p:spPr>
          <a:noFill/>
        </p:spPr>
        <p:txBody>
          <a:bodyPr/>
          <a:lstStyle/>
          <a:p>
            <a:fld id="{94EA5CD1-D42C-4198-8D0A-782100499207}" type="datetime1">
              <a:rPr lang="pt-BR" smtClean="0">
                <a:latin typeface="Calibri" pitchFamily="34" charset="0"/>
              </a:rPr>
              <a:pPr/>
              <a:t>14/4/2013</a:t>
            </a:fld>
            <a:endParaRPr lang="pt-BR" smtClean="0">
              <a:latin typeface="Calibri" pitchFamily="34" charset="0"/>
            </a:endParaRPr>
          </a:p>
        </p:txBody>
      </p:sp>
      <p:sp>
        <p:nvSpPr>
          <p:cNvPr id="26630" name="Espaço Reservado para Rodapé 5"/>
          <p:cNvSpPr>
            <a:spLocks noGrp="1"/>
          </p:cNvSpPr>
          <p:nvPr>
            <p:ph type="ftr" sz="quarter" idx="4"/>
          </p:nvPr>
        </p:nvSpPr>
        <p:spPr>
          <a:noFill/>
        </p:spPr>
        <p:txBody>
          <a:bodyPr/>
          <a:lstStyle/>
          <a:p>
            <a:r>
              <a:rPr lang="pt-BR" smtClean="0">
                <a:latin typeface="Calibri" pitchFamily="34" charset="0"/>
              </a:rPr>
              <a:t>Pr. Marco Antônio                                  Profa. Zuleide Feitosa</a:t>
            </a:r>
          </a:p>
        </p:txBody>
      </p:sp>
      <p:sp>
        <p:nvSpPr>
          <p:cNvPr id="26631" name="Espaço Reservado para Número de Slide 6"/>
          <p:cNvSpPr>
            <a:spLocks noGrp="1"/>
          </p:cNvSpPr>
          <p:nvPr>
            <p:ph type="sldNum" sz="quarter" idx="5"/>
          </p:nvPr>
        </p:nvSpPr>
        <p:spPr>
          <a:noFill/>
        </p:spPr>
        <p:txBody>
          <a:bodyPr/>
          <a:lstStyle/>
          <a:p>
            <a:fld id="{EA6C9E53-2EA8-4A0F-9BD1-D7E0C59224A2}" type="slidenum">
              <a:rPr lang="pt-BR" smtClean="0">
                <a:latin typeface="Calibri" pitchFamily="34" charset="0"/>
              </a:rPr>
              <a:pPr/>
              <a:t>5</a:t>
            </a:fld>
            <a:endParaRPr lang="pt-BR"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a:ln/>
        </p:spPr>
      </p:sp>
      <p:sp>
        <p:nvSpPr>
          <p:cNvPr id="26627" name="Espaço Reservado para Anotações 2"/>
          <p:cNvSpPr>
            <a:spLocks noGrp="1"/>
          </p:cNvSpPr>
          <p:nvPr>
            <p:ph type="body" idx="1"/>
          </p:nvPr>
        </p:nvSpPr>
        <p:spPr>
          <a:noFill/>
          <a:ln/>
        </p:spPr>
        <p:txBody>
          <a:bodyPr/>
          <a:lstStyle/>
          <a:p>
            <a:r>
              <a:rPr lang="pt-BR" sz="1200" kern="1200" dirty="0" smtClean="0">
                <a:solidFill>
                  <a:schemeClr val="tx1"/>
                </a:solidFill>
                <a:latin typeface="+mn-lt"/>
                <a:ea typeface="+mn-ea"/>
                <a:cs typeface="+mn-cs"/>
              </a:rPr>
              <a:t/>
            </a:r>
            <a:br>
              <a:rPr lang="pt-BR" sz="1200" kern="1200" dirty="0" smtClean="0">
                <a:solidFill>
                  <a:schemeClr val="tx1"/>
                </a:solidFill>
                <a:latin typeface="+mn-lt"/>
                <a:ea typeface="+mn-ea"/>
                <a:cs typeface="+mn-cs"/>
              </a:rPr>
            </a:br>
            <a:r>
              <a:rPr lang="pt-BR" sz="1200" kern="1200" dirty="0" smtClean="0">
                <a:solidFill>
                  <a:schemeClr val="tx1"/>
                </a:solidFill>
                <a:latin typeface="+mn-lt"/>
                <a:ea typeface="+mn-ea"/>
                <a:cs typeface="+mn-cs"/>
              </a:rPr>
              <a:t>o </a:t>
            </a:r>
            <a:r>
              <a:rPr lang="pt-BR" sz="1200" kern="1200" dirty="0" err="1" smtClean="0">
                <a:solidFill>
                  <a:schemeClr val="tx1"/>
                </a:solidFill>
                <a:latin typeface="+mn-lt"/>
                <a:ea typeface="+mn-ea"/>
                <a:cs typeface="+mn-cs"/>
              </a:rPr>
              <a:t>O</a:t>
            </a:r>
            <a:r>
              <a:rPr lang="pt-BR" sz="1200" kern="1200" dirty="0" smtClean="0">
                <a:solidFill>
                  <a:schemeClr val="tx1"/>
                </a:solidFill>
                <a:latin typeface="+mn-lt"/>
                <a:ea typeface="+mn-ea"/>
                <a:cs typeface="+mn-cs"/>
              </a:rPr>
              <a:t> Espírito Santo é o elo entre Cristo e o Cristão – Cristo subiu aos céus e vive nos seus discípulos através do seu Espírito Santo que em nós habita.</a:t>
            </a:r>
            <a:br>
              <a:rPr lang="pt-BR" sz="1200" kern="1200" dirty="0" smtClean="0">
                <a:solidFill>
                  <a:schemeClr val="tx1"/>
                </a:solidFill>
                <a:latin typeface="+mn-lt"/>
                <a:ea typeface="+mn-ea"/>
                <a:cs typeface="+mn-cs"/>
              </a:rPr>
            </a:br>
            <a:r>
              <a:rPr lang="pt-BR" sz="1200" kern="1200" dirty="0" smtClean="0">
                <a:solidFill>
                  <a:schemeClr val="tx1"/>
                </a:solidFill>
                <a:latin typeface="+mn-lt"/>
                <a:ea typeface="+mn-ea"/>
                <a:cs typeface="+mn-cs"/>
              </a:rPr>
              <a:t>o </a:t>
            </a:r>
            <a:r>
              <a:rPr lang="pt-BR" sz="1200" kern="1200" dirty="0" err="1" smtClean="0">
                <a:solidFill>
                  <a:schemeClr val="tx1"/>
                </a:solidFill>
                <a:latin typeface="+mn-lt"/>
                <a:ea typeface="+mn-ea"/>
                <a:cs typeface="+mn-cs"/>
              </a:rPr>
              <a:t>O</a:t>
            </a:r>
            <a:r>
              <a:rPr lang="pt-BR" sz="1200" kern="1200" dirty="0" smtClean="0">
                <a:solidFill>
                  <a:schemeClr val="tx1"/>
                </a:solidFill>
                <a:latin typeface="+mn-lt"/>
                <a:ea typeface="+mn-ea"/>
                <a:cs typeface="+mn-cs"/>
              </a:rPr>
              <a:t> Espírito Santo manifesta a vida de Cristo em nós – Já não sou mais eu quem vive mas Cristo vive em mim.</a:t>
            </a:r>
            <a:br>
              <a:rPr lang="pt-BR" sz="1200" kern="1200" dirty="0" smtClean="0">
                <a:solidFill>
                  <a:schemeClr val="tx1"/>
                </a:solidFill>
                <a:latin typeface="+mn-lt"/>
                <a:ea typeface="+mn-ea"/>
                <a:cs typeface="+mn-cs"/>
              </a:rPr>
            </a:br>
            <a:r>
              <a:rPr lang="pt-BR" sz="1200" kern="1200" dirty="0" smtClean="0">
                <a:solidFill>
                  <a:schemeClr val="tx1"/>
                </a:solidFill>
                <a:latin typeface="+mn-lt"/>
                <a:ea typeface="+mn-ea"/>
                <a:cs typeface="+mn-cs"/>
              </a:rPr>
              <a:t>o </a:t>
            </a:r>
            <a:r>
              <a:rPr lang="pt-BR" sz="1200" kern="1200" dirty="0" err="1" smtClean="0">
                <a:solidFill>
                  <a:schemeClr val="tx1"/>
                </a:solidFill>
                <a:latin typeface="+mn-lt"/>
                <a:ea typeface="+mn-ea"/>
                <a:cs typeface="+mn-cs"/>
              </a:rPr>
              <a:t>O</a:t>
            </a:r>
            <a:r>
              <a:rPr lang="pt-BR" sz="1200" kern="1200" dirty="0" smtClean="0">
                <a:solidFill>
                  <a:schemeClr val="tx1"/>
                </a:solidFill>
                <a:latin typeface="+mn-lt"/>
                <a:ea typeface="+mn-ea"/>
                <a:cs typeface="+mn-cs"/>
              </a:rPr>
              <a:t> Espírito Santo controla nossa natureza pecaminosa – Se pelo Espírito mortificardes a carne então vivereis.</a:t>
            </a:r>
            <a:br>
              <a:rPr lang="pt-BR" sz="1200" kern="1200" dirty="0" smtClean="0">
                <a:solidFill>
                  <a:schemeClr val="tx1"/>
                </a:solidFill>
                <a:latin typeface="+mn-lt"/>
                <a:ea typeface="+mn-ea"/>
                <a:cs typeface="+mn-cs"/>
              </a:rPr>
            </a:br>
            <a:r>
              <a:rPr lang="pt-BR" sz="1200" kern="1200" dirty="0" smtClean="0">
                <a:solidFill>
                  <a:schemeClr val="tx1"/>
                </a:solidFill>
                <a:latin typeface="+mn-lt"/>
                <a:ea typeface="+mn-ea"/>
                <a:cs typeface="+mn-cs"/>
              </a:rPr>
              <a:t>o </a:t>
            </a:r>
            <a:r>
              <a:rPr lang="pt-BR" sz="1200" kern="1200" dirty="0" err="1" smtClean="0">
                <a:solidFill>
                  <a:schemeClr val="tx1"/>
                </a:solidFill>
                <a:latin typeface="+mn-lt"/>
                <a:ea typeface="+mn-ea"/>
                <a:cs typeface="+mn-cs"/>
              </a:rPr>
              <a:t>O</a:t>
            </a:r>
            <a:r>
              <a:rPr lang="pt-BR" sz="1200" kern="1200" dirty="0" smtClean="0">
                <a:solidFill>
                  <a:schemeClr val="tx1"/>
                </a:solidFill>
                <a:latin typeface="+mn-lt"/>
                <a:ea typeface="+mn-ea"/>
                <a:cs typeface="+mn-cs"/>
              </a:rPr>
              <a:t> Espírito Santo glorifica a Jesus em nossa vida – Ele me glorificará porque receberá do que é meu.</a:t>
            </a:r>
            <a:br>
              <a:rPr lang="pt-BR" sz="1200" kern="1200" dirty="0" smtClean="0">
                <a:solidFill>
                  <a:schemeClr val="tx1"/>
                </a:solidFill>
                <a:latin typeface="+mn-lt"/>
                <a:ea typeface="+mn-ea"/>
                <a:cs typeface="+mn-cs"/>
              </a:rPr>
            </a:br>
            <a:r>
              <a:rPr lang="pt-BR" sz="1200" kern="1200" dirty="0" smtClean="0">
                <a:solidFill>
                  <a:schemeClr val="tx1"/>
                </a:solidFill>
                <a:latin typeface="+mn-lt"/>
                <a:ea typeface="+mn-ea"/>
                <a:cs typeface="+mn-cs"/>
              </a:rPr>
              <a:t>o </a:t>
            </a:r>
            <a:r>
              <a:rPr lang="pt-BR" sz="1200" kern="1200" dirty="0" err="1" smtClean="0">
                <a:solidFill>
                  <a:schemeClr val="tx1"/>
                </a:solidFill>
                <a:latin typeface="+mn-lt"/>
                <a:ea typeface="+mn-ea"/>
                <a:cs typeface="+mn-cs"/>
              </a:rPr>
              <a:t>O</a:t>
            </a:r>
            <a:r>
              <a:rPr lang="pt-BR" sz="1200" kern="1200" dirty="0" smtClean="0">
                <a:solidFill>
                  <a:schemeClr val="tx1"/>
                </a:solidFill>
                <a:latin typeface="+mn-lt"/>
                <a:ea typeface="+mn-ea"/>
                <a:cs typeface="+mn-cs"/>
              </a:rPr>
              <a:t> Espírito Santo é nosso intercessor – Não sabemos orar como convém mas o Espírito Santo intercede por nós.</a:t>
            </a:r>
            <a:br>
              <a:rPr lang="pt-BR" sz="1200" kern="1200" dirty="0" smtClean="0">
                <a:solidFill>
                  <a:schemeClr val="tx1"/>
                </a:solidFill>
                <a:latin typeface="+mn-lt"/>
                <a:ea typeface="+mn-ea"/>
                <a:cs typeface="+mn-cs"/>
              </a:rPr>
            </a:br>
            <a:r>
              <a:rPr lang="pt-BR" sz="1200" kern="1200" dirty="0" smtClean="0">
                <a:solidFill>
                  <a:schemeClr val="tx1"/>
                </a:solidFill>
                <a:latin typeface="+mn-lt"/>
                <a:ea typeface="+mn-ea"/>
                <a:cs typeface="+mn-cs"/>
              </a:rPr>
              <a:t>o </a:t>
            </a:r>
            <a:r>
              <a:rPr lang="pt-BR" sz="1200" kern="1200" dirty="0" err="1" smtClean="0">
                <a:solidFill>
                  <a:schemeClr val="tx1"/>
                </a:solidFill>
                <a:latin typeface="+mn-lt"/>
                <a:ea typeface="+mn-ea"/>
                <a:cs typeface="+mn-cs"/>
              </a:rPr>
              <a:t>O</a:t>
            </a:r>
            <a:r>
              <a:rPr lang="pt-BR" sz="1200" kern="1200" dirty="0" smtClean="0">
                <a:solidFill>
                  <a:schemeClr val="tx1"/>
                </a:solidFill>
                <a:latin typeface="+mn-lt"/>
                <a:ea typeface="+mn-ea"/>
                <a:cs typeface="+mn-cs"/>
              </a:rPr>
              <a:t> Espírito Santo é nosso Consolador, Auxiliador – Eu rogarei ao Pai e ele vos dará um outro consolador.</a:t>
            </a:r>
            <a:br>
              <a:rPr lang="pt-BR" sz="1200" kern="1200" dirty="0" smtClean="0">
                <a:solidFill>
                  <a:schemeClr val="tx1"/>
                </a:solidFill>
                <a:latin typeface="+mn-lt"/>
                <a:ea typeface="+mn-ea"/>
                <a:cs typeface="+mn-cs"/>
              </a:rPr>
            </a:br>
            <a:r>
              <a:rPr lang="pt-BR" sz="1200" kern="1200" dirty="0" smtClean="0">
                <a:solidFill>
                  <a:schemeClr val="tx1"/>
                </a:solidFill>
                <a:latin typeface="+mn-lt"/>
                <a:ea typeface="+mn-ea"/>
                <a:cs typeface="+mn-cs"/>
              </a:rPr>
              <a:t>o </a:t>
            </a:r>
            <a:r>
              <a:rPr lang="pt-BR" sz="1200" kern="1200" dirty="0" err="1" smtClean="0">
                <a:solidFill>
                  <a:schemeClr val="tx1"/>
                </a:solidFill>
                <a:latin typeface="+mn-lt"/>
                <a:ea typeface="+mn-ea"/>
                <a:cs typeface="+mn-cs"/>
              </a:rPr>
              <a:t>O</a:t>
            </a:r>
            <a:r>
              <a:rPr lang="pt-BR" sz="1200" kern="1200" dirty="0" smtClean="0">
                <a:solidFill>
                  <a:schemeClr val="tx1"/>
                </a:solidFill>
                <a:latin typeface="+mn-lt"/>
                <a:ea typeface="+mn-ea"/>
                <a:cs typeface="+mn-cs"/>
              </a:rPr>
              <a:t> Espírito Santo nos ajuda em nossas fraquezas – O poder de Deus se aperfeiçoa na fraqueza.</a:t>
            </a:r>
            <a:br>
              <a:rPr lang="pt-BR" sz="1200" kern="1200" dirty="0" smtClean="0">
                <a:solidFill>
                  <a:schemeClr val="tx1"/>
                </a:solidFill>
                <a:latin typeface="+mn-lt"/>
                <a:ea typeface="+mn-ea"/>
                <a:cs typeface="+mn-cs"/>
              </a:rPr>
            </a:br>
            <a:endParaRPr lang="pt-BR" sz="1200" kern="1200" dirty="0" smtClean="0">
              <a:solidFill>
                <a:schemeClr val="tx1"/>
              </a:solidFill>
              <a:latin typeface="+mn-lt"/>
              <a:ea typeface="+mn-ea"/>
              <a:cs typeface="+mn-cs"/>
            </a:endParaRP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Sem dúvidas poderíamos duplicar esta lista várias vezes mas o que dissemos até aqui é suficiente para concluirmos que sem o Espírito Santo não pode haver vida cristã autêntica, ou vivemos na esfera do Espírito ou da carne, a carne milita contra o Espírito e o Espírito contra a carne, quem está na carne não pode agradar a Deus, somente podem agradar a Deus aqueles que vivem no Espírito.</a:t>
            </a:r>
            <a:endParaRPr lang="pt-BR" b="0" dirty="0" smtClean="0">
              <a:latin typeface="Calibri" pitchFamily="34" charset="0"/>
            </a:endParaRPr>
          </a:p>
        </p:txBody>
      </p:sp>
      <p:sp>
        <p:nvSpPr>
          <p:cNvPr id="26628" name="Espaço Reservado para Cabeçalho 3"/>
          <p:cNvSpPr>
            <a:spLocks noGrp="1"/>
          </p:cNvSpPr>
          <p:nvPr>
            <p:ph type="hdr" sz="quarter"/>
          </p:nvPr>
        </p:nvSpPr>
        <p:spPr>
          <a:noFill/>
        </p:spPr>
        <p:txBody>
          <a:bodyPr/>
          <a:lstStyle/>
          <a:p>
            <a:r>
              <a:rPr lang="pt-BR" smtClean="0">
                <a:latin typeface="Calibri" pitchFamily="34" charset="0"/>
              </a:rPr>
              <a:t>EBD/IPN - COSMOVISÃO CRISTÃ                          "O Discípulo e a Mente de Cristo."</a:t>
            </a:r>
          </a:p>
        </p:txBody>
      </p:sp>
      <p:sp>
        <p:nvSpPr>
          <p:cNvPr id="26629" name="Espaço Reservado para Data 4"/>
          <p:cNvSpPr>
            <a:spLocks noGrp="1"/>
          </p:cNvSpPr>
          <p:nvPr>
            <p:ph type="dt" sz="quarter" idx="1"/>
          </p:nvPr>
        </p:nvSpPr>
        <p:spPr>
          <a:noFill/>
        </p:spPr>
        <p:txBody>
          <a:bodyPr/>
          <a:lstStyle/>
          <a:p>
            <a:fld id="{94EA5CD1-D42C-4198-8D0A-782100499207}" type="datetime1">
              <a:rPr lang="pt-BR" smtClean="0">
                <a:latin typeface="Calibri" pitchFamily="34" charset="0"/>
              </a:rPr>
              <a:pPr/>
              <a:t>14/4/2013</a:t>
            </a:fld>
            <a:endParaRPr lang="pt-BR" smtClean="0">
              <a:latin typeface="Calibri" pitchFamily="34" charset="0"/>
            </a:endParaRPr>
          </a:p>
        </p:txBody>
      </p:sp>
      <p:sp>
        <p:nvSpPr>
          <p:cNvPr id="26630" name="Espaço Reservado para Rodapé 5"/>
          <p:cNvSpPr>
            <a:spLocks noGrp="1"/>
          </p:cNvSpPr>
          <p:nvPr>
            <p:ph type="ftr" sz="quarter" idx="4"/>
          </p:nvPr>
        </p:nvSpPr>
        <p:spPr>
          <a:noFill/>
        </p:spPr>
        <p:txBody>
          <a:bodyPr/>
          <a:lstStyle/>
          <a:p>
            <a:r>
              <a:rPr lang="pt-BR" smtClean="0">
                <a:latin typeface="Calibri" pitchFamily="34" charset="0"/>
              </a:rPr>
              <a:t>Pr. Marco Antônio                                  Profa. Zuleide Feitosa</a:t>
            </a:r>
          </a:p>
        </p:txBody>
      </p:sp>
      <p:sp>
        <p:nvSpPr>
          <p:cNvPr id="26631" name="Espaço Reservado para Número de Slide 6"/>
          <p:cNvSpPr>
            <a:spLocks noGrp="1"/>
          </p:cNvSpPr>
          <p:nvPr>
            <p:ph type="sldNum" sz="quarter" idx="5"/>
          </p:nvPr>
        </p:nvSpPr>
        <p:spPr>
          <a:noFill/>
        </p:spPr>
        <p:txBody>
          <a:bodyPr/>
          <a:lstStyle/>
          <a:p>
            <a:fld id="{EA6C9E53-2EA8-4A0F-9BD1-D7E0C59224A2}" type="slidenum">
              <a:rPr lang="pt-BR" smtClean="0">
                <a:latin typeface="Calibri" pitchFamily="34" charset="0"/>
              </a:rPr>
              <a:pPr/>
              <a:t>6</a:t>
            </a:fld>
            <a:endParaRPr lang="pt-BR"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a:ln/>
        </p:spPr>
      </p:sp>
      <p:sp>
        <p:nvSpPr>
          <p:cNvPr id="26627" name="Espaço Reservado para Anotações 2"/>
          <p:cNvSpPr>
            <a:spLocks noGrp="1"/>
          </p:cNvSpPr>
          <p:nvPr>
            <p:ph type="body" idx="1"/>
          </p:nvPr>
        </p:nvSpPr>
        <p:spPr>
          <a:noFill/>
          <a:ln/>
        </p:spPr>
        <p:txBody>
          <a:bodyPr/>
          <a:lstStyle/>
          <a:p>
            <a:r>
              <a:rPr lang="pt-BR" sz="1200" kern="1200" dirty="0" smtClean="0">
                <a:solidFill>
                  <a:schemeClr val="tx1"/>
                </a:solidFill>
                <a:latin typeface="+mn-lt"/>
                <a:ea typeface="+mn-ea"/>
                <a:cs typeface="+mn-cs"/>
              </a:rPr>
              <a:t>Isto ocorre como resposta ao amor, o fruto do Espírito. </a:t>
            </a: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O enchimento do Espírito é remédio para toda sorte de divisões, invejas, separação, panelinhas na igreja. </a:t>
            </a: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O crente cheio do Espírito edifica o irmão, serve de apoio nas horas de dificuldade, alívio no momento de angústia</a:t>
            </a:r>
            <a:r>
              <a:rPr lang="pt-BR" sz="1200" kern="1200" dirty="0" smtClean="0">
                <a:solidFill>
                  <a:schemeClr val="tx1"/>
                </a:solidFill>
                <a:latin typeface="+mn-lt"/>
                <a:ea typeface="+mn-ea"/>
                <a:cs typeface="+mn-cs"/>
              </a:rPr>
              <a:t>.</a:t>
            </a: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13. </a:t>
            </a:r>
            <a:r>
              <a:rPr lang="pt-BR" sz="1200" kern="1200" dirty="0" err="1" smtClean="0">
                <a:solidFill>
                  <a:schemeClr val="tx1"/>
                </a:solidFill>
                <a:latin typeface="+mn-lt"/>
                <a:ea typeface="+mn-ea"/>
                <a:cs typeface="+mn-cs"/>
              </a:rPr>
              <a:t>vs</a:t>
            </a:r>
            <a:r>
              <a:rPr lang="pt-BR" sz="1200" kern="1200" dirty="0" smtClean="0">
                <a:solidFill>
                  <a:schemeClr val="tx1"/>
                </a:solidFill>
                <a:latin typeface="+mn-lt"/>
                <a:ea typeface="+mn-ea"/>
                <a:cs typeface="+mn-cs"/>
              </a:rPr>
              <a:t> 19 – Falando entre vós.</a:t>
            </a:r>
            <a:br>
              <a:rPr lang="pt-BR" sz="1200" kern="1200" dirty="0" smtClean="0">
                <a:solidFill>
                  <a:schemeClr val="tx1"/>
                </a:solidFill>
                <a:latin typeface="+mn-lt"/>
                <a:ea typeface="+mn-ea"/>
                <a:cs typeface="+mn-cs"/>
              </a:rPr>
            </a:br>
            <a:r>
              <a:rPr lang="pt-BR" sz="1200" kern="1200" dirty="0" smtClean="0">
                <a:solidFill>
                  <a:schemeClr val="tx1"/>
                </a:solidFill>
                <a:latin typeface="+mn-lt"/>
                <a:ea typeface="+mn-ea"/>
                <a:cs typeface="+mn-cs"/>
              </a:rPr>
              <a:t>O primeiro sinal da plenitude do Espírito Santo é a comunhão. É a capacidade de falar uns aos outros em amor. Esse é um paralelo interessante com Atos 2. Segundo o Pr David Alencar em Atos 2 eles falavam línguas estranhas para poder falar uns aos outros, para falar ao coração uns dos outros, eles possuíam línguas e culturas diferentes, porém hoje não precisamos falar línguas estranhas para isso, porém, precisamos aprender a falar ao coração do nosso irmão, ministrar sobre ele a palavra de Deus. A plenitude do Espírito Santo não é tanto uma experiência mística e particular mas sim um relacionamento moral com Deus e com as pessoas ao nosso redor (</a:t>
            </a:r>
            <a:r>
              <a:rPr lang="pt-BR" sz="1200" kern="1200" dirty="0" err="1" smtClean="0">
                <a:solidFill>
                  <a:schemeClr val="tx1"/>
                </a:solidFill>
                <a:latin typeface="+mn-lt"/>
                <a:ea typeface="+mn-ea"/>
                <a:cs typeface="+mn-cs"/>
              </a:rPr>
              <a:t>Stott</a:t>
            </a:r>
            <a:r>
              <a:rPr lang="pt-BR" sz="1200" kern="1200" dirty="0" smtClean="0">
                <a:solidFill>
                  <a:schemeClr val="tx1"/>
                </a:solidFill>
                <a:latin typeface="+mn-lt"/>
                <a:ea typeface="+mn-ea"/>
                <a:cs typeface="+mn-cs"/>
              </a:rPr>
              <a:t>).</a:t>
            </a:r>
            <a:br>
              <a:rPr lang="pt-BR" sz="1200" kern="1200" dirty="0" smtClean="0">
                <a:solidFill>
                  <a:schemeClr val="tx1"/>
                </a:solidFill>
                <a:latin typeface="+mn-lt"/>
                <a:ea typeface="+mn-ea"/>
                <a:cs typeface="+mn-cs"/>
              </a:rPr>
            </a:br>
            <a:r>
              <a:rPr lang="pt-BR" sz="1200" kern="1200" dirty="0" smtClean="0">
                <a:solidFill>
                  <a:schemeClr val="tx1"/>
                </a:solidFill>
                <a:latin typeface="+mn-lt"/>
                <a:ea typeface="+mn-ea"/>
                <a:cs typeface="+mn-cs"/>
              </a:rPr>
              <a:t> </a:t>
            </a:r>
            <a:endParaRPr lang="pt-BR" b="0" dirty="0" smtClean="0">
              <a:latin typeface="Calibri" pitchFamily="34" charset="0"/>
            </a:endParaRPr>
          </a:p>
        </p:txBody>
      </p:sp>
      <p:sp>
        <p:nvSpPr>
          <p:cNvPr id="26628" name="Espaço Reservado para Cabeçalho 3"/>
          <p:cNvSpPr>
            <a:spLocks noGrp="1"/>
          </p:cNvSpPr>
          <p:nvPr>
            <p:ph type="hdr" sz="quarter"/>
          </p:nvPr>
        </p:nvSpPr>
        <p:spPr>
          <a:noFill/>
        </p:spPr>
        <p:txBody>
          <a:bodyPr/>
          <a:lstStyle/>
          <a:p>
            <a:r>
              <a:rPr lang="pt-BR" smtClean="0">
                <a:latin typeface="Calibri" pitchFamily="34" charset="0"/>
              </a:rPr>
              <a:t>EBD/IPN - COSMOVISÃO CRISTÃ                          "O Discípulo e a Mente de Cristo."</a:t>
            </a:r>
          </a:p>
        </p:txBody>
      </p:sp>
      <p:sp>
        <p:nvSpPr>
          <p:cNvPr id="26629" name="Espaço Reservado para Data 4"/>
          <p:cNvSpPr>
            <a:spLocks noGrp="1"/>
          </p:cNvSpPr>
          <p:nvPr>
            <p:ph type="dt" sz="quarter" idx="1"/>
          </p:nvPr>
        </p:nvSpPr>
        <p:spPr>
          <a:noFill/>
        </p:spPr>
        <p:txBody>
          <a:bodyPr/>
          <a:lstStyle/>
          <a:p>
            <a:fld id="{94EA5CD1-D42C-4198-8D0A-782100499207}" type="datetime1">
              <a:rPr lang="pt-BR" smtClean="0">
                <a:latin typeface="Calibri" pitchFamily="34" charset="0"/>
              </a:rPr>
              <a:pPr/>
              <a:t>14/4/2013</a:t>
            </a:fld>
            <a:endParaRPr lang="pt-BR" smtClean="0">
              <a:latin typeface="Calibri" pitchFamily="34" charset="0"/>
            </a:endParaRPr>
          </a:p>
        </p:txBody>
      </p:sp>
      <p:sp>
        <p:nvSpPr>
          <p:cNvPr id="26630" name="Espaço Reservado para Rodapé 5"/>
          <p:cNvSpPr>
            <a:spLocks noGrp="1"/>
          </p:cNvSpPr>
          <p:nvPr>
            <p:ph type="ftr" sz="quarter" idx="4"/>
          </p:nvPr>
        </p:nvSpPr>
        <p:spPr>
          <a:noFill/>
        </p:spPr>
        <p:txBody>
          <a:bodyPr/>
          <a:lstStyle/>
          <a:p>
            <a:r>
              <a:rPr lang="pt-BR" smtClean="0">
                <a:latin typeface="Calibri" pitchFamily="34" charset="0"/>
              </a:rPr>
              <a:t>Pr. Marco Antônio                                  Profa. Zuleide Feitosa</a:t>
            </a:r>
          </a:p>
        </p:txBody>
      </p:sp>
      <p:sp>
        <p:nvSpPr>
          <p:cNvPr id="26631" name="Espaço Reservado para Número de Slide 6"/>
          <p:cNvSpPr>
            <a:spLocks noGrp="1"/>
          </p:cNvSpPr>
          <p:nvPr>
            <p:ph type="sldNum" sz="quarter" idx="5"/>
          </p:nvPr>
        </p:nvSpPr>
        <p:spPr>
          <a:noFill/>
        </p:spPr>
        <p:txBody>
          <a:bodyPr/>
          <a:lstStyle/>
          <a:p>
            <a:fld id="{EA6C9E53-2EA8-4A0F-9BD1-D7E0C59224A2}" type="slidenum">
              <a:rPr lang="pt-BR" smtClean="0">
                <a:latin typeface="Calibri" pitchFamily="34" charset="0"/>
              </a:rPr>
              <a:pPr/>
              <a:t>7</a:t>
            </a:fld>
            <a:endParaRPr lang="pt-BR"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a:ln/>
        </p:spPr>
      </p:sp>
      <p:sp>
        <p:nvSpPr>
          <p:cNvPr id="26627" name="Espaço Reservado para Anotações 2"/>
          <p:cNvSpPr>
            <a:spLocks noGrp="1"/>
          </p:cNvSpPr>
          <p:nvPr>
            <p:ph type="body" idx="1"/>
          </p:nvPr>
        </p:nvSpPr>
        <p:spPr>
          <a:noFill/>
          <a:ln/>
        </p:spPr>
        <p:txBody>
          <a:bodyPr/>
          <a:lstStyle/>
          <a:p>
            <a:r>
              <a:rPr lang="pt-BR" sz="1200" kern="1200" dirty="0" smtClean="0">
                <a:solidFill>
                  <a:schemeClr val="tx1"/>
                </a:solidFill>
                <a:latin typeface="+mn-lt"/>
                <a:ea typeface="+mn-ea"/>
                <a:cs typeface="+mn-cs"/>
              </a:rPr>
              <a:t>14. </a:t>
            </a:r>
            <a:r>
              <a:rPr lang="pt-BR" sz="1200" kern="1200" dirty="0" err="1" smtClean="0">
                <a:solidFill>
                  <a:schemeClr val="tx1"/>
                </a:solidFill>
                <a:latin typeface="+mn-lt"/>
                <a:ea typeface="+mn-ea"/>
                <a:cs typeface="+mn-cs"/>
              </a:rPr>
              <a:t>vs</a:t>
            </a:r>
            <a:r>
              <a:rPr lang="pt-BR" sz="1200" kern="1200" dirty="0" smtClean="0">
                <a:solidFill>
                  <a:schemeClr val="tx1"/>
                </a:solidFill>
                <a:latin typeface="+mn-lt"/>
                <a:ea typeface="+mn-ea"/>
                <a:cs typeface="+mn-cs"/>
              </a:rPr>
              <a:t> 19 – Adorando de todo coração.</a:t>
            </a:r>
            <a:br>
              <a:rPr lang="pt-BR" sz="1200" kern="1200" dirty="0" smtClean="0">
                <a:solidFill>
                  <a:schemeClr val="tx1"/>
                </a:solidFill>
                <a:latin typeface="+mn-lt"/>
                <a:ea typeface="+mn-ea"/>
                <a:cs typeface="+mn-cs"/>
              </a:rPr>
            </a:br>
            <a:r>
              <a:rPr lang="pt-BR" sz="1200" kern="1200" dirty="0" smtClean="0">
                <a:solidFill>
                  <a:schemeClr val="tx1"/>
                </a:solidFill>
                <a:latin typeface="+mn-lt"/>
                <a:ea typeface="+mn-ea"/>
                <a:cs typeface="+mn-cs"/>
              </a:rPr>
              <a:t>O Espírito Santo veio para glorificar a Jesus e uma pessoa cheia do Espírito terá uma postura de louvor e adoração. Paulo afirma que uma pessoa cheia do Espírito louvará o Senhor de todo o coração. O louvor aqui não deve ser entendido apenas como música mas toda e qualquer manifestação de louvor.</a:t>
            </a:r>
            <a:br>
              <a:rPr lang="pt-BR" sz="1200" kern="1200" dirty="0" smtClean="0">
                <a:solidFill>
                  <a:schemeClr val="tx1"/>
                </a:solidFill>
                <a:latin typeface="+mn-lt"/>
                <a:ea typeface="+mn-ea"/>
                <a:cs typeface="+mn-cs"/>
              </a:rPr>
            </a:br>
            <a:endParaRPr lang="pt-BR" sz="1200" kern="1200" dirty="0" smtClean="0">
              <a:solidFill>
                <a:schemeClr val="tx1"/>
              </a:solidFill>
              <a:latin typeface="+mn-lt"/>
              <a:ea typeface="+mn-ea"/>
              <a:cs typeface="+mn-cs"/>
            </a:endParaRP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Foi </a:t>
            </a:r>
            <a:r>
              <a:rPr lang="pt-BR" sz="1200" kern="1200" dirty="0" smtClean="0">
                <a:solidFill>
                  <a:schemeClr val="tx1"/>
                </a:solidFill>
                <a:latin typeface="+mn-lt"/>
                <a:ea typeface="+mn-ea"/>
                <a:cs typeface="+mn-cs"/>
              </a:rPr>
              <a:t>John Owen que disse: “O coração denota toda a alma do homem e todas as faculdades da alma, não de modo absoluto, mas à medida que elas todas são um único princípio de operações morais e atuam quando fazemos o bem ou o mal... o sujeito da lei do pecado é o coração.” </a:t>
            </a:r>
          </a:p>
          <a:p>
            <a:endParaRPr lang="pt-BR" sz="1200" b="0" kern="1200" dirty="0" smtClean="0">
              <a:solidFill>
                <a:schemeClr val="tx1"/>
              </a:solidFill>
              <a:latin typeface="+mn-lt"/>
              <a:ea typeface="+mn-ea"/>
              <a:cs typeface="+mn-cs"/>
            </a:endParaRPr>
          </a:p>
          <a:p>
            <a:r>
              <a:rPr lang="pt-BR" sz="1200" b="0" kern="1200" dirty="0" smtClean="0">
                <a:solidFill>
                  <a:schemeClr val="tx1"/>
                </a:solidFill>
                <a:latin typeface="+mn-lt"/>
                <a:ea typeface="+mn-ea"/>
                <a:cs typeface="+mn-cs"/>
              </a:rPr>
              <a:t>O perigo da</a:t>
            </a:r>
            <a:r>
              <a:rPr lang="pt-BR" sz="1200" b="0" kern="1200" baseline="0" dirty="0" smtClean="0">
                <a:solidFill>
                  <a:schemeClr val="tx1"/>
                </a:solidFill>
                <a:latin typeface="+mn-lt"/>
                <a:ea typeface="+mn-ea"/>
                <a:cs typeface="+mn-cs"/>
              </a:rPr>
              <a:t> IMITAÇÃO da plenitude</a:t>
            </a:r>
            <a:endParaRPr lang="pt-BR" b="0" dirty="0" smtClean="0">
              <a:latin typeface="Calibri" pitchFamily="34" charset="0"/>
            </a:endParaRPr>
          </a:p>
        </p:txBody>
      </p:sp>
      <p:sp>
        <p:nvSpPr>
          <p:cNvPr id="26628" name="Espaço Reservado para Cabeçalho 3"/>
          <p:cNvSpPr>
            <a:spLocks noGrp="1"/>
          </p:cNvSpPr>
          <p:nvPr>
            <p:ph type="hdr" sz="quarter"/>
          </p:nvPr>
        </p:nvSpPr>
        <p:spPr>
          <a:noFill/>
        </p:spPr>
        <p:txBody>
          <a:bodyPr/>
          <a:lstStyle/>
          <a:p>
            <a:r>
              <a:rPr lang="pt-BR" smtClean="0">
                <a:latin typeface="Calibri" pitchFamily="34" charset="0"/>
              </a:rPr>
              <a:t>EBD/IPN - COSMOVISÃO CRISTÃ                          "O Discípulo e a Mente de Cristo."</a:t>
            </a:r>
          </a:p>
        </p:txBody>
      </p:sp>
      <p:sp>
        <p:nvSpPr>
          <p:cNvPr id="26629" name="Espaço Reservado para Data 4"/>
          <p:cNvSpPr>
            <a:spLocks noGrp="1"/>
          </p:cNvSpPr>
          <p:nvPr>
            <p:ph type="dt" sz="quarter" idx="1"/>
          </p:nvPr>
        </p:nvSpPr>
        <p:spPr>
          <a:noFill/>
        </p:spPr>
        <p:txBody>
          <a:bodyPr/>
          <a:lstStyle/>
          <a:p>
            <a:fld id="{94EA5CD1-D42C-4198-8D0A-782100499207}" type="datetime1">
              <a:rPr lang="pt-BR" smtClean="0">
                <a:latin typeface="Calibri" pitchFamily="34" charset="0"/>
              </a:rPr>
              <a:pPr/>
              <a:t>14/4/2013</a:t>
            </a:fld>
            <a:endParaRPr lang="pt-BR" smtClean="0">
              <a:latin typeface="Calibri" pitchFamily="34" charset="0"/>
            </a:endParaRPr>
          </a:p>
        </p:txBody>
      </p:sp>
      <p:sp>
        <p:nvSpPr>
          <p:cNvPr id="26630" name="Espaço Reservado para Rodapé 5"/>
          <p:cNvSpPr>
            <a:spLocks noGrp="1"/>
          </p:cNvSpPr>
          <p:nvPr>
            <p:ph type="ftr" sz="quarter" idx="4"/>
          </p:nvPr>
        </p:nvSpPr>
        <p:spPr>
          <a:noFill/>
        </p:spPr>
        <p:txBody>
          <a:bodyPr/>
          <a:lstStyle/>
          <a:p>
            <a:r>
              <a:rPr lang="pt-BR" smtClean="0">
                <a:latin typeface="Calibri" pitchFamily="34" charset="0"/>
              </a:rPr>
              <a:t>Pr. Marco Antônio                                  Profa. Zuleide Feitosa</a:t>
            </a:r>
          </a:p>
        </p:txBody>
      </p:sp>
      <p:sp>
        <p:nvSpPr>
          <p:cNvPr id="26631" name="Espaço Reservado para Número de Slide 6"/>
          <p:cNvSpPr>
            <a:spLocks noGrp="1"/>
          </p:cNvSpPr>
          <p:nvPr>
            <p:ph type="sldNum" sz="quarter" idx="5"/>
          </p:nvPr>
        </p:nvSpPr>
        <p:spPr>
          <a:noFill/>
        </p:spPr>
        <p:txBody>
          <a:bodyPr/>
          <a:lstStyle/>
          <a:p>
            <a:fld id="{EA6C9E53-2EA8-4A0F-9BD1-D7E0C59224A2}" type="slidenum">
              <a:rPr lang="pt-BR" smtClean="0">
                <a:latin typeface="Calibri" pitchFamily="34" charset="0"/>
              </a:rPr>
              <a:pPr/>
              <a:t>8</a:t>
            </a:fld>
            <a:endParaRPr lang="pt-BR"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a:ln/>
        </p:spPr>
      </p:sp>
      <p:sp>
        <p:nvSpPr>
          <p:cNvPr id="26627" name="Espaço Reservado para Anotações 2"/>
          <p:cNvSpPr>
            <a:spLocks noGrp="1"/>
          </p:cNvSpPr>
          <p:nvPr>
            <p:ph type="body" idx="1"/>
          </p:nvPr>
        </p:nvSpPr>
        <p:spPr>
          <a:noFill/>
          <a:ln/>
        </p:spPr>
        <p:txBody>
          <a:bodyPr/>
          <a:lstStyle/>
          <a:p>
            <a:r>
              <a:rPr lang="pt-BR" sz="1200" kern="1200" dirty="0" smtClean="0">
                <a:solidFill>
                  <a:schemeClr val="tx1"/>
                </a:solidFill>
                <a:latin typeface="+mn-lt"/>
                <a:ea typeface="+mn-ea"/>
                <a:cs typeface="+mn-cs"/>
              </a:rPr>
              <a:t>Reconhece a sua pequenez, a sua indignidade e descansa na misericórdia do Senhor.</a:t>
            </a:r>
          </a:p>
          <a:p>
            <a:endParaRPr lang="pt-BR"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15. 3-</a:t>
            </a:r>
            <a:r>
              <a:rPr lang="pt-BR" sz="1200" kern="1200" dirty="0" err="1" smtClean="0">
                <a:solidFill>
                  <a:schemeClr val="tx1"/>
                </a:solidFill>
                <a:latin typeface="+mn-lt"/>
                <a:ea typeface="+mn-ea"/>
                <a:cs typeface="+mn-cs"/>
              </a:rPr>
              <a:t>vs</a:t>
            </a:r>
            <a:r>
              <a:rPr lang="pt-BR" sz="1200" kern="1200" dirty="0" smtClean="0">
                <a:solidFill>
                  <a:schemeClr val="tx1"/>
                </a:solidFill>
                <a:latin typeface="+mn-lt"/>
                <a:ea typeface="+mn-ea"/>
                <a:cs typeface="+mn-cs"/>
              </a:rPr>
              <a:t> 20 – Agradecendo por tudo.</a:t>
            </a:r>
            <a:br>
              <a:rPr lang="pt-BR" sz="1200" kern="1200" dirty="0" smtClean="0">
                <a:solidFill>
                  <a:schemeClr val="tx1"/>
                </a:solidFill>
                <a:latin typeface="+mn-lt"/>
                <a:ea typeface="+mn-ea"/>
                <a:cs typeface="+mn-cs"/>
              </a:rPr>
            </a:br>
            <a:r>
              <a:rPr lang="pt-BR" sz="1200" kern="1200" dirty="0" err="1" smtClean="0">
                <a:solidFill>
                  <a:schemeClr val="tx1"/>
                </a:solidFill>
                <a:latin typeface="+mn-lt"/>
                <a:ea typeface="+mn-ea"/>
                <a:cs typeface="+mn-cs"/>
              </a:rPr>
              <a:t>Stott</a:t>
            </a:r>
            <a:r>
              <a:rPr lang="pt-BR" sz="1200" kern="1200" dirty="0" smtClean="0">
                <a:solidFill>
                  <a:schemeClr val="tx1"/>
                </a:solidFill>
                <a:latin typeface="+mn-lt"/>
                <a:ea typeface="+mn-ea"/>
                <a:cs typeface="+mn-cs"/>
              </a:rPr>
              <a:t> diz que alguns crentes dão graças a Deus por algumas coisas, mas o cheio do Espírito Santo agradece sempre. A murmuração é um pecado que está ligado a descrença, porém o cheio do Espírito Santo sabe que não mais se pertence e sim pertence a Cristo e sabe que todas as coisas cooperam para o bem daqueles que amam a Deus.</a:t>
            </a:r>
            <a:br>
              <a:rPr lang="pt-BR" sz="1200" kern="1200" dirty="0" smtClean="0">
                <a:solidFill>
                  <a:schemeClr val="tx1"/>
                </a:solidFill>
                <a:latin typeface="+mn-lt"/>
                <a:ea typeface="+mn-ea"/>
                <a:cs typeface="+mn-cs"/>
              </a:rPr>
            </a:br>
            <a:endParaRPr lang="pt-B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Ele </a:t>
            </a:r>
            <a:r>
              <a:rPr lang="pt-BR" sz="1200" kern="1200" dirty="0" smtClean="0">
                <a:solidFill>
                  <a:schemeClr val="tx1"/>
                </a:solidFill>
                <a:latin typeface="+mn-lt"/>
                <a:ea typeface="+mn-ea"/>
                <a:cs typeface="+mn-cs"/>
              </a:rPr>
              <a:t>é grato a Deus mesmo nas horas de adversidade, pois confia </a:t>
            </a:r>
            <a:r>
              <a:rPr lang="pt-BR" sz="1200" kern="1200" dirty="0" err="1" smtClean="0">
                <a:solidFill>
                  <a:schemeClr val="tx1"/>
                </a:solidFill>
                <a:latin typeface="+mn-lt"/>
                <a:ea typeface="+mn-ea"/>
                <a:cs typeface="+mn-cs"/>
              </a:rPr>
              <a:t>nEle</a:t>
            </a:r>
            <a:r>
              <a:rPr lang="pt-BR" sz="1200" kern="1200" dirty="0" smtClean="0">
                <a:solidFill>
                  <a:schemeClr val="tx1"/>
                </a:solidFill>
                <a:latin typeface="+mn-lt"/>
                <a:ea typeface="+mn-ea"/>
                <a:cs typeface="+mn-cs"/>
              </a:rPr>
              <a:t> sabendo que Ele está no controle e pode fazer até mesmo o mal servir aos seus bons propósitos.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A gratidão não é pelo mal em si, mas sim uma manifestação de submissão e confiança de que Ele está conosco durante todo este processo.</a:t>
            </a:r>
          </a:p>
          <a:p>
            <a:endParaRPr lang="pt-BR" b="0" dirty="0" smtClean="0">
              <a:latin typeface="Calibri" pitchFamily="34" charset="0"/>
            </a:endParaRPr>
          </a:p>
        </p:txBody>
      </p:sp>
      <p:sp>
        <p:nvSpPr>
          <p:cNvPr id="26628" name="Espaço Reservado para Cabeçalho 3"/>
          <p:cNvSpPr>
            <a:spLocks noGrp="1"/>
          </p:cNvSpPr>
          <p:nvPr>
            <p:ph type="hdr" sz="quarter"/>
          </p:nvPr>
        </p:nvSpPr>
        <p:spPr>
          <a:noFill/>
        </p:spPr>
        <p:txBody>
          <a:bodyPr/>
          <a:lstStyle/>
          <a:p>
            <a:r>
              <a:rPr lang="pt-BR" smtClean="0">
                <a:latin typeface="Calibri" pitchFamily="34" charset="0"/>
              </a:rPr>
              <a:t>EBD/IPN - COSMOVISÃO CRISTÃ                          "O Discípulo e a Mente de Cristo."</a:t>
            </a:r>
          </a:p>
        </p:txBody>
      </p:sp>
      <p:sp>
        <p:nvSpPr>
          <p:cNvPr id="26629" name="Espaço Reservado para Data 4"/>
          <p:cNvSpPr>
            <a:spLocks noGrp="1"/>
          </p:cNvSpPr>
          <p:nvPr>
            <p:ph type="dt" sz="quarter" idx="1"/>
          </p:nvPr>
        </p:nvSpPr>
        <p:spPr>
          <a:noFill/>
        </p:spPr>
        <p:txBody>
          <a:bodyPr/>
          <a:lstStyle/>
          <a:p>
            <a:fld id="{94EA5CD1-D42C-4198-8D0A-782100499207}" type="datetime1">
              <a:rPr lang="pt-BR" smtClean="0">
                <a:latin typeface="Calibri" pitchFamily="34" charset="0"/>
              </a:rPr>
              <a:pPr/>
              <a:t>14/4/2013</a:t>
            </a:fld>
            <a:endParaRPr lang="pt-BR" smtClean="0">
              <a:latin typeface="Calibri" pitchFamily="34" charset="0"/>
            </a:endParaRPr>
          </a:p>
        </p:txBody>
      </p:sp>
      <p:sp>
        <p:nvSpPr>
          <p:cNvPr id="26630" name="Espaço Reservado para Rodapé 5"/>
          <p:cNvSpPr>
            <a:spLocks noGrp="1"/>
          </p:cNvSpPr>
          <p:nvPr>
            <p:ph type="ftr" sz="quarter" idx="4"/>
          </p:nvPr>
        </p:nvSpPr>
        <p:spPr>
          <a:noFill/>
        </p:spPr>
        <p:txBody>
          <a:bodyPr/>
          <a:lstStyle/>
          <a:p>
            <a:r>
              <a:rPr lang="pt-BR" smtClean="0">
                <a:latin typeface="Calibri" pitchFamily="34" charset="0"/>
              </a:rPr>
              <a:t>Pr. Marco Antônio                                  Profa. Zuleide Feitosa</a:t>
            </a:r>
          </a:p>
        </p:txBody>
      </p:sp>
      <p:sp>
        <p:nvSpPr>
          <p:cNvPr id="26631" name="Espaço Reservado para Número de Slide 6"/>
          <p:cNvSpPr>
            <a:spLocks noGrp="1"/>
          </p:cNvSpPr>
          <p:nvPr>
            <p:ph type="sldNum" sz="quarter" idx="5"/>
          </p:nvPr>
        </p:nvSpPr>
        <p:spPr>
          <a:noFill/>
        </p:spPr>
        <p:txBody>
          <a:bodyPr/>
          <a:lstStyle/>
          <a:p>
            <a:fld id="{EA6C9E53-2EA8-4A0F-9BD1-D7E0C59224A2}" type="slidenum">
              <a:rPr lang="pt-BR" smtClean="0">
                <a:latin typeface="Calibri" pitchFamily="34" charset="0"/>
              </a:rPr>
              <a:pPr/>
              <a:t>9</a:t>
            </a:fld>
            <a:endParaRPr lang="pt-BR"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a:ln/>
        </p:spPr>
      </p:sp>
      <p:sp>
        <p:nvSpPr>
          <p:cNvPr id="26627" name="Espaço Reservado para Anotações 2"/>
          <p:cNvSpPr>
            <a:spLocks noGrp="1"/>
          </p:cNvSpPr>
          <p:nvPr>
            <p:ph type="body" idx="1"/>
          </p:nvPr>
        </p:nvSpPr>
        <p:spPr>
          <a:noFill/>
          <a:ln/>
        </p:spPr>
        <p:txBody>
          <a:bodyPr/>
          <a:lstStyle/>
          <a:p>
            <a:r>
              <a:rPr lang="pt-BR" sz="1200" kern="1200" dirty="0" smtClean="0">
                <a:solidFill>
                  <a:schemeClr val="tx1"/>
                </a:solidFill>
                <a:latin typeface="+mn-lt"/>
                <a:ea typeface="+mn-ea"/>
                <a:cs typeface="+mn-cs"/>
              </a:rPr>
              <a:t>A manifestação da plenitude do Espírito se verifica nos relacionamentos diários, no dia a dia</a:t>
            </a:r>
            <a:r>
              <a:rPr lang="pt-BR" sz="1200" kern="1200" dirty="0" smtClean="0">
                <a:solidFill>
                  <a:schemeClr val="tx1"/>
                </a:solidFill>
                <a:latin typeface="+mn-lt"/>
                <a:ea typeface="+mn-ea"/>
                <a:cs typeface="+mn-cs"/>
              </a:rPr>
              <a:t>.</a:t>
            </a: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16. 4-vs21 – Sujeitando por amor de Cristo.</a:t>
            </a:r>
            <a:br>
              <a:rPr lang="pt-BR" sz="1200" kern="1200" dirty="0" smtClean="0">
                <a:solidFill>
                  <a:schemeClr val="tx1"/>
                </a:solidFill>
                <a:latin typeface="+mn-lt"/>
                <a:ea typeface="+mn-ea"/>
                <a:cs typeface="+mn-cs"/>
              </a:rPr>
            </a:br>
            <a:r>
              <a:rPr lang="pt-BR" sz="1200" kern="1200" dirty="0" smtClean="0">
                <a:solidFill>
                  <a:schemeClr val="tx1"/>
                </a:solidFill>
                <a:latin typeface="+mn-lt"/>
                <a:ea typeface="+mn-ea"/>
                <a:cs typeface="+mn-cs"/>
              </a:rPr>
              <a:t>A submissão é tão importante que o verbo aparece trinta e duas vezes no NT. o principio de Paulo aqui ensinado como evidência da plenitude do Espírito Santo não é apenas a submissão às autoridades e sim a submissão mútua, de uns para com os outros.</a:t>
            </a:r>
            <a:br>
              <a:rPr lang="pt-BR" sz="1200" kern="1200" dirty="0" smtClean="0">
                <a:solidFill>
                  <a:schemeClr val="tx1"/>
                </a:solidFill>
                <a:latin typeface="+mn-lt"/>
                <a:ea typeface="+mn-ea"/>
                <a:cs typeface="+mn-cs"/>
              </a:rPr>
            </a:br>
            <a:r>
              <a:rPr lang="pt-BR" sz="1200" kern="1200" dirty="0" smtClean="0">
                <a:solidFill>
                  <a:schemeClr val="tx1"/>
                </a:solidFill>
                <a:latin typeface="+mn-lt"/>
                <a:ea typeface="+mn-ea"/>
                <a:cs typeface="+mn-cs"/>
              </a:rPr>
              <a:t>Com isso não queremos dizer que devemos nos calar quando um princípio moral ou teológico está em jogo, Paulo deu um destacado exemplo de firmeza diante de Pedro numa confrontação pública e direta em Antioquia. </a:t>
            </a:r>
            <a:r>
              <a:rPr lang="pt-BR" sz="1200" kern="1200" dirty="0" err="1" smtClean="0">
                <a:solidFill>
                  <a:schemeClr val="tx1"/>
                </a:solidFill>
                <a:latin typeface="+mn-lt"/>
                <a:ea typeface="+mn-ea"/>
                <a:cs typeface="+mn-cs"/>
              </a:rPr>
              <a:t>Stott</a:t>
            </a:r>
            <a:r>
              <a:rPr lang="pt-BR" sz="1200" kern="1200" dirty="0" smtClean="0">
                <a:solidFill>
                  <a:schemeClr val="tx1"/>
                </a:solidFill>
                <a:latin typeface="+mn-lt"/>
                <a:ea typeface="+mn-ea"/>
                <a:cs typeface="+mn-cs"/>
              </a:rPr>
              <a:t> afirma que devemos tomar cuidado para que nossa firmeza aparente não seja uma exibição desagradável de orgulho e rebeldia. O teste é se essa submissão é feita no amor de Cristo. Nossa submissão é a Cristo e devemos ser submissos aos outros até o ponto em que ela não implicar deslealdade a Cristo.</a:t>
            </a:r>
            <a:br>
              <a:rPr lang="pt-BR" sz="1200" kern="1200" dirty="0" smtClean="0">
                <a:solidFill>
                  <a:schemeClr val="tx1"/>
                </a:solidFill>
                <a:latin typeface="+mn-lt"/>
                <a:ea typeface="+mn-ea"/>
                <a:cs typeface="+mn-cs"/>
              </a:rPr>
            </a:br>
            <a:endParaRPr lang="pt-BR" sz="1200" kern="1200" dirty="0" smtClean="0">
              <a:solidFill>
                <a:schemeClr val="tx1"/>
              </a:solidFill>
              <a:latin typeface="+mn-lt"/>
              <a:ea typeface="+mn-ea"/>
              <a:cs typeface="+mn-cs"/>
            </a:endParaRP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“Um marido cheio do Espírito ama a esposa como Cristo ama a igreja. </a:t>
            </a: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Uma esposa cheia do Espírito submete-se ao marido como a igreja a Cristo. </a:t>
            </a: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Pais cheios do Espírito criam os filhos na admoestação do Senhor. </a:t>
            </a: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Filhos cheios do Espírito obedecem a seus pais. </a:t>
            </a: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Patrões cheios do Espírito tratam seus empregados com dignidade. </a:t>
            </a: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Empregados cheios do Espírito trabalham com empenho em favor de seu patrão.”</a:t>
            </a:r>
            <a:r>
              <a:rPr lang="pt-BR" sz="1200" kern="1200" baseline="30000" dirty="0" smtClean="0">
                <a:solidFill>
                  <a:schemeClr val="tx1"/>
                </a:solidFill>
                <a:latin typeface="+mn-lt"/>
                <a:ea typeface="+mn-ea"/>
                <a:cs typeface="+mn-cs"/>
              </a:rPr>
              <a:t>[1]</a:t>
            </a:r>
            <a:r>
              <a:rPr lang="pt-BR" sz="1200" kern="1200" dirty="0" smtClean="0">
                <a:solidFill>
                  <a:schemeClr val="tx1"/>
                </a:solidFill>
                <a:latin typeface="+mn-lt"/>
                <a:ea typeface="+mn-ea"/>
                <a:cs typeface="+mn-cs"/>
              </a:rPr>
              <a:t> </a:t>
            </a: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O Espírito Santo nos coloca em um relacionamento correto diante de Deus e dos homens. </a:t>
            </a: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As maiores evidências da manifestação da plenitude do Espírito estão nestas qualidade e atividades espirituais, </a:t>
            </a:r>
            <a:r>
              <a:rPr lang="pt-BR" sz="1200" kern="1200" dirty="0" smtClean="0">
                <a:solidFill>
                  <a:schemeClr val="tx1"/>
                </a:solidFill>
                <a:latin typeface="+mn-lt"/>
                <a:ea typeface="+mn-ea"/>
                <a:cs typeface="+mn-cs"/>
              </a:rPr>
              <a:t>muito mais </a:t>
            </a:r>
            <a:r>
              <a:rPr lang="pt-BR" sz="1200" kern="1200" dirty="0" smtClean="0">
                <a:solidFill>
                  <a:schemeClr val="tx1"/>
                </a:solidFill>
                <a:latin typeface="+mn-lt"/>
                <a:ea typeface="+mn-ea"/>
                <a:cs typeface="+mn-cs"/>
              </a:rPr>
              <a:t>do que manifestações sobrenaturais.</a:t>
            </a:r>
            <a:endParaRPr lang="pt-BR" b="0" dirty="0" smtClean="0">
              <a:latin typeface="Calibri" pitchFamily="34" charset="0"/>
            </a:endParaRPr>
          </a:p>
        </p:txBody>
      </p:sp>
      <p:sp>
        <p:nvSpPr>
          <p:cNvPr id="26628" name="Espaço Reservado para Cabeçalho 3"/>
          <p:cNvSpPr>
            <a:spLocks noGrp="1"/>
          </p:cNvSpPr>
          <p:nvPr>
            <p:ph type="hdr" sz="quarter"/>
          </p:nvPr>
        </p:nvSpPr>
        <p:spPr>
          <a:noFill/>
        </p:spPr>
        <p:txBody>
          <a:bodyPr/>
          <a:lstStyle/>
          <a:p>
            <a:r>
              <a:rPr lang="pt-BR" smtClean="0">
                <a:latin typeface="Calibri" pitchFamily="34" charset="0"/>
              </a:rPr>
              <a:t>EBD/IPN - COSMOVISÃO CRISTÃ                          "O Discípulo e a Mente de Cristo."</a:t>
            </a:r>
          </a:p>
        </p:txBody>
      </p:sp>
      <p:sp>
        <p:nvSpPr>
          <p:cNvPr id="26629" name="Espaço Reservado para Data 4"/>
          <p:cNvSpPr>
            <a:spLocks noGrp="1"/>
          </p:cNvSpPr>
          <p:nvPr>
            <p:ph type="dt" sz="quarter" idx="1"/>
          </p:nvPr>
        </p:nvSpPr>
        <p:spPr>
          <a:noFill/>
        </p:spPr>
        <p:txBody>
          <a:bodyPr/>
          <a:lstStyle/>
          <a:p>
            <a:fld id="{94EA5CD1-D42C-4198-8D0A-782100499207}" type="datetime1">
              <a:rPr lang="pt-BR" smtClean="0">
                <a:latin typeface="Calibri" pitchFamily="34" charset="0"/>
              </a:rPr>
              <a:pPr/>
              <a:t>14/4/2013</a:t>
            </a:fld>
            <a:endParaRPr lang="pt-BR" smtClean="0">
              <a:latin typeface="Calibri" pitchFamily="34" charset="0"/>
            </a:endParaRPr>
          </a:p>
        </p:txBody>
      </p:sp>
      <p:sp>
        <p:nvSpPr>
          <p:cNvPr id="26630" name="Espaço Reservado para Rodapé 5"/>
          <p:cNvSpPr>
            <a:spLocks noGrp="1"/>
          </p:cNvSpPr>
          <p:nvPr>
            <p:ph type="ftr" sz="quarter" idx="4"/>
          </p:nvPr>
        </p:nvSpPr>
        <p:spPr>
          <a:noFill/>
        </p:spPr>
        <p:txBody>
          <a:bodyPr/>
          <a:lstStyle/>
          <a:p>
            <a:r>
              <a:rPr lang="pt-BR" smtClean="0">
                <a:latin typeface="Calibri" pitchFamily="34" charset="0"/>
              </a:rPr>
              <a:t>Pr. Marco Antônio                                  Profa. Zuleide Feitosa</a:t>
            </a:r>
          </a:p>
        </p:txBody>
      </p:sp>
      <p:sp>
        <p:nvSpPr>
          <p:cNvPr id="26631" name="Espaço Reservado para Número de Slide 6"/>
          <p:cNvSpPr>
            <a:spLocks noGrp="1"/>
          </p:cNvSpPr>
          <p:nvPr>
            <p:ph type="sldNum" sz="quarter" idx="5"/>
          </p:nvPr>
        </p:nvSpPr>
        <p:spPr>
          <a:noFill/>
        </p:spPr>
        <p:txBody>
          <a:bodyPr/>
          <a:lstStyle/>
          <a:p>
            <a:fld id="{EA6C9E53-2EA8-4A0F-9BD1-D7E0C59224A2}" type="slidenum">
              <a:rPr lang="pt-BR" smtClean="0">
                <a:latin typeface="Calibri" pitchFamily="34" charset="0"/>
              </a:rPr>
              <a:pPr/>
              <a:t>10</a:t>
            </a:fld>
            <a:endParaRPr lang="pt-BR"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a:ln/>
        </p:spPr>
      </p:sp>
      <p:sp>
        <p:nvSpPr>
          <p:cNvPr id="26627" name="Espaço Reservado para Anotações 2"/>
          <p:cNvSpPr>
            <a:spLocks noGrp="1"/>
          </p:cNvSpPr>
          <p:nvPr>
            <p:ph type="body" idx="1"/>
          </p:nvPr>
        </p:nvSpPr>
        <p:spPr>
          <a:noFill/>
          <a:ln/>
        </p:spPr>
        <p:txBody>
          <a:bodyPr/>
          <a:lstStyle/>
          <a:p>
            <a:r>
              <a:rPr lang="pt-BR" sz="1200" kern="1200" dirty="0" smtClean="0">
                <a:solidFill>
                  <a:schemeClr val="tx1"/>
                </a:solidFill>
                <a:latin typeface="+mn-lt"/>
                <a:ea typeface="+mn-ea"/>
                <a:cs typeface="+mn-cs"/>
              </a:rPr>
              <a:t>Em primeiro lugar está no </a:t>
            </a:r>
            <a:r>
              <a:rPr lang="pt-BR" sz="1200" b="1" i="1" kern="1200" dirty="0" smtClean="0">
                <a:solidFill>
                  <a:schemeClr val="tx1"/>
                </a:solidFill>
                <a:latin typeface="+mn-lt"/>
                <a:ea typeface="+mn-ea"/>
                <a:cs typeface="+mn-cs"/>
              </a:rPr>
              <a:t>modo imperativo</a:t>
            </a:r>
            <a:r>
              <a:rPr lang="pt-BR" sz="1200" i="1" kern="1200" dirty="0" smtClean="0">
                <a:solidFill>
                  <a:schemeClr val="tx1"/>
                </a:solidFill>
                <a:latin typeface="+mn-lt"/>
                <a:ea typeface="+mn-ea"/>
                <a:cs typeface="+mn-cs"/>
              </a:rPr>
              <a:t>.</a:t>
            </a:r>
            <a:r>
              <a:rPr lang="pt-BR" sz="1200" kern="1200" dirty="0" smtClean="0">
                <a:solidFill>
                  <a:schemeClr val="tx1"/>
                </a:solidFill>
                <a:latin typeface="+mn-lt"/>
                <a:ea typeface="+mn-ea"/>
                <a:cs typeface="+mn-cs"/>
              </a:rPr>
              <a:t> “Enchei-vos” é uma ordem que Cristo nos dá com toda autoridade. Não encher-se do Espírito é desobedecer à ordem de Jesus. </a:t>
            </a: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Em segundo lugar ela está no </a:t>
            </a:r>
            <a:r>
              <a:rPr lang="pt-BR" sz="1200" b="1" i="1" kern="1200" dirty="0" smtClean="0">
                <a:solidFill>
                  <a:schemeClr val="tx1"/>
                </a:solidFill>
                <a:latin typeface="+mn-lt"/>
                <a:ea typeface="+mn-ea"/>
                <a:cs typeface="+mn-cs"/>
              </a:rPr>
              <a:t>plural</a:t>
            </a:r>
            <a:r>
              <a:rPr lang="pt-BR" sz="1200" kern="1200" dirty="0" smtClean="0">
                <a:solidFill>
                  <a:schemeClr val="tx1"/>
                </a:solidFill>
                <a:latin typeface="+mn-lt"/>
                <a:ea typeface="+mn-ea"/>
                <a:cs typeface="+mn-cs"/>
              </a:rPr>
              <a:t> indicando que é uma ordem para toda a comunidade cristã, com aplicação universal, não está reservada para alguns. </a:t>
            </a: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Em terceiro lugar, o verbo está na </a:t>
            </a:r>
            <a:r>
              <a:rPr lang="pt-BR" sz="1200" b="1" i="1" kern="1200" dirty="0" smtClean="0">
                <a:solidFill>
                  <a:schemeClr val="tx1"/>
                </a:solidFill>
                <a:latin typeface="+mn-lt"/>
                <a:ea typeface="+mn-ea"/>
                <a:cs typeface="+mn-cs"/>
              </a:rPr>
              <a:t>voz passiva</a:t>
            </a:r>
            <a:r>
              <a:rPr lang="pt-BR" sz="1200" kern="1200" dirty="0" smtClean="0">
                <a:solidFill>
                  <a:schemeClr val="tx1"/>
                </a:solidFill>
                <a:latin typeface="+mn-lt"/>
                <a:ea typeface="+mn-ea"/>
                <a:cs typeface="+mn-cs"/>
              </a:rPr>
              <a:t>: “Deixai-vos encher pelo Espírito”. Ele é o autor. Ninguém pode encher a si mesmo do Espírito. Apesar de ser Ele que faz, não é um processo passivo, pois envolve uma vida inteira de disciplina e oração, confiança e batalha espiritual. </a:t>
            </a: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Em quarto lugar o verbo está no </a:t>
            </a:r>
            <a:r>
              <a:rPr lang="pt-BR" sz="1200" b="1" i="1" kern="1200" dirty="0" smtClean="0">
                <a:solidFill>
                  <a:schemeClr val="tx1"/>
                </a:solidFill>
                <a:latin typeface="+mn-lt"/>
                <a:ea typeface="+mn-ea"/>
                <a:cs typeface="+mn-cs"/>
              </a:rPr>
              <a:t>tempo presente contínuo</a:t>
            </a:r>
            <a:r>
              <a:rPr lang="pt-BR" sz="1200" kern="1200" dirty="0" smtClean="0">
                <a:solidFill>
                  <a:schemeClr val="tx1"/>
                </a:solidFill>
                <a:latin typeface="+mn-lt"/>
                <a:ea typeface="+mn-ea"/>
                <a:cs typeface="+mn-cs"/>
              </a:rPr>
              <a:t>, indicando que nós devemos continuar neste processo a vida inteira. “Irmãos, quanto a mim, não julgo havê-lo alcançado; mas uma coisa faço: esquecendo-me das coisas que para trás ficam e avançando para as que diante de mim estão, prossigo para o alvo, para o prêmio da soberana vocação de Deus em Cristo Jesus.” </a:t>
            </a:r>
            <a:r>
              <a:rPr lang="pt-BR" sz="1200" kern="1200" dirty="0" err="1" smtClean="0">
                <a:solidFill>
                  <a:schemeClr val="tx1"/>
                </a:solidFill>
                <a:latin typeface="+mn-lt"/>
                <a:ea typeface="+mn-ea"/>
                <a:cs typeface="+mn-cs"/>
              </a:rPr>
              <a:t>Fl</a:t>
            </a:r>
            <a:r>
              <a:rPr lang="pt-BR" sz="1200" kern="1200" dirty="0" smtClean="0">
                <a:solidFill>
                  <a:schemeClr val="tx1"/>
                </a:solidFill>
                <a:latin typeface="+mn-lt"/>
                <a:ea typeface="+mn-ea"/>
                <a:cs typeface="+mn-cs"/>
              </a:rPr>
              <a:t> 3: 13-14</a:t>
            </a:r>
            <a:endParaRPr lang="pt-BR" b="0" dirty="0" smtClean="0">
              <a:latin typeface="Calibri" pitchFamily="34" charset="0"/>
            </a:endParaRPr>
          </a:p>
        </p:txBody>
      </p:sp>
      <p:sp>
        <p:nvSpPr>
          <p:cNvPr id="26628" name="Espaço Reservado para Cabeçalho 3"/>
          <p:cNvSpPr>
            <a:spLocks noGrp="1"/>
          </p:cNvSpPr>
          <p:nvPr>
            <p:ph type="hdr" sz="quarter"/>
          </p:nvPr>
        </p:nvSpPr>
        <p:spPr>
          <a:noFill/>
        </p:spPr>
        <p:txBody>
          <a:bodyPr/>
          <a:lstStyle/>
          <a:p>
            <a:r>
              <a:rPr lang="pt-BR" smtClean="0">
                <a:latin typeface="Calibri" pitchFamily="34" charset="0"/>
              </a:rPr>
              <a:t>EBD/IPN - COSMOVISÃO CRISTÃ                          "O Discípulo e a Mente de Cristo."</a:t>
            </a:r>
          </a:p>
        </p:txBody>
      </p:sp>
      <p:sp>
        <p:nvSpPr>
          <p:cNvPr id="26629" name="Espaço Reservado para Data 4"/>
          <p:cNvSpPr>
            <a:spLocks noGrp="1"/>
          </p:cNvSpPr>
          <p:nvPr>
            <p:ph type="dt" sz="quarter" idx="1"/>
          </p:nvPr>
        </p:nvSpPr>
        <p:spPr>
          <a:noFill/>
        </p:spPr>
        <p:txBody>
          <a:bodyPr/>
          <a:lstStyle/>
          <a:p>
            <a:fld id="{94EA5CD1-D42C-4198-8D0A-782100499207}" type="datetime1">
              <a:rPr lang="pt-BR" smtClean="0">
                <a:latin typeface="Calibri" pitchFamily="34" charset="0"/>
              </a:rPr>
              <a:pPr/>
              <a:t>14/4/2013</a:t>
            </a:fld>
            <a:endParaRPr lang="pt-BR" smtClean="0">
              <a:latin typeface="Calibri" pitchFamily="34" charset="0"/>
            </a:endParaRPr>
          </a:p>
        </p:txBody>
      </p:sp>
      <p:sp>
        <p:nvSpPr>
          <p:cNvPr id="26630" name="Espaço Reservado para Rodapé 5"/>
          <p:cNvSpPr>
            <a:spLocks noGrp="1"/>
          </p:cNvSpPr>
          <p:nvPr>
            <p:ph type="ftr" sz="quarter" idx="4"/>
          </p:nvPr>
        </p:nvSpPr>
        <p:spPr>
          <a:noFill/>
        </p:spPr>
        <p:txBody>
          <a:bodyPr/>
          <a:lstStyle/>
          <a:p>
            <a:r>
              <a:rPr lang="pt-BR" smtClean="0">
                <a:latin typeface="Calibri" pitchFamily="34" charset="0"/>
              </a:rPr>
              <a:t>Pr. Marco Antônio                                  Profa. Zuleide Feitosa</a:t>
            </a:r>
          </a:p>
        </p:txBody>
      </p:sp>
      <p:sp>
        <p:nvSpPr>
          <p:cNvPr id="26631" name="Espaço Reservado para Número de Slide 6"/>
          <p:cNvSpPr>
            <a:spLocks noGrp="1"/>
          </p:cNvSpPr>
          <p:nvPr>
            <p:ph type="sldNum" sz="quarter" idx="5"/>
          </p:nvPr>
        </p:nvSpPr>
        <p:spPr>
          <a:noFill/>
        </p:spPr>
        <p:txBody>
          <a:bodyPr/>
          <a:lstStyle/>
          <a:p>
            <a:fld id="{EA6C9E53-2EA8-4A0F-9BD1-D7E0C59224A2}" type="slidenum">
              <a:rPr lang="pt-BR" smtClean="0">
                <a:latin typeface="Calibri" pitchFamily="34" charset="0"/>
              </a:rPr>
              <a:pPr/>
              <a:t>11</a:t>
            </a:fld>
            <a:endParaRPr lang="pt-BR"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ítulo 1"/>
          <p:cNvSpPr>
            <a:spLocks noGrp="1"/>
          </p:cNvSpPr>
          <p:nvPr>
            <p:ph type="ctrTitle"/>
          </p:nvPr>
        </p:nvSpPr>
        <p:spPr>
          <a:xfrm>
            <a:off x="251520" y="548680"/>
            <a:ext cx="8496944" cy="1470025"/>
          </a:xfrm>
        </p:spPr>
        <p:txBody>
          <a:bodyPr>
            <a:normAutofit/>
          </a:bodyPr>
          <a:lstStyle>
            <a:lvl1pPr>
              <a:defRPr sz="3600" b="1">
                <a:solidFill>
                  <a:schemeClr val="bg1"/>
                </a:solidFill>
                <a:latin typeface="Arial" pitchFamily="34" charset="0"/>
                <a:cs typeface="Arial" pitchFamily="34" charset="0"/>
              </a:defRPr>
            </a:lvl1pPr>
          </a:lstStyle>
          <a:p>
            <a:r>
              <a:rPr lang="pt-BR" dirty="0" smtClean="0"/>
              <a:t>Clique para editar o título mestre</a:t>
            </a:r>
            <a:endParaRPr lang="pt-BR" dirty="0"/>
          </a:p>
        </p:txBody>
      </p:sp>
      <p:sp>
        <p:nvSpPr>
          <p:cNvPr id="3" name="Subtítulo 2"/>
          <p:cNvSpPr>
            <a:spLocks noGrp="1"/>
          </p:cNvSpPr>
          <p:nvPr>
            <p:ph type="subTitle" idx="1"/>
          </p:nvPr>
        </p:nvSpPr>
        <p:spPr>
          <a:xfrm>
            <a:off x="251520" y="3068960"/>
            <a:ext cx="4176464" cy="1872208"/>
          </a:xfrm>
        </p:spPr>
        <p:txBody>
          <a:bodyPr/>
          <a:lstStyle>
            <a:lvl1pPr marL="0" indent="0" algn="ctr">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Somente título">
    <p:spTree>
      <p:nvGrpSpPr>
        <p:cNvPr id="1" name=""/>
        <p:cNvGrpSpPr/>
        <p:nvPr/>
      </p:nvGrpSpPr>
      <p:grpSpPr>
        <a:xfrm>
          <a:off x="0" y="0"/>
          <a:ext cx="0" cy="0"/>
          <a:chOff x="0" y="0"/>
          <a:chExt cx="0" cy="0"/>
        </a:xfrm>
      </p:grpSpPr>
      <p:pic>
        <p:nvPicPr>
          <p:cNvPr id="3" name="Imagem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ítulo 1"/>
          <p:cNvSpPr>
            <a:spLocks noGrp="1"/>
          </p:cNvSpPr>
          <p:nvPr>
            <p:ph type="title"/>
          </p:nvPr>
        </p:nvSpPr>
        <p:spPr/>
        <p:txBody>
          <a:bodyPr/>
          <a:lstStyle>
            <a:lvl1pPr>
              <a:defRPr b="1">
                <a:solidFill>
                  <a:srgbClr val="984807"/>
                </a:solidFill>
              </a:defRPr>
            </a:lvl1pPr>
          </a:lstStyle>
          <a:p>
            <a:r>
              <a:rPr lang="pt-BR" dirty="0" smtClean="0"/>
              <a:t>Clique para editar o título mestre</a:t>
            </a:r>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2" name="Imagem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pic>
        <p:nvPicPr>
          <p:cNvPr id="2" name="Imagem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5" name="Imagem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ítulo 1"/>
          <p:cNvSpPr>
            <a:spLocks noGrp="1"/>
          </p:cNvSpPr>
          <p:nvPr>
            <p:ph type="title"/>
          </p:nvPr>
        </p:nvSpPr>
        <p:spPr>
          <a:xfrm>
            <a:off x="457200" y="273050"/>
            <a:ext cx="3008313" cy="1162050"/>
          </a:xfrm>
        </p:spPr>
        <p:txBody>
          <a:bodyPr anchor="b"/>
          <a:lstStyle>
            <a:lvl1pPr algn="l">
              <a:defRPr sz="2000" b="1">
                <a:solidFill>
                  <a:srgbClr val="984807"/>
                </a:solidFill>
              </a:defRPr>
            </a:lvl1pPr>
          </a:lstStyle>
          <a:p>
            <a:r>
              <a:rPr lang="pt-BR" dirty="0" smtClean="0"/>
              <a:t>Clique para editar o título mestre</a:t>
            </a:r>
            <a:endParaRPr lang="pt-BR" dirty="0"/>
          </a:p>
        </p:txBody>
      </p:sp>
      <p:sp>
        <p:nvSpPr>
          <p:cNvPr id="3" name="Espaço Reservado para Conteúdo 2"/>
          <p:cNvSpPr>
            <a:spLocks noGrp="1"/>
          </p:cNvSpPr>
          <p:nvPr>
            <p:ph idx="1"/>
          </p:nvPr>
        </p:nvSpPr>
        <p:spPr>
          <a:xfrm>
            <a:off x="3575050" y="273051"/>
            <a:ext cx="5111750" cy="6252294"/>
          </a:xfrm>
        </p:spPr>
        <p:txBody>
          <a:bodyPr/>
          <a:lstStyle>
            <a:lvl1pPr>
              <a:defRPr sz="3200">
                <a:solidFill>
                  <a:srgbClr val="984807"/>
                </a:solidFill>
              </a:defRPr>
            </a:lvl1pPr>
            <a:lvl2pPr>
              <a:defRPr sz="2800">
                <a:solidFill>
                  <a:srgbClr val="984807"/>
                </a:solidFill>
              </a:defRPr>
            </a:lvl2pPr>
            <a:lvl3pPr>
              <a:defRPr sz="2400">
                <a:solidFill>
                  <a:srgbClr val="984807"/>
                </a:solidFill>
              </a:defRPr>
            </a:lvl3pPr>
            <a:lvl4pPr>
              <a:defRPr sz="2000">
                <a:solidFill>
                  <a:srgbClr val="984807"/>
                </a:solidFill>
              </a:defRPr>
            </a:lvl4pPr>
            <a:lvl5pPr>
              <a:defRPr sz="2000">
                <a:solidFill>
                  <a:srgbClr val="984807"/>
                </a:solidFill>
              </a:defRPr>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5090244"/>
          </a:xfrm>
        </p:spPr>
        <p:txBody>
          <a:bodyPr/>
          <a:lstStyle>
            <a:lvl1pPr marL="0" indent="0">
              <a:buNone/>
              <a:defRPr sz="1400">
                <a:solidFill>
                  <a:srgbClr val="98480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dirty="0" smtClean="0"/>
              <a:t>Clique para editar o texto mestre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údo com Legenda">
    <p:spTree>
      <p:nvGrpSpPr>
        <p:cNvPr id="1" name=""/>
        <p:cNvGrpSpPr/>
        <p:nvPr/>
      </p:nvGrpSpPr>
      <p:grpSpPr>
        <a:xfrm>
          <a:off x="0" y="0"/>
          <a:ext cx="0" cy="0"/>
          <a:chOff x="0" y="0"/>
          <a:chExt cx="0" cy="0"/>
        </a:xfrm>
      </p:grpSpPr>
      <p:pic>
        <p:nvPicPr>
          <p:cNvPr id="5" name="Imagem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ítulo 1"/>
          <p:cNvSpPr>
            <a:spLocks noGrp="1"/>
          </p:cNvSpPr>
          <p:nvPr>
            <p:ph type="title"/>
          </p:nvPr>
        </p:nvSpPr>
        <p:spPr>
          <a:xfrm>
            <a:off x="961256" y="-27384"/>
            <a:ext cx="6707088" cy="1018034"/>
          </a:xfrm>
        </p:spPr>
        <p:txBody>
          <a:bodyPr anchor="b"/>
          <a:lstStyle>
            <a:lvl1pPr algn="l">
              <a:defRPr sz="2000" b="1">
                <a:solidFill>
                  <a:srgbClr val="984807"/>
                </a:solidFill>
              </a:defRPr>
            </a:lvl1pPr>
          </a:lstStyle>
          <a:p>
            <a:r>
              <a:rPr lang="pt-BR" dirty="0" smtClean="0"/>
              <a:t>Clique para editar o título mestre</a:t>
            </a:r>
            <a:endParaRPr lang="pt-BR" dirty="0"/>
          </a:p>
        </p:txBody>
      </p:sp>
      <p:sp>
        <p:nvSpPr>
          <p:cNvPr id="3" name="Espaço Reservado para Conteúdo 2"/>
          <p:cNvSpPr>
            <a:spLocks noGrp="1"/>
          </p:cNvSpPr>
          <p:nvPr>
            <p:ph idx="1"/>
          </p:nvPr>
        </p:nvSpPr>
        <p:spPr>
          <a:xfrm>
            <a:off x="3575050" y="1124743"/>
            <a:ext cx="5111750" cy="5400601"/>
          </a:xfrm>
        </p:spPr>
        <p:txBody>
          <a:bodyPr/>
          <a:lstStyle>
            <a:lvl1pPr>
              <a:defRPr sz="3200">
                <a:solidFill>
                  <a:srgbClr val="984807"/>
                </a:solidFill>
              </a:defRPr>
            </a:lvl1pPr>
            <a:lvl2pPr>
              <a:defRPr sz="2800">
                <a:solidFill>
                  <a:srgbClr val="984807"/>
                </a:solidFill>
              </a:defRPr>
            </a:lvl2pPr>
            <a:lvl3pPr>
              <a:defRPr sz="2400">
                <a:solidFill>
                  <a:srgbClr val="984807"/>
                </a:solidFill>
              </a:defRPr>
            </a:lvl3pPr>
            <a:lvl4pPr>
              <a:defRPr sz="2000">
                <a:solidFill>
                  <a:srgbClr val="984807"/>
                </a:solidFill>
              </a:defRPr>
            </a:lvl4pPr>
            <a:lvl5pPr>
              <a:defRPr sz="2000">
                <a:solidFill>
                  <a:srgbClr val="984807"/>
                </a:solidFill>
              </a:defRPr>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971600" y="1124744"/>
            <a:ext cx="2493913" cy="5400600"/>
          </a:xfrm>
        </p:spPr>
        <p:txBody>
          <a:bodyPr/>
          <a:lstStyle>
            <a:lvl1pPr marL="0" indent="0">
              <a:buNone/>
              <a:defRPr sz="1400">
                <a:solidFill>
                  <a:srgbClr val="98480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dirty="0" smtClean="0"/>
              <a:t>Clique para editar o texto mestre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5" name="Imagem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ítulo 1"/>
          <p:cNvSpPr>
            <a:spLocks noGrp="1"/>
          </p:cNvSpPr>
          <p:nvPr>
            <p:ph type="title"/>
          </p:nvPr>
        </p:nvSpPr>
        <p:spPr>
          <a:xfrm>
            <a:off x="1187624" y="4800600"/>
            <a:ext cx="7056784" cy="566738"/>
          </a:xfrm>
        </p:spPr>
        <p:txBody>
          <a:bodyPr anchor="b"/>
          <a:lstStyle>
            <a:lvl1pPr algn="l">
              <a:defRPr sz="2000" b="1">
                <a:solidFill>
                  <a:srgbClr val="984807"/>
                </a:solidFill>
              </a:defRPr>
            </a:lvl1pPr>
          </a:lstStyle>
          <a:p>
            <a:r>
              <a:rPr lang="pt-BR" smtClean="0"/>
              <a:t>Clique para editar o título mestre</a:t>
            </a:r>
            <a:endParaRPr lang="pt-BR"/>
          </a:p>
        </p:txBody>
      </p:sp>
      <p:sp>
        <p:nvSpPr>
          <p:cNvPr id="3" name="Espaço Reservado para Imagem 2"/>
          <p:cNvSpPr>
            <a:spLocks noGrp="1"/>
          </p:cNvSpPr>
          <p:nvPr>
            <p:ph type="pic" idx="1"/>
          </p:nvPr>
        </p:nvSpPr>
        <p:spPr>
          <a:xfrm>
            <a:off x="1187624" y="612775"/>
            <a:ext cx="7056784" cy="4114800"/>
          </a:xfrm>
        </p:spPr>
        <p:txBody>
          <a:bodyPr rtlCol="0">
            <a:normAutofit/>
          </a:bodyPr>
          <a:lstStyle>
            <a:lvl1pPr marL="0" indent="0">
              <a:buNone/>
              <a:defRPr sz="3200">
                <a:solidFill>
                  <a:srgbClr val="98480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smtClean="0"/>
          </a:p>
        </p:txBody>
      </p:sp>
      <p:sp>
        <p:nvSpPr>
          <p:cNvPr id="4" name="Espaço Reservado para Texto 3"/>
          <p:cNvSpPr>
            <a:spLocks noGrp="1"/>
          </p:cNvSpPr>
          <p:nvPr>
            <p:ph type="body" sz="half" idx="2"/>
          </p:nvPr>
        </p:nvSpPr>
        <p:spPr>
          <a:xfrm>
            <a:off x="1187624" y="5367338"/>
            <a:ext cx="7056784" cy="804862"/>
          </a:xfrm>
        </p:spPr>
        <p:txBody>
          <a:bodyPr/>
          <a:lstStyle>
            <a:lvl1pPr marL="0" indent="0">
              <a:buNone/>
              <a:defRPr sz="1400">
                <a:solidFill>
                  <a:srgbClr val="98480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Imagem com Legenda">
    <p:spTree>
      <p:nvGrpSpPr>
        <p:cNvPr id="1" name=""/>
        <p:cNvGrpSpPr/>
        <p:nvPr/>
      </p:nvGrpSpPr>
      <p:grpSpPr>
        <a:xfrm>
          <a:off x="0" y="0"/>
          <a:ext cx="0" cy="0"/>
          <a:chOff x="0" y="0"/>
          <a:chExt cx="0" cy="0"/>
        </a:xfrm>
      </p:grpSpPr>
      <p:pic>
        <p:nvPicPr>
          <p:cNvPr id="5" name="Imagem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ítulo 1"/>
          <p:cNvSpPr>
            <a:spLocks noGrp="1"/>
          </p:cNvSpPr>
          <p:nvPr>
            <p:ph type="title"/>
          </p:nvPr>
        </p:nvSpPr>
        <p:spPr>
          <a:xfrm>
            <a:off x="1043608" y="404664"/>
            <a:ext cx="7056784" cy="566738"/>
          </a:xfrm>
        </p:spPr>
        <p:txBody>
          <a:bodyPr anchor="b"/>
          <a:lstStyle>
            <a:lvl1pPr algn="l">
              <a:defRPr sz="2000" b="1">
                <a:solidFill>
                  <a:srgbClr val="984807"/>
                </a:solidFill>
              </a:defRPr>
            </a:lvl1pPr>
          </a:lstStyle>
          <a:p>
            <a:r>
              <a:rPr lang="pt-BR" dirty="0" smtClean="0"/>
              <a:t>Clique para editar o título mestre</a:t>
            </a:r>
            <a:endParaRPr lang="pt-BR" dirty="0"/>
          </a:p>
        </p:txBody>
      </p:sp>
      <p:sp>
        <p:nvSpPr>
          <p:cNvPr id="3" name="Espaço Reservado para Imagem 2"/>
          <p:cNvSpPr>
            <a:spLocks noGrp="1"/>
          </p:cNvSpPr>
          <p:nvPr>
            <p:ph type="pic" idx="1"/>
          </p:nvPr>
        </p:nvSpPr>
        <p:spPr>
          <a:xfrm>
            <a:off x="1043608" y="2338536"/>
            <a:ext cx="7056784" cy="4114800"/>
          </a:xfrm>
        </p:spPr>
        <p:txBody>
          <a:bodyPr rtlCol="0">
            <a:normAutofit/>
          </a:bodyPr>
          <a:lstStyle>
            <a:lvl1pPr marL="0" indent="0">
              <a:buNone/>
              <a:defRPr sz="3200">
                <a:solidFill>
                  <a:srgbClr val="98480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smtClean="0"/>
          </a:p>
        </p:txBody>
      </p:sp>
      <p:sp>
        <p:nvSpPr>
          <p:cNvPr id="4" name="Espaço Reservado para Texto 3"/>
          <p:cNvSpPr>
            <a:spLocks noGrp="1"/>
          </p:cNvSpPr>
          <p:nvPr>
            <p:ph type="body" sz="half" idx="2"/>
          </p:nvPr>
        </p:nvSpPr>
        <p:spPr>
          <a:xfrm>
            <a:off x="1043608" y="971402"/>
            <a:ext cx="7056784" cy="804862"/>
          </a:xfrm>
        </p:spPr>
        <p:txBody>
          <a:bodyPr/>
          <a:lstStyle>
            <a:lvl1pPr marL="0" indent="0">
              <a:buNone/>
              <a:defRPr sz="1400">
                <a:solidFill>
                  <a:srgbClr val="98480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dirty="0" smtClean="0"/>
              <a:t>Clique para editar o texto mestre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ayout Personalizado">
    <p:spTree>
      <p:nvGrpSpPr>
        <p:cNvPr id="1" name=""/>
        <p:cNvGrpSpPr/>
        <p:nvPr/>
      </p:nvGrpSpPr>
      <p:grpSpPr>
        <a:xfrm>
          <a:off x="0" y="0"/>
          <a:ext cx="0" cy="0"/>
          <a:chOff x="0" y="0"/>
          <a:chExt cx="0" cy="0"/>
        </a:xfrm>
      </p:grpSpPr>
      <p:sp>
        <p:nvSpPr>
          <p:cNvPr id="2" name="Retângulo 1"/>
          <p:cNvSpPr/>
          <p:nvPr userDrawn="1"/>
        </p:nvSpPr>
        <p:spPr>
          <a:xfrm>
            <a:off x="-323850" y="0"/>
            <a:ext cx="10044113" cy="71008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ítulo 1"/>
          <p:cNvSpPr>
            <a:spLocks noGrp="1"/>
          </p:cNvSpPr>
          <p:nvPr>
            <p:ph type="ctrTitle"/>
          </p:nvPr>
        </p:nvSpPr>
        <p:spPr>
          <a:xfrm>
            <a:off x="251520" y="548680"/>
            <a:ext cx="8496944" cy="1470025"/>
          </a:xfrm>
        </p:spPr>
        <p:txBody>
          <a:bodyPr>
            <a:normAutofit/>
          </a:bodyPr>
          <a:lstStyle>
            <a:lvl1pPr>
              <a:defRPr sz="3600" b="1">
                <a:solidFill>
                  <a:srgbClr val="984807"/>
                </a:solidFill>
                <a:latin typeface="Arial" pitchFamily="34" charset="0"/>
                <a:cs typeface="Arial" pitchFamily="34" charset="0"/>
              </a:defRPr>
            </a:lvl1pPr>
          </a:lstStyle>
          <a:p>
            <a:r>
              <a:rPr lang="pt-BR" dirty="0" smtClean="0"/>
              <a:t>Clique para editar o título mestre</a:t>
            </a:r>
            <a:endParaRPr lang="pt-BR" dirty="0"/>
          </a:p>
        </p:txBody>
      </p:sp>
      <p:sp>
        <p:nvSpPr>
          <p:cNvPr id="9" name="Subtítulo 2"/>
          <p:cNvSpPr>
            <a:spLocks noGrp="1"/>
          </p:cNvSpPr>
          <p:nvPr>
            <p:ph type="subTitle" idx="1"/>
          </p:nvPr>
        </p:nvSpPr>
        <p:spPr>
          <a:xfrm>
            <a:off x="251520" y="3068960"/>
            <a:ext cx="4176464" cy="1872208"/>
          </a:xfrm>
        </p:spPr>
        <p:txBody>
          <a:bodyPr/>
          <a:lstStyle>
            <a:lvl1pPr marL="0" indent="0" algn="ctr">
              <a:buNone/>
              <a:defRPr b="1">
                <a:solidFill>
                  <a:srgbClr val="98480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e conteúdo">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ítulo 1"/>
          <p:cNvSpPr>
            <a:spLocks noGrp="1"/>
          </p:cNvSpPr>
          <p:nvPr>
            <p:ph type="title"/>
          </p:nvPr>
        </p:nvSpPr>
        <p:spPr/>
        <p:txBody>
          <a:bodyPr/>
          <a:lstStyle>
            <a:lvl1pPr>
              <a:defRPr b="1">
                <a:solidFill>
                  <a:srgbClr val="984807"/>
                </a:solidFill>
              </a:defRPr>
            </a:lvl1pPr>
          </a:lstStyle>
          <a:p>
            <a:r>
              <a:rPr lang="pt-BR" dirty="0" smtClean="0"/>
              <a:t>Clique para editar o título mestre</a:t>
            </a:r>
            <a:endParaRPr lang="pt-BR" dirty="0"/>
          </a:p>
        </p:txBody>
      </p:sp>
      <p:sp>
        <p:nvSpPr>
          <p:cNvPr id="3" name="Espaço Reservado para Conteúdo 2"/>
          <p:cNvSpPr>
            <a:spLocks noGrp="1"/>
          </p:cNvSpPr>
          <p:nvPr>
            <p:ph idx="1"/>
          </p:nvPr>
        </p:nvSpPr>
        <p:spPr/>
        <p:txBody>
          <a:bodyPr/>
          <a:lstStyle>
            <a:lvl1pPr>
              <a:defRPr>
                <a:solidFill>
                  <a:srgbClr val="984807"/>
                </a:solidFill>
              </a:defRPr>
            </a:lvl1pPr>
            <a:lvl2pPr>
              <a:defRPr>
                <a:solidFill>
                  <a:srgbClr val="984807"/>
                </a:solidFill>
              </a:defRPr>
            </a:lvl2pPr>
            <a:lvl3pPr>
              <a:defRPr>
                <a:solidFill>
                  <a:srgbClr val="984807"/>
                </a:solidFill>
              </a:defRPr>
            </a:lvl3pPr>
            <a:lvl4pPr>
              <a:defRPr>
                <a:solidFill>
                  <a:srgbClr val="984807"/>
                </a:solidFill>
              </a:defRPr>
            </a:lvl4pPr>
            <a:lvl5pPr>
              <a:defRPr>
                <a:solidFill>
                  <a:srgbClr val="984807"/>
                </a:solidFill>
              </a:defRPr>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ítulo e conteúdo">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ítulo 1"/>
          <p:cNvSpPr>
            <a:spLocks noGrp="1"/>
          </p:cNvSpPr>
          <p:nvPr>
            <p:ph type="title"/>
          </p:nvPr>
        </p:nvSpPr>
        <p:spPr>
          <a:xfrm>
            <a:off x="806896" y="133832"/>
            <a:ext cx="8229600" cy="1143000"/>
          </a:xfrm>
        </p:spPr>
        <p:txBody>
          <a:bodyPr/>
          <a:lstStyle>
            <a:lvl1pPr>
              <a:defRPr b="1">
                <a:solidFill>
                  <a:srgbClr val="984807"/>
                </a:solidFill>
              </a:defRPr>
            </a:lvl1pPr>
          </a:lstStyle>
          <a:p>
            <a:r>
              <a:rPr lang="pt-BR" dirty="0" smtClean="0"/>
              <a:t>Clique para editar o título mestre</a:t>
            </a:r>
            <a:endParaRPr lang="pt-BR" dirty="0"/>
          </a:p>
        </p:txBody>
      </p:sp>
      <p:sp>
        <p:nvSpPr>
          <p:cNvPr id="3" name="Espaço Reservado para Conteúdo 2"/>
          <p:cNvSpPr>
            <a:spLocks noGrp="1"/>
          </p:cNvSpPr>
          <p:nvPr>
            <p:ph idx="1"/>
          </p:nvPr>
        </p:nvSpPr>
        <p:spPr/>
        <p:txBody>
          <a:bodyPr/>
          <a:lstStyle>
            <a:lvl1pPr>
              <a:defRPr>
                <a:solidFill>
                  <a:srgbClr val="984807"/>
                </a:solidFill>
              </a:defRPr>
            </a:lvl1pPr>
            <a:lvl2pPr>
              <a:defRPr>
                <a:solidFill>
                  <a:srgbClr val="984807"/>
                </a:solidFill>
              </a:defRPr>
            </a:lvl2pPr>
            <a:lvl3pPr>
              <a:defRPr>
                <a:solidFill>
                  <a:srgbClr val="984807"/>
                </a:solidFill>
              </a:defRPr>
            </a:lvl3pPr>
            <a:lvl4pPr>
              <a:defRPr>
                <a:solidFill>
                  <a:srgbClr val="984807"/>
                </a:solidFill>
              </a:defRPr>
            </a:lvl4pPr>
            <a:lvl5pPr>
              <a:defRPr>
                <a:solidFill>
                  <a:srgbClr val="984807"/>
                </a:solidFill>
              </a:defRPr>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ítulo 1"/>
          <p:cNvSpPr>
            <a:spLocks noGrp="1"/>
          </p:cNvSpPr>
          <p:nvPr>
            <p:ph type="title"/>
          </p:nvPr>
        </p:nvSpPr>
        <p:spPr>
          <a:xfrm>
            <a:off x="179512" y="2852935"/>
            <a:ext cx="5688632" cy="1362075"/>
          </a:xfrm>
        </p:spPr>
        <p:txBody>
          <a:bodyPr anchor="t"/>
          <a:lstStyle>
            <a:lvl1pPr algn="l">
              <a:defRPr sz="4000" b="1" cap="all">
                <a:solidFill>
                  <a:srgbClr val="984807"/>
                </a:solidFill>
              </a:defRPr>
            </a:lvl1pPr>
          </a:lstStyle>
          <a:p>
            <a:r>
              <a:rPr lang="pt-BR" dirty="0" smtClean="0"/>
              <a:t>Clique para editar o título mestre</a:t>
            </a:r>
            <a:endParaRPr lang="pt-BR" dirty="0"/>
          </a:p>
        </p:txBody>
      </p:sp>
      <p:sp>
        <p:nvSpPr>
          <p:cNvPr id="3" name="Espaço Reservado para Texto 2"/>
          <p:cNvSpPr>
            <a:spLocks noGrp="1"/>
          </p:cNvSpPr>
          <p:nvPr>
            <p:ph type="body" idx="1"/>
          </p:nvPr>
        </p:nvSpPr>
        <p:spPr>
          <a:xfrm>
            <a:off x="179512" y="4245050"/>
            <a:ext cx="5688632" cy="552102"/>
          </a:xfrm>
        </p:spPr>
        <p:txBody>
          <a:bodyPr/>
          <a:lstStyle>
            <a:lvl1pPr marL="0" indent="0">
              <a:buNone/>
              <a:defRPr sz="2000">
                <a:solidFill>
                  <a:srgbClr val="98480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dirty="0" smtClean="0"/>
              <a:t>Clique para editar 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Cabeçalho da Seção">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ítulo 1"/>
          <p:cNvSpPr>
            <a:spLocks noGrp="1"/>
          </p:cNvSpPr>
          <p:nvPr>
            <p:ph type="title"/>
          </p:nvPr>
        </p:nvSpPr>
        <p:spPr>
          <a:xfrm>
            <a:off x="179512" y="2852935"/>
            <a:ext cx="5688632" cy="1362075"/>
          </a:xfrm>
        </p:spPr>
        <p:txBody>
          <a:bodyPr anchor="t"/>
          <a:lstStyle>
            <a:lvl1pPr algn="l">
              <a:defRPr sz="4000" b="1" cap="all">
                <a:solidFill>
                  <a:srgbClr val="984807"/>
                </a:solidFill>
              </a:defRPr>
            </a:lvl1pPr>
          </a:lstStyle>
          <a:p>
            <a:r>
              <a:rPr lang="pt-BR" dirty="0" smtClean="0"/>
              <a:t>Clique para editar o título mestre</a:t>
            </a:r>
            <a:endParaRPr lang="pt-BR" dirty="0"/>
          </a:p>
        </p:txBody>
      </p:sp>
      <p:sp>
        <p:nvSpPr>
          <p:cNvPr id="3" name="Espaço Reservado para Texto 2"/>
          <p:cNvSpPr>
            <a:spLocks noGrp="1"/>
          </p:cNvSpPr>
          <p:nvPr>
            <p:ph type="body" idx="1"/>
          </p:nvPr>
        </p:nvSpPr>
        <p:spPr>
          <a:xfrm>
            <a:off x="179512" y="4245050"/>
            <a:ext cx="5688632" cy="552102"/>
          </a:xfrm>
        </p:spPr>
        <p:txBody>
          <a:bodyPr/>
          <a:lstStyle>
            <a:lvl1pPr marL="0" indent="0">
              <a:buNone/>
              <a:defRPr sz="2000">
                <a:solidFill>
                  <a:srgbClr val="98480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dirty="0" smtClean="0"/>
              <a:t>Clique para editar o texto mestre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5" name="Imagem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ítulo 1"/>
          <p:cNvSpPr>
            <a:spLocks noGrp="1"/>
          </p:cNvSpPr>
          <p:nvPr>
            <p:ph type="title"/>
          </p:nvPr>
        </p:nvSpPr>
        <p:spPr/>
        <p:txBody>
          <a:bodyPr/>
          <a:lstStyle>
            <a:lvl1pPr>
              <a:defRPr b="1">
                <a:solidFill>
                  <a:srgbClr val="984807"/>
                </a:solidFill>
              </a:defRPr>
            </a:lvl1pPr>
          </a:lstStyle>
          <a:p>
            <a:r>
              <a:rPr lang="pt-BR" dirty="0" smtClean="0"/>
              <a:t>Clique para editar o título mestre</a:t>
            </a:r>
            <a:endParaRPr lang="pt-BR" dirty="0"/>
          </a:p>
        </p:txBody>
      </p:sp>
      <p:sp>
        <p:nvSpPr>
          <p:cNvPr id="3" name="Espaço Reservado para Conteúdo 2"/>
          <p:cNvSpPr>
            <a:spLocks noGrp="1"/>
          </p:cNvSpPr>
          <p:nvPr>
            <p:ph sz="half" idx="1"/>
          </p:nvPr>
        </p:nvSpPr>
        <p:spPr>
          <a:xfrm>
            <a:off x="457200" y="1600200"/>
            <a:ext cx="4038600" cy="4925144"/>
          </a:xfrm>
        </p:spPr>
        <p:txBody>
          <a:bodyPr/>
          <a:lstStyle>
            <a:lvl1pPr>
              <a:defRPr sz="2800">
                <a:solidFill>
                  <a:srgbClr val="984807"/>
                </a:solidFill>
              </a:defRPr>
            </a:lvl1pPr>
            <a:lvl2pPr>
              <a:defRPr sz="2400">
                <a:solidFill>
                  <a:srgbClr val="984807"/>
                </a:solidFill>
              </a:defRPr>
            </a:lvl2pPr>
            <a:lvl3pPr>
              <a:defRPr sz="2000">
                <a:solidFill>
                  <a:srgbClr val="984807"/>
                </a:solidFill>
              </a:defRPr>
            </a:lvl3pPr>
            <a:lvl4pPr>
              <a:defRPr sz="1800">
                <a:solidFill>
                  <a:srgbClr val="984807"/>
                </a:solidFill>
              </a:defRPr>
            </a:lvl4pPr>
            <a:lvl5pPr>
              <a:defRPr sz="1800">
                <a:solidFill>
                  <a:srgbClr val="984807"/>
                </a:solidFill>
              </a:defRPr>
            </a:lvl5pPr>
            <a:lvl6pPr>
              <a:defRPr sz="1800"/>
            </a:lvl6pPr>
            <a:lvl7pPr>
              <a:defRPr sz="1800"/>
            </a:lvl7pPr>
            <a:lvl8pPr>
              <a:defRPr sz="1800"/>
            </a:lvl8pPr>
            <a:lvl9pPr>
              <a:defRPr sz="1800"/>
            </a:lvl9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Conteúdo 3"/>
          <p:cNvSpPr>
            <a:spLocks noGrp="1"/>
          </p:cNvSpPr>
          <p:nvPr>
            <p:ph sz="half" idx="2"/>
          </p:nvPr>
        </p:nvSpPr>
        <p:spPr>
          <a:xfrm>
            <a:off x="4648200" y="1600200"/>
            <a:ext cx="4038600" cy="4925144"/>
          </a:xfrm>
        </p:spPr>
        <p:txBody>
          <a:bodyPr/>
          <a:lstStyle>
            <a:lvl1pPr>
              <a:defRPr sz="2800">
                <a:solidFill>
                  <a:srgbClr val="984807"/>
                </a:solidFill>
              </a:defRPr>
            </a:lvl1pPr>
            <a:lvl2pPr>
              <a:defRPr sz="2400">
                <a:solidFill>
                  <a:srgbClr val="984807"/>
                </a:solidFill>
              </a:defRPr>
            </a:lvl2pPr>
            <a:lvl3pPr>
              <a:defRPr sz="2000">
                <a:solidFill>
                  <a:srgbClr val="984807"/>
                </a:solidFill>
              </a:defRPr>
            </a:lvl3pPr>
            <a:lvl4pPr>
              <a:defRPr sz="1800">
                <a:solidFill>
                  <a:srgbClr val="984807"/>
                </a:solidFill>
              </a:defRPr>
            </a:lvl4pPr>
            <a:lvl5pPr>
              <a:defRPr sz="1800">
                <a:solidFill>
                  <a:srgbClr val="984807"/>
                </a:solidFill>
              </a:defRPr>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Duas Partes de Conteúdo">
    <p:spTree>
      <p:nvGrpSpPr>
        <p:cNvPr id="1" name=""/>
        <p:cNvGrpSpPr/>
        <p:nvPr/>
      </p:nvGrpSpPr>
      <p:grpSpPr>
        <a:xfrm>
          <a:off x="0" y="0"/>
          <a:ext cx="0" cy="0"/>
          <a:chOff x="0" y="0"/>
          <a:chExt cx="0" cy="0"/>
        </a:xfrm>
      </p:grpSpPr>
      <p:pic>
        <p:nvPicPr>
          <p:cNvPr id="5" name="Imagem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ítulo 1"/>
          <p:cNvSpPr>
            <a:spLocks noGrp="1"/>
          </p:cNvSpPr>
          <p:nvPr>
            <p:ph type="title"/>
          </p:nvPr>
        </p:nvSpPr>
        <p:spPr>
          <a:xfrm>
            <a:off x="755576" y="116632"/>
            <a:ext cx="8229600" cy="1143000"/>
          </a:xfrm>
        </p:spPr>
        <p:txBody>
          <a:bodyPr/>
          <a:lstStyle>
            <a:lvl1pPr>
              <a:defRPr b="1">
                <a:solidFill>
                  <a:srgbClr val="984807"/>
                </a:solidFill>
              </a:defRPr>
            </a:lvl1pPr>
          </a:lstStyle>
          <a:p>
            <a:r>
              <a:rPr lang="pt-BR" dirty="0" smtClean="0"/>
              <a:t>Clique para editar o título mestre</a:t>
            </a:r>
            <a:endParaRPr lang="pt-BR" dirty="0"/>
          </a:p>
        </p:txBody>
      </p:sp>
      <p:sp>
        <p:nvSpPr>
          <p:cNvPr id="3" name="Espaço Reservado para Conteúdo 2"/>
          <p:cNvSpPr>
            <a:spLocks noGrp="1"/>
          </p:cNvSpPr>
          <p:nvPr>
            <p:ph sz="half" idx="1"/>
          </p:nvPr>
        </p:nvSpPr>
        <p:spPr>
          <a:xfrm>
            <a:off x="755576" y="1600200"/>
            <a:ext cx="4038600" cy="4925144"/>
          </a:xfrm>
        </p:spPr>
        <p:txBody>
          <a:bodyPr/>
          <a:lstStyle>
            <a:lvl1pPr>
              <a:defRPr sz="2800">
                <a:solidFill>
                  <a:srgbClr val="984807"/>
                </a:solidFill>
              </a:defRPr>
            </a:lvl1pPr>
            <a:lvl2pPr>
              <a:defRPr sz="2400">
                <a:solidFill>
                  <a:srgbClr val="984807"/>
                </a:solidFill>
              </a:defRPr>
            </a:lvl2pPr>
            <a:lvl3pPr>
              <a:defRPr sz="2000">
                <a:solidFill>
                  <a:srgbClr val="984807"/>
                </a:solidFill>
              </a:defRPr>
            </a:lvl3pPr>
            <a:lvl4pPr>
              <a:defRPr sz="1800">
                <a:solidFill>
                  <a:srgbClr val="984807"/>
                </a:solidFill>
              </a:defRPr>
            </a:lvl4pPr>
            <a:lvl5pPr>
              <a:defRPr sz="1800">
                <a:solidFill>
                  <a:srgbClr val="984807"/>
                </a:solidFill>
              </a:defRPr>
            </a:lvl5pPr>
            <a:lvl6pPr>
              <a:defRPr sz="1800"/>
            </a:lvl6pPr>
            <a:lvl7pPr>
              <a:defRPr sz="1800"/>
            </a:lvl7pPr>
            <a:lvl8pPr>
              <a:defRPr sz="1800"/>
            </a:lvl8pPr>
            <a:lvl9pPr>
              <a:defRPr sz="1800"/>
            </a:lvl9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Conteúdo 3"/>
          <p:cNvSpPr>
            <a:spLocks noGrp="1"/>
          </p:cNvSpPr>
          <p:nvPr>
            <p:ph sz="half" idx="2"/>
          </p:nvPr>
        </p:nvSpPr>
        <p:spPr>
          <a:xfrm>
            <a:off x="4946576" y="1600200"/>
            <a:ext cx="4038600" cy="4925144"/>
          </a:xfrm>
        </p:spPr>
        <p:txBody>
          <a:bodyPr/>
          <a:lstStyle>
            <a:lvl1pPr>
              <a:defRPr sz="2800">
                <a:solidFill>
                  <a:srgbClr val="984807"/>
                </a:solidFill>
              </a:defRPr>
            </a:lvl1pPr>
            <a:lvl2pPr>
              <a:defRPr sz="2400">
                <a:solidFill>
                  <a:srgbClr val="984807"/>
                </a:solidFill>
              </a:defRPr>
            </a:lvl2pPr>
            <a:lvl3pPr>
              <a:defRPr sz="2000">
                <a:solidFill>
                  <a:srgbClr val="984807"/>
                </a:solidFill>
              </a:defRPr>
            </a:lvl3pPr>
            <a:lvl4pPr>
              <a:defRPr sz="1800">
                <a:solidFill>
                  <a:srgbClr val="984807"/>
                </a:solidFill>
              </a:defRPr>
            </a:lvl4pPr>
            <a:lvl5pPr>
              <a:defRPr sz="1800">
                <a:solidFill>
                  <a:srgbClr val="984807"/>
                </a:solidFill>
              </a:defRPr>
            </a:lvl5pPr>
            <a:lvl6pPr>
              <a:defRPr sz="1800"/>
            </a:lvl6pPr>
            <a:lvl7pPr>
              <a:defRPr sz="1800"/>
            </a:lvl7pPr>
            <a:lvl8pPr>
              <a:defRPr sz="1800"/>
            </a:lvl8pPr>
            <a:lvl9pPr>
              <a:defRPr sz="1800"/>
            </a:lvl9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3" name="Imagem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ítulo 1"/>
          <p:cNvSpPr>
            <a:spLocks noGrp="1"/>
          </p:cNvSpPr>
          <p:nvPr>
            <p:ph type="title"/>
          </p:nvPr>
        </p:nvSpPr>
        <p:spPr/>
        <p:txBody>
          <a:bodyPr/>
          <a:lstStyle>
            <a:lvl1pPr>
              <a:defRPr b="1">
                <a:solidFill>
                  <a:srgbClr val="984807"/>
                </a:solidFill>
              </a:defRPr>
            </a:lvl1pPr>
          </a:lstStyle>
          <a:p>
            <a:r>
              <a:rPr lang="pt-BR" dirty="0" smtClean="0"/>
              <a:t>Clique para editar o título mestre</a:t>
            </a:r>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ctrTitle"/>
          </p:nvPr>
        </p:nvSpPr>
        <p:spPr>
          <a:xfrm>
            <a:off x="322584" y="950863"/>
            <a:ext cx="8497888" cy="1470025"/>
          </a:xfrm>
        </p:spPr>
        <p:txBody>
          <a:bodyPr>
            <a:normAutofit fontScale="90000"/>
          </a:bodyPr>
          <a:lstStyle/>
          <a:p>
            <a:r>
              <a:rPr lang="pt-BR" sz="4000" dirty="0" smtClean="0"/>
              <a:t>VIVÊNCIA  </a:t>
            </a:r>
            <a:br>
              <a:rPr lang="pt-BR" sz="4000" dirty="0" smtClean="0"/>
            </a:br>
            <a:r>
              <a:rPr lang="pt-BR" dirty="0" smtClean="0"/>
              <a:t>      </a:t>
            </a:r>
            <a:r>
              <a:rPr lang="pt-BR" sz="4000" dirty="0" smtClean="0"/>
              <a:t>DONS DO ESPÍRITO</a:t>
            </a:r>
            <a:r>
              <a:rPr lang="pt-BR" b="0" dirty="0" smtClean="0"/>
              <a:t/>
            </a:r>
            <a:br>
              <a:rPr lang="pt-BR" b="0" dirty="0" smtClean="0"/>
            </a:br>
            <a:r>
              <a:rPr lang="pt-BR" sz="3200" dirty="0" smtClean="0"/>
              <a:t>FERRAMENTAS de Deus para Edificação do Corpo de Cristo</a:t>
            </a:r>
            <a:r>
              <a:rPr lang="pt-BR" b="0" dirty="0" smtClean="0"/>
              <a:t/>
            </a:r>
            <a:br>
              <a:rPr lang="pt-BR" b="0" dirty="0" smtClean="0"/>
            </a:br>
            <a:endParaRPr lang="pt-BR" dirty="0" smtClean="0">
              <a:latin typeface="Arial" charset="0"/>
              <a:cs typeface="Arial" charset="0"/>
            </a:endParaRPr>
          </a:p>
        </p:txBody>
      </p:sp>
      <p:sp>
        <p:nvSpPr>
          <p:cNvPr id="18435" name="Subtítulo 2"/>
          <p:cNvSpPr>
            <a:spLocks noGrp="1"/>
          </p:cNvSpPr>
          <p:nvPr>
            <p:ph type="subTitle" idx="1"/>
          </p:nvPr>
        </p:nvSpPr>
        <p:spPr>
          <a:xfrm>
            <a:off x="251271" y="3211934"/>
            <a:ext cx="4176713" cy="1873250"/>
          </a:xfrm>
        </p:spPr>
        <p:txBody>
          <a:bodyPr/>
          <a:lstStyle/>
          <a:p>
            <a:r>
              <a:rPr lang="pt-BR" i="1" dirty="0" smtClean="0"/>
              <a:t>Professores:</a:t>
            </a:r>
            <a:br>
              <a:rPr lang="pt-BR" i="1" dirty="0" smtClean="0"/>
            </a:br>
            <a:r>
              <a:rPr lang="pt-BR" i="1" dirty="0" smtClean="0"/>
              <a:t>Eber Hávila Rose</a:t>
            </a:r>
            <a:br>
              <a:rPr lang="pt-BR" i="1" dirty="0" smtClean="0"/>
            </a:br>
            <a:r>
              <a:rPr lang="pt-BR" i="1" dirty="0" smtClean="0"/>
              <a:t>Luiz Felipe S. de Figueiredo</a:t>
            </a:r>
            <a:endParaRPr lang="pt-BR"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ixaDeTexto 1"/>
          <p:cNvSpPr txBox="1">
            <a:spLocks noChangeArrowheads="1"/>
          </p:cNvSpPr>
          <p:nvPr/>
        </p:nvSpPr>
        <p:spPr bwMode="auto">
          <a:xfrm>
            <a:off x="1259632" y="404813"/>
            <a:ext cx="6912768" cy="584775"/>
          </a:xfrm>
          <a:prstGeom prst="rect">
            <a:avLst/>
          </a:prstGeom>
          <a:noFill/>
          <a:ln w="9525">
            <a:noFill/>
            <a:miter lim="800000"/>
            <a:headEnd/>
            <a:tailEnd/>
          </a:ln>
        </p:spPr>
        <p:txBody>
          <a:bodyPr wrap="square">
            <a:spAutoFit/>
          </a:bodyPr>
          <a:lstStyle/>
          <a:p>
            <a:pPr algn="ctr"/>
            <a:r>
              <a:rPr lang="pt-BR" sz="3200" b="1" dirty="0" smtClean="0"/>
              <a:t>EVIDÊNCIAS DA PLENITUDE</a:t>
            </a:r>
            <a:endParaRPr lang="pt-BR" sz="3200" b="1" dirty="0"/>
          </a:p>
        </p:txBody>
      </p:sp>
      <p:sp>
        <p:nvSpPr>
          <p:cNvPr id="7" name="CaixaDeTexto 6"/>
          <p:cNvSpPr txBox="1"/>
          <p:nvPr/>
        </p:nvSpPr>
        <p:spPr>
          <a:xfrm>
            <a:off x="1115616" y="1049248"/>
            <a:ext cx="7704856" cy="5570756"/>
          </a:xfrm>
          <a:prstGeom prst="rect">
            <a:avLst/>
          </a:prstGeom>
          <a:noFill/>
        </p:spPr>
        <p:txBody>
          <a:bodyPr wrap="square" rtlCol="0">
            <a:spAutoFit/>
          </a:bodyPr>
          <a:lstStyle/>
          <a:p>
            <a:pPr marL="358775" indent="-358775">
              <a:spcAft>
                <a:spcPts val="1200"/>
              </a:spcAft>
            </a:pPr>
            <a:r>
              <a:rPr lang="pt-BR" sz="2400" b="1" dirty="0" smtClean="0"/>
              <a:t>4) Submissão: </a:t>
            </a:r>
            <a:r>
              <a:rPr lang="pt-BR" sz="2400" dirty="0" smtClean="0"/>
              <a:t>“sujeitando-se uns aos outros no temor de Cristo”</a:t>
            </a:r>
          </a:p>
          <a:p>
            <a:pPr>
              <a:spcAft>
                <a:spcPts val="1200"/>
              </a:spcAft>
            </a:pPr>
            <a:r>
              <a:rPr lang="pt-BR" sz="2400" dirty="0" smtClean="0"/>
              <a:t>Ela manifesta o Fruto do Espírito através da mansidão. São humildes de coração. Ela não é altiva, arrogante ou soberba.</a:t>
            </a:r>
          </a:p>
          <a:p>
            <a:r>
              <a:rPr lang="pt-BR" sz="2400" dirty="0" smtClean="0"/>
              <a:t>As consequências da 				             plenitude nos textos                                              imediatamente seguintes:</a:t>
            </a:r>
          </a:p>
          <a:p>
            <a:pPr marL="457200" indent="-457200"/>
            <a:endParaRPr lang="pt-BR" sz="2400" dirty="0" smtClean="0"/>
          </a:p>
          <a:p>
            <a:pPr marL="457200" indent="-457200"/>
            <a:r>
              <a:rPr lang="pt-BR" sz="2400" dirty="0" smtClean="0"/>
              <a:t>Marido</a:t>
            </a:r>
          </a:p>
          <a:p>
            <a:pPr marL="457200" indent="-457200"/>
            <a:r>
              <a:rPr lang="pt-BR" sz="2400" dirty="0" smtClean="0"/>
              <a:t>Esposa</a:t>
            </a:r>
          </a:p>
          <a:p>
            <a:pPr marL="457200" indent="-457200"/>
            <a:r>
              <a:rPr lang="pt-BR" sz="2400" dirty="0" smtClean="0"/>
              <a:t>Pais</a:t>
            </a:r>
          </a:p>
          <a:p>
            <a:pPr marL="457200" indent="-457200"/>
            <a:r>
              <a:rPr lang="pt-BR" sz="2400" dirty="0" smtClean="0"/>
              <a:t>Filhos </a:t>
            </a:r>
          </a:p>
          <a:p>
            <a:pPr marL="457200" indent="-457200"/>
            <a:r>
              <a:rPr lang="pt-BR" sz="2400" dirty="0" smtClean="0"/>
              <a:t>Patrões</a:t>
            </a:r>
          </a:p>
          <a:p>
            <a:pPr marL="457200" indent="-457200"/>
            <a:r>
              <a:rPr lang="pt-BR" sz="2400" dirty="0" smtClean="0"/>
              <a:t>Empregados</a:t>
            </a:r>
          </a:p>
        </p:txBody>
      </p:sp>
      <p:pic>
        <p:nvPicPr>
          <p:cNvPr id="55298" name="Picture 2" descr="http://t1.gstatic.com/images?q=tbn:ANd9GcTv44mCf6-wHQWH8WZ1FDUHGUWIoKtoTrf2NpAQHs3eO9RpUbpBBg&amp;t=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60032" y="2852936"/>
            <a:ext cx="3528392" cy="39093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2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ixaDeTexto 1"/>
          <p:cNvSpPr txBox="1">
            <a:spLocks noChangeArrowheads="1"/>
          </p:cNvSpPr>
          <p:nvPr/>
        </p:nvSpPr>
        <p:spPr bwMode="auto">
          <a:xfrm>
            <a:off x="1259632" y="404813"/>
            <a:ext cx="7344816" cy="584775"/>
          </a:xfrm>
          <a:prstGeom prst="rect">
            <a:avLst/>
          </a:prstGeom>
          <a:noFill/>
          <a:ln w="9525">
            <a:noFill/>
            <a:miter lim="800000"/>
            <a:headEnd/>
            <a:tailEnd/>
          </a:ln>
        </p:spPr>
        <p:txBody>
          <a:bodyPr wrap="square">
            <a:spAutoFit/>
          </a:bodyPr>
          <a:lstStyle/>
          <a:p>
            <a:pPr algn="ctr"/>
            <a:r>
              <a:rPr lang="pt-BR" sz="3200" b="1" dirty="0" smtClean="0"/>
              <a:t>O MANDAMENTO PARA SERMOS CHEIOS</a:t>
            </a:r>
            <a:endParaRPr lang="pt-BR" sz="3200" b="1" dirty="0"/>
          </a:p>
        </p:txBody>
      </p:sp>
      <p:sp>
        <p:nvSpPr>
          <p:cNvPr id="7" name="CaixaDeTexto 6"/>
          <p:cNvSpPr txBox="1"/>
          <p:nvPr/>
        </p:nvSpPr>
        <p:spPr>
          <a:xfrm>
            <a:off x="1331640" y="1049248"/>
            <a:ext cx="2376264" cy="523220"/>
          </a:xfrm>
          <a:prstGeom prst="rect">
            <a:avLst/>
          </a:prstGeom>
          <a:noFill/>
        </p:spPr>
        <p:txBody>
          <a:bodyPr wrap="square" rtlCol="0">
            <a:spAutoFit/>
          </a:bodyPr>
          <a:lstStyle/>
          <a:p>
            <a:pPr marL="457200" indent="-457200"/>
            <a:r>
              <a:rPr lang="pt-BR" sz="2800" b="1" dirty="0" smtClean="0"/>
              <a:t>1)  Imperativo </a:t>
            </a:r>
          </a:p>
        </p:txBody>
      </p:sp>
      <p:pic>
        <p:nvPicPr>
          <p:cNvPr id="11266" name="Picture 2" descr="http://3.bp.blogspot.com/-D63LjXNrtf4/UUjBaFGj08I/AAAAAAAAACY/ztWoTvH1VyQ/s1600/Sol-2.jpg"/>
          <p:cNvPicPr>
            <a:picLocks noChangeAspect="1" noChangeArrowheads="1"/>
          </p:cNvPicPr>
          <p:nvPr/>
        </p:nvPicPr>
        <p:blipFill>
          <a:blip r:embed="rId3" cstate="print"/>
          <a:srcRect/>
          <a:stretch>
            <a:fillRect/>
          </a:stretch>
        </p:blipFill>
        <p:spPr bwMode="auto">
          <a:xfrm>
            <a:off x="711572" y="1576980"/>
            <a:ext cx="3644404" cy="2428084"/>
          </a:xfrm>
          <a:prstGeom prst="rect">
            <a:avLst/>
          </a:prstGeom>
          <a:noFill/>
        </p:spPr>
      </p:pic>
      <p:pic>
        <p:nvPicPr>
          <p:cNvPr id="2" name="Picture 2" descr="http://www.wallpaperhere.com/view/20110703/Teaching_the_people_1280x800_History-of-Christianity-5.JPG"/>
          <p:cNvPicPr>
            <a:picLocks noChangeAspect="1" noChangeArrowheads="1"/>
          </p:cNvPicPr>
          <p:nvPr/>
        </p:nvPicPr>
        <p:blipFill>
          <a:blip r:embed="rId4" cstate="print"/>
          <a:srcRect/>
          <a:stretch>
            <a:fillRect/>
          </a:stretch>
        </p:blipFill>
        <p:spPr bwMode="auto">
          <a:xfrm>
            <a:off x="4788024" y="1556792"/>
            <a:ext cx="3950545" cy="2466169"/>
          </a:xfrm>
          <a:prstGeom prst="rect">
            <a:avLst/>
          </a:prstGeom>
          <a:noFill/>
        </p:spPr>
      </p:pic>
      <p:pic>
        <p:nvPicPr>
          <p:cNvPr id="11268" name="Picture 4" descr="http://ofilhodedavi.com/wp-content/uploads/2012/04/homem-orando-a-deus.jpg"/>
          <p:cNvPicPr>
            <a:picLocks noChangeAspect="1" noChangeArrowheads="1"/>
          </p:cNvPicPr>
          <p:nvPr/>
        </p:nvPicPr>
        <p:blipFill>
          <a:blip r:embed="rId5" cstate="print"/>
          <a:srcRect/>
          <a:stretch>
            <a:fillRect/>
          </a:stretch>
        </p:blipFill>
        <p:spPr bwMode="auto">
          <a:xfrm>
            <a:off x="1043608" y="4512486"/>
            <a:ext cx="2952328" cy="2156874"/>
          </a:xfrm>
          <a:prstGeom prst="rect">
            <a:avLst/>
          </a:prstGeom>
          <a:noFill/>
        </p:spPr>
      </p:pic>
      <p:pic>
        <p:nvPicPr>
          <p:cNvPr id="11272" name="Picture 8" descr="http://3.bp.blogspot.com/-YeIqdPOkRNg/UIMS71LlluI/AAAAAAAAICo/1WTZGUKN49U/s1600/21+anos+2.jpg"/>
          <p:cNvPicPr>
            <a:picLocks noChangeAspect="1" noChangeArrowheads="1"/>
          </p:cNvPicPr>
          <p:nvPr/>
        </p:nvPicPr>
        <p:blipFill>
          <a:blip r:embed="rId6" cstate="print"/>
          <a:srcRect t="27402" b="26142"/>
          <a:stretch>
            <a:fillRect/>
          </a:stretch>
        </p:blipFill>
        <p:spPr bwMode="auto">
          <a:xfrm>
            <a:off x="4644008" y="5157192"/>
            <a:ext cx="4233780" cy="1475219"/>
          </a:xfrm>
          <a:prstGeom prst="rect">
            <a:avLst/>
          </a:prstGeom>
          <a:noFill/>
        </p:spPr>
      </p:pic>
      <p:sp>
        <p:nvSpPr>
          <p:cNvPr id="9" name="CaixaDeTexto 8"/>
          <p:cNvSpPr txBox="1"/>
          <p:nvPr/>
        </p:nvSpPr>
        <p:spPr>
          <a:xfrm>
            <a:off x="5796136" y="1052736"/>
            <a:ext cx="1584176" cy="523220"/>
          </a:xfrm>
          <a:prstGeom prst="rect">
            <a:avLst/>
          </a:prstGeom>
          <a:noFill/>
        </p:spPr>
        <p:txBody>
          <a:bodyPr wrap="square" rtlCol="0">
            <a:spAutoFit/>
          </a:bodyPr>
          <a:lstStyle/>
          <a:p>
            <a:pPr marL="457200" indent="-457200"/>
            <a:r>
              <a:rPr lang="pt-BR" sz="2800" b="1" dirty="0" smtClean="0"/>
              <a:t>2)  Plural</a:t>
            </a:r>
          </a:p>
        </p:txBody>
      </p:sp>
      <p:sp>
        <p:nvSpPr>
          <p:cNvPr id="10" name="CaixaDeTexto 9"/>
          <p:cNvSpPr txBox="1"/>
          <p:nvPr/>
        </p:nvSpPr>
        <p:spPr>
          <a:xfrm>
            <a:off x="1403648" y="3985900"/>
            <a:ext cx="2376264" cy="523220"/>
          </a:xfrm>
          <a:prstGeom prst="rect">
            <a:avLst/>
          </a:prstGeom>
          <a:noFill/>
        </p:spPr>
        <p:txBody>
          <a:bodyPr wrap="square" rtlCol="0">
            <a:spAutoFit/>
          </a:bodyPr>
          <a:lstStyle/>
          <a:p>
            <a:pPr marL="457200" indent="-457200"/>
            <a:r>
              <a:rPr lang="pt-BR" sz="2800" b="1" dirty="0" smtClean="0"/>
              <a:t>3)  Voz passiva</a:t>
            </a:r>
          </a:p>
        </p:txBody>
      </p:sp>
      <p:sp>
        <p:nvSpPr>
          <p:cNvPr id="11" name="CaixaDeTexto 10"/>
          <p:cNvSpPr txBox="1"/>
          <p:nvPr/>
        </p:nvSpPr>
        <p:spPr>
          <a:xfrm>
            <a:off x="5004048" y="4059069"/>
            <a:ext cx="3600400" cy="954107"/>
          </a:xfrm>
          <a:prstGeom prst="rect">
            <a:avLst/>
          </a:prstGeom>
          <a:noFill/>
        </p:spPr>
        <p:txBody>
          <a:bodyPr wrap="square" rtlCol="0">
            <a:spAutoFit/>
          </a:bodyPr>
          <a:lstStyle/>
          <a:p>
            <a:pPr marL="457200" indent="-457200"/>
            <a:r>
              <a:rPr lang="pt-BR" sz="2800" b="1" dirty="0" smtClean="0"/>
              <a:t>4)  Tempo presente contínuo </a:t>
            </a:r>
            <a:r>
              <a:rPr lang="pt-BR" sz="2800" b="1" dirty="0" err="1" smtClean="0"/>
              <a:t>Fl</a:t>
            </a:r>
            <a:r>
              <a:rPr lang="pt-BR" sz="2800" b="1" dirty="0" smtClean="0"/>
              <a:t> 3:13-14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ixaDeTexto 1"/>
          <p:cNvSpPr txBox="1">
            <a:spLocks noChangeArrowheads="1"/>
          </p:cNvSpPr>
          <p:nvPr/>
        </p:nvSpPr>
        <p:spPr bwMode="auto">
          <a:xfrm>
            <a:off x="1259632" y="404813"/>
            <a:ext cx="7344816" cy="584775"/>
          </a:xfrm>
          <a:prstGeom prst="rect">
            <a:avLst/>
          </a:prstGeom>
          <a:noFill/>
          <a:ln w="9525">
            <a:noFill/>
            <a:miter lim="800000"/>
            <a:headEnd/>
            <a:tailEnd/>
          </a:ln>
        </p:spPr>
        <p:txBody>
          <a:bodyPr wrap="square">
            <a:spAutoFit/>
          </a:bodyPr>
          <a:lstStyle/>
          <a:p>
            <a:pPr algn="ctr"/>
            <a:r>
              <a:rPr lang="pt-BR" sz="3200" b="1" dirty="0" smtClean="0"/>
              <a:t>O MANDAMENTO PARA SERMOS CHEIOS</a:t>
            </a:r>
            <a:endParaRPr lang="pt-BR" sz="3200" b="1" dirty="0"/>
          </a:p>
        </p:txBody>
      </p:sp>
      <p:sp>
        <p:nvSpPr>
          <p:cNvPr id="7" name="CaixaDeTexto 6"/>
          <p:cNvSpPr txBox="1"/>
          <p:nvPr/>
        </p:nvSpPr>
        <p:spPr>
          <a:xfrm>
            <a:off x="1115616" y="1049248"/>
            <a:ext cx="7560840" cy="2246769"/>
          </a:xfrm>
          <a:prstGeom prst="rect">
            <a:avLst/>
          </a:prstGeom>
          <a:noFill/>
        </p:spPr>
        <p:txBody>
          <a:bodyPr wrap="square" rtlCol="0">
            <a:spAutoFit/>
          </a:bodyPr>
          <a:lstStyle/>
          <a:p>
            <a:pPr marL="457200" indent="-457200"/>
            <a:r>
              <a:rPr lang="pt-BR" sz="2400" dirty="0" smtClean="0"/>
              <a:t>Algumas questões quanto ao modo de sermos cheios:</a:t>
            </a:r>
          </a:p>
          <a:p>
            <a:pPr marL="457200" indent="-457200"/>
            <a:endParaRPr lang="pt-BR" sz="2400" dirty="0" smtClean="0"/>
          </a:p>
          <a:p>
            <a:pPr marL="457200" indent="-457200"/>
            <a:r>
              <a:rPr lang="pt-BR" sz="2400" dirty="0" smtClean="0"/>
              <a:t>Deus é soberano</a:t>
            </a:r>
          </a:p>
          <a:p>
            <a:pPr marL="457200" indent="-457200"/>
            <a:endParaRPr lang="pt-BR" sz="2400" dirty="0" smtClean="0"/>
          </a:p>
          <a:p>
            <a:r>
              <a:rPr lang="pt-BR" sz="2400" dirty="0" smtClean="0"/>
              <a:t>O caminho normal e mais frequente</a:t>
            </a:r>
          </a:p>
          <a:p>
            <a:endParaRPr lang="pt-BR" sz="2000" dirty="0" smtClean="0"/>
          </a:p>
        </p:txBody>
      </p:sp>
      <p:pic>
        <p:nvPicPr>
          <p:cNvPr id="9218" name="Picture 2" descr="http://3.bp.blogspot.com/-nsw-TbxRHPg/TcRaa9kqtHI/AAAAAAAABgs/hegxDEI6Iwk/s1600/adorador1.jpg"/>
          <p:cNvPicPr>
            <a:picLocks noChangeAspect="1" noChangeArrowheads="1"/>
          </p:cNvPicPr>
          <p:nvPr/>
        </p:nvPicPr>
        <p:blipFill>
          <a:blip r:embed="rId3" cstate="print"/>
          <a:srcRect/>
          <a:stretch>
            <a:fillRect/>
          </a:stretch>
        </p:blipFill>
        <p:spPr bwMode="auto">
          <a:xfrm>
            <a:off x="3755417" y="3140968"/>
            <a:ext cx="5378464" cy="3672408"/>
          </a:xfrm>
          <a:prstGeom prst="rect">
            <a:avLst/>
          </a:prstGeom>
          <a:noFill/>
        </p:spPr>
      </p:pic>
      <p:sp>
        <p:nvSpPr>
          <p:cNvPr id="6" name="CaixaDeTexto 5"/>
          <p:cNvSpPr txBox="1"/>
          <p:nvPr/>
        </p:nvSpPr>
        <p:spPr>
          <a:xfrm>
            <a:off x="107504" y="3170579"/>
            <a:ext cx="3816424" cy="3354765"/>
          </a:xfrm>
          <a:prstGeom prst="rect">
            <a:avLst/>
          </a:prstGeom>
          <a:noFill/>
        </p:spPr>
        <p:txBody>
          <a:bodyPr wrap="square" rtlCol="0">
            <a:spAutoFit/>
          </a:bodyPr>
          <a:lstStyle/>
          <a:p>
            <a:r>
              <a:rPr lang="pt-BR" sz="2400" dirty="0" smtClean="0"/>
              <a:t>Relatos de grandes homens de Deus sobre experiências intensas relacionadas ao enchimento do Espírito</a:t>
            </a:r>
          </a:p>
          <a:p>
            <a:endParaRPr lang="pt-BR" sz="2400" dirty="0" smtClean="0"/>
          </a:p>
          <a:p>
            <a:r>
              <a:rPr lang="pt-BR" sz="2400" dirty="0" smtClean="0"/>
              <a:t>Portanto, Deus pode agir de diferentes maneiras em casos eventuais</a:t>
            </a:r>
          </a:p>
          <a:p>
            <a:endParaRPr lang="pt-BR"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ixaDeTexto 1"/>
          <p:cNvSpPr txBox="1">
            <a:spLocks noChangeArrowheads="1"/>
          </p:cNvSpPr>
          <p:nvPr/>
        </p:nvSpPr>
        <p:spPr bwMode="auto">
          <a:xfrm>
            <a:off x="1259632" y="404813"/>
            <a:ext cx="7344816" cy="584775"/>
          </a:xfrm>
          <a:prstGeom prst="rect">
            <a:avLst/>
          </a:prstGeom>
          <a:noFill/>
          <a:ln w="9525">
            <a:noFill/>
            <a:miter lim="800000"/>
            <a:headEnd/>
            <a:tailEnd/>
          </a:ln>
        </p:spPr>
        <p:txBody>
          <a:bodyPr wrap="square">
            <a:spAutoFit/>
          </a:bodyPr>
          <a:lstStyle/>
          <a:p>
            <a:pPr algn="ctr"/>
            <a:r>
              <a:rPr lang="pt-BR" sz="3200" b="1" dirty="0" smtClean="0"/>
              <a:t>CUIDADOS ADICIONAIS</a:t>
            </a:r>
            <a:endParaRPr lang="pt-BR" sz="3200" b="1" dirty="0"/>
          </a:p>
        </p:txBody>
      </p:sp>
      <p:sp>
        <p:nvSpPr>
          <p:cNvPr id="7" name="CaixaDeTexto 6"/>
          <p:cNvSpPr txBox="1"/>
          <p:nvPr/>
        </p:nvSpPr>
        <p:spPr>
          <a:xfrm>
            <a:off x="1115616" y="1049248"/>
            <a:ext cx="7560840" cy="1569660"/>
          </a:xfrm>
          <a:prstGeom prst="rect">
            <a:avLst/>
          </a:prstGeom>
          <a:noFill/>
        </p:spPr>
        <p:txBody>
          <a:bodyPr wrap="square" rtlCol="0">
            <a:spAutoFit/>
          </a:bodyPr>
          <a:lstStyle/>
          <a:p>
            <a:r>
              <a:rPr lang="pt-BR" sz="2400" dirty="0" smtClean="0"/>
              <a:t>Não maquiar uma experiência do Espírito. </a:t>
            </a:r>
          </a:p>
          <a:p>
            <a:endParaRPr lang="pt-BR" sz="2400" dirty="0" smtClean="0"/>
          </a:p>
          <a:p>
            <a:r>
              <a:rPr lang="pt-BR" sz="2400" dirty="0" smtClean="0"/>
              <a:t>Muitas vezes quando falta o original coloca-se o substituto, forja uma experiência que precisa vir diretamente de Deus.</a:t>
            </a:r>
          </a:p>
        </p:txBody>
      </p:sp>
      <p:pic>
        <p:nvPicPr>
          <p:cNvPr id="7172" name="Picture 4" descr="http://4.bp.blogspot.com/-KV2CBCCQwMs/T3iYBJmE58I/AAAAAAAABjQ/rotYv3f25_E/s1600/wolf-in-sheeps-clothing1.jpg"/>
          <p:cNvPicPr>
            <a:picLocks noChangeAspect="1" noChangeArrowheads="1"/>
          </p:cNvPicPr>
          <p:nvPr/>
        </p:nvPicPr>
        <p:blipFill>
          <a:blip r:embed="rId3" cstate="print"/>
          <a:srcRect/>
          <a:stretch>
            <a:fillRect/>
          </a:stretch>
        </p:blipFill>
        <p:spPr bwMode="auto">
          <a:xfrm>
            <a:off x="4247456" y="2779140"/>
            <a:ext cx="4896544" cy="4078860"/>
          </a:xfrm>
          <a:prstGeom prst="rect">
            <a:avLst/>
          </a:prstGeom>
          <a:noFill/>
        </p:spPr>
      </p:pic>
      <p:sp>
        <p:nvSpPr>
          <p:cNvPr id="6" name="CaixaDeTexto 5"/>
          <p:cNvSpPr txBox="1"/>
          <p:nvPr/>
        </p:nvSpPr>
        <p:spPr>
          <a:xfrm>
            <a:off x="323528" y="2636912"/>
            <a:ext cx="3960440" cy="4154984"/>
          </a:xfrm>
          <a:prstGeom prst="rect">
            <a:avLst/>
          </a:prstGeom>
          <a:noFill/>
        </p:spPr>
        <p:txBody>
          <a:bodyPr wrap="square" rtlCol="0">
            <a:spAutoFit/>
          </a:bodyPr>
          <a:lstStyle/>
          <a:p>
            <a:r>
              <a:rPr lang="pt-BR" sz="2400" dirty="0" smtClean="0"/>
              <a:t>Neste sentido, busca-se a experiência, mas se eventualmente ela não vem, cria-se um ambiente, apela-se para a emoção para criar uma caricatura da experiência. </a:t>
            </a:r>
          </a:p>
          <a:p>
            <a:endParaRPr lang="pt-BR" sz="2400" dirty="0" smtClean="0"/>
          </a:p>
          <a:p>
            <a:r>
              <a:rPr lang="pt-BR" sz="2400" dirty="0" smtClean="0"/>
              <a:t>Os especialistas em criar emoções. </a:t>
            </a:r>
          </a:p>
          <a:p>
            <a:endParaRPr lang="pt-BR" sz="2400" dirty="0" smtClean="0"/>
          </a:p>
          <a:p>
            <a:r>
              <a:rPr lang="pt-BR" sz="2400" dirty="0" smtClean="0"/>
              <a:t>A forma mais segura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ixaDeTexto 1"/>
          <p:cNvSpPr txBox="1">
            <a:spLocks noChangeArrowheads="1"/>
          </p:cNvSpPr>
          <p:nvPr/>
        </p:nvSpPr>
        <p:spPr bwMode="auto">
          <a:xfrm>
            <a:off x="1259632" y="404813"/>
            <a:ext cx="7344816" cy="584775"/>
          </a:xfrm>
          <a:prstGeom prst="rect">
            <a:avLst/>
          </a:prstGeom>
          <a:noFill/>
          <a:ln w="9525">
            <a:noFill/>
            <a:miter lim="800000"/>
            <a:headEnd/>
            <a:tailEnd/>
          </a:ln>
        </p:spPr>
        <p:txBody>
          <a:bodyPr wrap="square">
            <a:spAutoFit/>
          </a:bodyPr>
          <a:lstStyle/>
          <a:p>
            <a:pPr algn="ctr"/>
            <a:r>
              <a:rPr lang="pt-BR" sz="3200" b="1" dirty="0" smtClean="0"/>
              <a:t>CUIDADOS ADICIONAIS</a:t>
            </a:r>
            <a:endParaRPr lang="pt-BR" sz="3200" b="1" dirty="0"/>
          </a:p>
        </p:txBody>
      </p:sp>
      <p:sp>
        <p:nvSpPr>
          <p:cNvPr id="7" name="CaixaDeTexto 6"/>
          <p:cNvSpPr txBox="1"/>
          <p:nvPr/>
        </p:nvSpPr>
        <p:spPr>
          <a:xfrm>
            <a:off x="1115616" y="1049248"/>
            <a:ext cx="7560840" cy="1569660"/>
          </a:xfrm>
          <a:prstGeom prst="rect">
            <a:avLst/>
          </a:prstGeom>
          <a:noFill/>
        </p:spPr>
        <p:txBody>
          <a:bodyPr wrap="square" rtlCol="0">
            <a:spAutoFit/>
          </a:bodyPr>
          <a:lstStyle/>
          <a:p>
            <a:r>
              <a:rPr lang="pt-BR" sz="2400" dirty="0" smtClean="0"/>
              <a:t>Não maquiar uma experiência do Espírito. </a:t>
            </a:r>
          </a:p>
          <a:p>
            <a:endParaRPr lang="pt-BR" sz="2400" dirty="0" smtClean="0"/>
          </a:p>
          <a:p>
            <a:r>
              <a:rPr lang="pt-BR" sz="2400" dirty="0" smtClean="0"/>
              <a:t>Muitas vezes quando falta o original coloca-se o substituto, forja uma experiência que precisa vir diretamente de Deus.</a:t>
            </a:r>
          </a:p>
        </p:txBody>
      </p:sp>
      <p:pic>
        <p:nvPicPr>
          <p:cNvPr id="7174" name="Picture 6" descr="http://www.oblogdamari.com/wp-content/uploads/2012/05/Imita%C3%A7%C3%A3o-Mortal.png"/>
          <p:cNvPicPr>
            <a:picLocks noChangeAspect="1" noChangeArrowheads="1"/>
          </p:cNvPicPr>
          <p:nvPr/>
        </p:nvPicPr>
        <p:blipFill>
          <a:blip r:embed="rId3" cstate="print"/>
          <a:srcRect/>
          <a:stretch>
            <a:fillRect/>
          </a:stretch>
        </p:blipFill>
        <p:spPr bwMode="auto">
          <a:xfrm>
            <a:off x="4334737" y="2708921"/>
            <a:ext cx="4845775" cy="4176464"/>
          </a:xfrm>
          <a:prstGeom prst="rect">
            <a:avLst/>
          </a:prstGeom>
          <a:noFill/>
        </p:spPr>
      </p:pic>
      <p:sp>
        <p:nvSpPr>
          <p:cNvPr id="6" name="CaixaDeTexto 5"/>
          <p:cNvSpPr txBox="1"/>
          <p:nvPr/>
        </p:nvSpPr>
        <p:spPr>
          <a:xfrm>
            <a:off x="323528" y="2636912"/>
            <a:ext cx="3960440" cy="4154984"/>
          </a:xfrm>
          <a:prstGeom prst="rect">
            <a:avLst/>
          </a:prstGeom>
          <a:noFill/>
        </p:spPr>
        <p:txBody>
          <a:bodyPr wrap="square" rtlCol="0">
            <a:spAutoFit/>
          </a:bodyPr>
          <a:lstStyle/>
          <a:p>
            <a:r>
              <a:rPr lang="pt-BR" sz="2400" dirty="0" smtClean="0"/>
              <a:t>Neste sentido, busca-se a experiência, mas se eventualmente ela não vem, cria-se um ambiente, apela-se para a emoção para criar uma caricatura da experiência. </a:t>
            </a:r>
          </a:p>
          <a:p>
            <a:endParaRPr lang="pt-BR" sz="2400" dirty="0" smtClean="0"/>
          </a:p>
          <a:p>
            <a:r>
              <a:rPr lang="pt-BR" sz="2400" dirty="0" smtClean="0"/>
              <a:t>Os especialistas em criar emoções. </a:t>
            </a:r>
          </a:p>
          <a:p>
            <a:endParaRPr lang="pt-BR" sz="2400" dirty="0" smtClean="0"/>
          </a:p>
          <a:p>
            <a:r>
              <a:rPr lang="pt-BR" sz="2400" dirty="0" smtClean="0"/>
              <a:t>A forma mais segura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30832" y="116632"/>
            <a:ext cx="8229600" cy="1143000"/>
          </a:xfrm>
        </p:spPr>
        <p:txBody>
          <a:bodyPr/>
          <a:lstStyle/>
          <a:p>
            <a:pPr algn="ctr">
              <a:defRPr/>
            </a:pPr>
            <a:r>
              <a:rPr lang="pt-BR" sz="3200" b="1" dirty="0" smtClean="0">
                <a:cs typeface="+mn-cs"/>
              </a:rPr>
              <a:t>CONSIDERAÇÕES FINAIS</a:t>
            </a:r>
          </a:p>
        </p:txBody>
      </p:sp>
      <p:sp>
        <p:nvSpPr>
          <p:cNvPr id="74755" name="Espaço Reservado para Conteúdo 2"/>
          <p:cNvSpPr>
            <a:spLocks noGrp="1"/>
          </p:cNvSpPr>
          <p:nvPr>
            <p:ph idx="4294967295"/>
          </p:nvPr>
        </p:nvSpPr>
        <p:spPr>
          <a:xfrm>
            <a:off x="1043608" y="1268760"/>
            <a:ext cx="7776864" cy="5184576"/>
          </a:xfrm>
        </p:spPr>
        <p:txBody>
          <a:bodyPr/>
          <a:lstStyle/>
          <a:p>
            <a:pPr marL="179388" indent="-179388" algn="just">
              <a:buFont typeface="Wingdings" pitchFamily="2" charset="2"/>
              <a:buChar char="ü"/>
              <a:defRPr/>
            </a:pPr>
            <a:r>
              <a:rPr lang="pt-BR" sz="2600" dirty="0" smtClean="0"/>
              <a:t>O Batismo no Espírito Santo é a experiência que todo crente resgatado no sangue de Cristo experimentou. Ele não se repete e tem uma importância extraordinária na vida do crente, pois foi a promessa repetidamente anunciada no Velho Testamento e maravilhosamente cumprida por Cristo através do derramar do Seu Espírito a todo aquele que Nele crê. </a:t>
            </a:r>
          </a:p>
          <a:p>
            <a:pPr marL="179388" indent="-179388" algn="just">
              <a:buNone/>
              <a:defRPr/>
            </a:pPr>
            <a:endParaRPr lang="pt-BR" sz="2600" dirty="0" smtClean="0"/>
          </a:p>
          <a:p>
            <a:pPr marL="179388" indent="-179388" algn="just">
              <a:buFont typeface="Wingdings" pitchFamily="2" charset="2"/>
              <a:buChar char="ü"/>
              <a:defRPr/>
            </a:pPr>
            <a:r>
              <a:rPr lang="pt-BR" sz="2600" dirty="0" smtClean="0"/>
              <a:t>Os dons são as ferramentas de Deus para edificação da igreja. Eles não devem ser usados à parte do Fruto do Espírito, mas uma igreja pode estar cheia de dons e manifestar pouco este Fruto, o que está em desacordo com a vontade do Senhor.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30832" y="116632"/>
            <a:ext cx="8229600" cy="1143000"/>
          </a:xfrm>
        </p:spPr>
        <p:txBody>
          <a:bodyPr/>
          <a:lstStyle/>
          <a:p>
            <a:pPr algn="ctr">
              <a:defRPr/>
            </a:pPr>
            <a:r>
              <a:rPr lang="pt-BR" sz="3200" b="1" dirty="0" smtClean="0">
                <a:cs typeface="+mn-cs"/>
              </a:rPr>
              <a:t>CONSIDERAÇÕES FINAIS</a:t>
            </a:r>
          </a:p>
        </p:txBody>
      </p:sp>
      <p:sp>
        <p:nvSpPr>
          <p:cNvPr id="74755" name="Espaço Reservado para Conteúdo 2"/>
          <p:cNvSpPr>
            <a:spLocks noGrp="1"/>
          </p:cNvSpPr>
          <p:nvPr>
            <p:ph idx="4294967295"/>
          </p:nvPr>
        </p:nvSpPr>
        <p:spPr>
          <a:xfrm>
            <a:off x="1043608" y="1268760"/>
            <a:ext cx="7776864" cy="5184576"/>
          </a:xfrm>
        </p:spPr>
        <p:txBody>
          <a:bodyPr/>
          <a:lstStyle/>
          <a:p>
            <a:pPr marL="179388" indent="-179388" algn="just">
              <a:buFont typeface="Wingdings" pitchFamily="2" charset="2"/>
              <a:buChar char="ü"/>
              <a:defRPr/>
            </a:pPr>
            <a:r>
              <a:rPr lang="pt-BR" sz="2100" dirty="0" smtClean="0"/>
              <a:t>“</a:t>
            </a:r>
            <a:r>
              <a:rPr lang="pt-BR" sz="2400" dirty="0" smtClean="0"/>
              <a:t>A experiência da igreja de Corinto constitui uma advertência sobre este assunto de onde se pode concluir que a evidência da plenitude do Espírito não é a prática dos seus dons (eles tinham muito), mas a produção de seu fruto, e isso lhes faltava.”</a:t>
            </a:r>
            <a:endParaRPr lang="pt-BR" sz="2400" baseline="30000" dirty="0" smtClean="0"/>
          </a:p>
          <a:p>
            <a:pPr marL="179388" indent="-179388" algn="just">
              <a:buFont typeface="Wingdings" pitchFamily="2" charset="2"/>
              <a:buChar char="ü"/>
              <a:defRPr/>
            </a:pPr>
            <a:r>
              <a:rPr lang="pt-BR" sz="2400" dirty="0" smtClean="0"/>
              <a:t>“O Senhor dá uma ordem aos cristãos para viverem continuamente sob a influência do Espírito, deixando a Palavra controlá-los, buscando uma vida pura, confessando todo pecado conhecido, morrendo para si mesmos, rendendo-se à vontade de Deus e dependendo do Seu poder em todas as coisas. Ser cheio de Espírito é viver na presença consciente do Senhor Jesus Cristo, deixando a mente Dele, por meio da Palavra, dominar tudo que é pensado e feito.”</a:t>
            </a:r>
            <a:endParaRPr lang="pt-BR" sz="2400" dirty="0" smtClean="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cstate="print"/>
          <a:srcRect/>
          <a:stretch>
            <a:fillRect/>
          </a:stretch>
        </p:blipFill>
        <p:spPr bwMode="auto">
          <a:xfrm>
            <a:off x="-36513" y="4536504"/>
            <a:ext cx="9376475" cy="22048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ixaDeTexto 1"/>
          <p:cNvSpPr txBox="1">
            <a:spLocks noChangeArrowheads="1"/>
          </p:cNvSpPr>
          <p:nvPr/>
        </p:nvSpPr>
        <p:spPr bwMode="auto">
          <a:xfrm>
            <a:off x="1259632" y="404813"/>
            <a:ext cx="7344816" cy="584775"/>
          </a:xfrm>
          <a:prstGeom prst="rect">
            <a:avLst/>
          </a:prstGeom>
          <a:noFill/>
          <a:ln w="9525">
            <a:noFill/>
            <a:miter lim="800000"/>
            <a:headEnd/>
            <a:tailEnd/>
          </a:ln>
        </p:spPr>
        <p:txBody>
          <a:bodyPr wrap="square">
            <a:spAutoFit/>
          </a:bodyPr>
          <a:lstStyle/>
          <a:p>
            <a:pPr algn="ctr"/>
            <a:r>
              <a:rPr lang="pt-BR" sz="3200" b="1" dirty="0" smtClean="0"/>
              <a:t>O MANDAMENTO PARA SERMOS CHEIOS</a:t>
            </a:r>
            <a:endParaRPr lang="pt-BR" sz="3200" b="1" dirty="0"/>
          </a:p>
        </p:txBody>
      </p:sp>
      <p:sp>
        <p:nvSpPr>
          <p:cNvPr id="7" name="CaixaDeTexto 6"/>
          <p:cNvSpPr txBox="1"/>
          <p:nvPr/>
        </p:nvSpPr>
        <p:spPr>
          <a:xfrm>
            <a:off x="1115616" y="1049248"/>
            <a:ext cx="7560840" cy="2246769"/>
          </a:xfrm>
          <a:prstGeom prst="rect">
            <a:avLst/>
          </a:prstGeom>
          <a:noFill/>
        </p:spPr>
        <p:txBody>
          <a:bodyPr wrap="square" rtlCol="0">
            <a:spAutoFit/>
          </a:bodyPr>
          <a:lstStyle/>
          <a:p>
            <a:pPr marL="457200" indent="-457200"/>
            <a:r>
              <a:rPr lang="pt-BR" sz="2400" dirty="0" smtClean="0"/>
              <a:t>Algumas questões quanto ao modo de sermos cheios:</a:t>
            </a:r>
          </a:p>
          <a:p>
            <a:pPr marL="457200" indent="-457200"/>
            <a:endParaRPr lang="pt-BR" sz="2400" dirty="0" smtClean="0"/>
          </a:p>
          <a:p>
            <a:pPr marL="457200" indent="-457200"/>
            <a:r>
              <a:rPr lang="pt-BR" sz="2400" dirty="0" smtClean="0"/>
              <a:t>Deus é soberano</a:t>
            </a:r>
          </a:p>
          <a:p>
            <a:pPr marL="457200" indent="-457200"/>
            <a:endParaRPr lang="pt-BR" sz="2400" dirty="0" smtClean="0"/>
          </a:p>
          <a:p>
            <a:r>
              <a:rPr lang="pt-BR" sz="2400" dirty="0" smtClean="0"/>
              <a:t>O caminho normal e mais frequente</a:t>
            </a:r>
          </a:p>
          <a:p>
            <a:endParaRPr lang="pt-BR" sz="2000" dirty="0" smtClean="0"/>
          </a:p>
        </p:txBody>
      </p:sp>
      <p:sp>
        <p:nvSpPr>
          <p:cNvPr id="6" name="CaixaDeTexto 5"/>
          <p:cNvSpPr txBox="1"/>
          <p:nvPr/>
        </p:nvSpPr>
        <p:spPr>
          <a:xfrm>
            <a:off x="107504" y="3170579"/>
            <a:ext cx="3816424" cy="3354765"/>
          </a:xfrm>
          <a:prstGeom prst="rect">
            <a:avLst/>
          </a:prstGeom>
          <a:noFill/>
        </p:spPr>
        <p:txBody>
          <a:bodyPr wrap="square" rtlCol="0">
            <a:spAutoFit/>
          </a:bodyPr>
          <a:lstStyle/>
          <a:p>
            <a:r>
              <a:rPr lang="pt-BR" sz="2400" dirty="0" smtClean="0"/>
              <a:t>Relatos de grandes homens de Deus sobre experiências intensas relacionadas ao enchimento do Espírito</a:t>
            </a:r>
          </a:p>
          <a:p>
            <a:endParaRPr lang="pt-BR" sz="2400" dirty="0" smtClean="0"/>
          </a:p>
          <a:p>
            <a:r>
              <a:rPr lang="pt-BR" sz="2400" dirty="0" smtClean="0"/>
              <a:t>Portanto, Deus pode agir de diferentes maneiras em casos eventuais</a:t>
            </a:r>
          </a:p>
          <a:p>
            <a:endParaRPr lang="pt-BR" sz="2000" dirty="0" smtClean="0"/>
          </a:p>
        </p:txBody>
      </p:sp>
      <p:pic>
        <p:nvPicPr>
          <p:cNvPr id="8" name="Picture 4" descr="http://3.bp.blogspot.com/-S0svli1m3W0/T2fJO8uzxEI/AAAAAAAACSU/sN_FHkArd5A/s1600/george-whitefield-preaching.jpg+2.jpg"/>
          <p:cNvPicPr>
            <a:picLocks noChangeAspect="1" noChangeArrowheads="1"/>
          </p:cNvPicPr>
          <p:nvPr/>
        </p:nvPicPr>
        <p:blipFill>
          <a:blip r:embed="rId3" cstate="print"/>
          <a:srcRect/>
          <a:stretch>
            <a:fillRect/>
          </a:stretch>
        </p:blipFill>
        <p:spPr bwMode="auto">
          <a:xfrm>
            <a:off x="3818618" y="3140968"/>
            <a:ext cx="5289886" cy="36724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852935"/>
            <a:ext cx="5688632" cy="1080121"/>
          </a:xfrm>
        </p:spPr>
        <p:txBody>
          <a:bodyPr/>
          <a:lstStyle/>
          <a:p>
            <a:r>
              <a:rPr lang="pt-BR" sz="2800" dirty="0" smtClean="0"/>
              <a:t>Lição 7</a:t>
            </a:r>
            <a:br>
              <a:rPr lang="pt-BR" sz="2800" dirty="0" smtClean="0"/>
            </a:br>
            <a:r>
              <a:rPr lang="pt-BR" sz="2800" dirty="0" smtClean="0"/>
              <a:t>BATISMO, PLENITUDE E DONS</a:t>
            </a:r>
            <a:endParaRPr lang="pt-BR" sz="2800" dirty="0"/>
          </a:p>
        </p:txBody>
      </p:sp>
      <p:sp>
        <p:nvSpPr>
          <p:cNvPr id="3" name="Espaço Reservado para Texto 2"/>
          <p:cNvSpPr>
            <a:spLocks noGrp="1"/>
          </p:cNvSpPr>
          <p:nvPr>
            <p:ph type="body" idx="1"/>
          </p:nvPr>
        </p:nvSpPr>
        <p:spPr>
          <a:xfrm>
            <a:off x="179512" y="3789040"/>
            <a:ext cx="5688632" cy="552102"/>
          </a:xfrm>
        </p:spPr>
        <p:txBody>
          <a:bodyPr/>
          <a:lstStyle/>
          <a:p>
            <a:r>
              <a:rPr lang="pt-BR" dirty="0" err="1" smtClean="0"/>
              <a:t>Ef</a:t>
            </a:r>
            <a:r>
              <a:rPr lang="pt-BR" dirty="0" smtClean="0"/>
              <a:t> 5:18-21</a:t>
            </a: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0" y="3645024"/>
            <a:ext cx="5076056" cy="32129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4860032" y="0"/>
            <a:ext cx="4283968"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7650" name="Picture 2" descr="http://2.bp.blogspot.com/-Rr6NJse3qcY/TeYsPoq9ntI/AAAAAAAAAEk/F2IPwTvF4rM/s1600/1811.jpg"/>
          <p:cNvPicPr>
            <a:picLocks noChangeAspect="1" noChangeArrowheads="1"/>
          </p:cNvPicPr>
          <p:nvPr/>
        </p:nvPicPr>
        <p:blipFill>
          <a:blip r:embed="rId3" cstate="print"/>
          <a:srcRect l="9921" r="13228"/>
          <a:stretch>
            <a:fillRect/>
          </a:stretch>
        </p:blipFill>
        <p:spPr bwMode="auto">
          <a:xfrm>
            <a:off x="-36448" y="-27384"/>
            <a:ext cx="4948107" cy="4019550"/>
          </a:xfrm>
          <a:prstGeom prst="rect">
            <a:avLst/>
          </a:prstGeom>
          <a:noFill/>
        </p:spPr>
      </p:pic>
      <p:sp>
        <p:nvSpPr>
          <p:cNvPr id="10242" name="CaixaDeTexto 1"/>
          <p:cNvSpPr txBox="1">
            <a:spLocks noChangeArrowheads="1"/>
          </p:cNvSpPr>
          <p:nvPr/>
        </p:nvSpPr>
        <p:spPr bwMode="auto">
          <a:xfrm>
            <a:off x="1763713" y="404813"/>
            <a:ext cx="6408737" cy="646331"/>
          </a:xfrm>
          <a:prstGeom prst="rect">
            <a:avLst/>
          </a:prstGeom>
          <a:noFill/>
          <a:ln w="9525">
            <a:noFill/>
            <a:miter lim="800000"/>
            <a:headEnd/>
            <a:tailEnd/>
          </a:ln>
        </p:spPr>
        <p:txBody>
          <a:bodyPr>
            <a:spAutoFit/>
          </a:bodyPr>
          <a:lstStyle/>
          <a:p>
            <a:pPr algn="ctr"/>
            <a:r>
              <a:rPr lang="pt-BR" sz="3600" b="1" dirty="0" smtClean="0">
                <a:solidFill>
                  <a:schemeClr val="bg1"/>
                </a:solidFill>
              </a:rPr>
              <a:t>INTRODUÇÃO</a:t>
            </a:r>
            <a:endParaRPr lang="pt-BR" sz="3600" b="1" dirty="0">
              <a:solidFill>
                <a:schemeClr val="bg1"/>
              </a:solidFill>
            </a:endParaRPr>
          </a:p>
        </p:txBody>
      </p:sp>
      <p:sp>
        <p:nvSpPr>
          <p:cNvPr id="5" name="CaixaDeTexto 4"/>
          <p:cNvSpPr txBox="1"/>
          <p:nvPr/>
        </p:nvSpPr>
        <p:spPr>
          <a:xfrm>
            <a:off x="3779912" y="1111384"/>
            <a:ext cx="5040560" cy="2677656"/>
          </a:xfrm>
          <a:prstGeom prst="rect">
            <a:avLst/>
          </a:prstGeom>
          <a:noFill/>
        </p:spPr>
        <p:txBody>
          <a:bodyPr wrap="square" rtlCol="0">
            <a:spAutoFit/>
          </a:bodyPr>
          <a:lstStyle/>
          <a:p>
            <a:r>
              <a:rPr lang="pt-BR" sz="2800" b="1" dirty="0" smtClean="0">
                <a:solidFill>
                  <a:schemeClr val="bg1"/>
                </a:solidFill>
              </a:rPr>
              <a:t>A Bíblia nos orienta a sermos cheios do Espírito, o que torna a tarefa cristã muito mais efetiva</a:t>
            </a:r>
          </a:p>
          <a:p>
            <a:endParaRPr lang="pt-BR" sz="2800" b="1" dirty="0" smtClean="0">
              <a:solidFill>
                <a:schemeClr val="bg1"/>
              </a:solidFill>
            </a:endParaRPr>
          </a:p>
          <a:p>
            <a:r>
              <a:rPr lang="pt-BR" sz="2800" b="1" dirty="0" smtClean="0">
                <a:solidFill>
                  <a:schemeClr val="bg1"/>
                </a:solidFill>
              </a:rPr>
              <a:t>Este tem sido o anseio de muitos crentes, igrejas e movimentos</a:t>
            </a:r>
          </a:p>
        </p:txBody>
      </p:sp>
      <p:sp>
        <p:nvSpPr>
          <p:cNvPr id="8" name="CaixaDeTexto 7"/>
          <p:cNvSpPr txBox="1"/>
          <p:nvPr/>
        </p:nvSpPr>
        <p:spPr>
          <a:xfrm>
            <a:off x="611560" y="4005064"/>
            <a:ext cx="8532440" cy="2246769"/>
          </a:xfrm>
          <a:prstGeom prst="rect">
            <a:avLst/>
          </a:prstGeom>
          <a:noFill/>
        </p:spPr>
        <p:txBody>
          <a:bodyPr wrap="square" rtlCol="0">
            <a:spAutoFit/>
          </a:bodyPr>
          <a:lstStyle/>
          <a:p>
            <a:r>
              <a:rPr lang="pt-BR" sz="2800" b="1" dirty="0" smtClean="0">
                <a:solidFill>
                  <a:schemeClr val="bg1"/>
                </a:solidFill>
                <a:sym typeface="Wingdings" pitchFamily="2" charset="2"/>
              </a:rPr>
              <a:t>   </a:t>
            </a:r>
            <a:r>
              <a:rPr lang="pt-BR" sz="2800" b="1" dirty="0" smtClean="0">
                <a:solidFill>
                  <a:schemeClr val="bg1"/>
                </a:solidFill>
              </a:rPr>
              <a:t>O que é necessário para ser cheio do Espírito Santo?</a:t>
            </a:r>
          </a:p>
          <a:p>
            <a:r>
              <a:rPr lang="pt-BR" sz="2800" b="1" dirty="0" smtClean="0">
                <a:solidFill>
                  <a:schemeClr val="bg1"/>
                </a:solidFill>
                <a:sym typeface="Wingdings" pitchFamily="2" charset="2"/>
              </a:rPr>
              <a:t>   </a:t>
            </a:r>
            <a:r>
              <a:rPr lang="pt-BR" sz="2800" b="1" dirty="0" smtClean="0">
                <a:solidFill>
                  <a:schemeClr val="bg1"/>
                </a:solidFill>
              </a:rPr>
              <a:t>Como isto ocorre?</a:t>
            </a:r>
          </a:p>
          <a:p>
            <a:pPr>
              <a:buFont typeface="Wingdings" pitchFamily="2" charset="2"/>
              <a:buChar char="à"/>
            </a:pPr>
            <a:r>
              <a:rPr lang="pt-BR" sz="2800" b="1" dirty="0" smtClean="0">
                <a:solidFill>
                  <a:schemeClr val="bg1"/>
                </a:solidFill>
              </a:rPr>
              <a:t>   A quem isto ocorre?</a:t>
            </a:r>
          </a:p>
          <a:p>
            <a:r>
              <a:rPr lang="pt-BR" sz="2800" b="1" dirty="0" smtClean="0">
                <a:solidFill>
                  <a:schemeClr val="bg1"/>
                </a:solidFill>
                <a:sym typeface="Wingdings" pitchFamily="2" charset="2"/>
              </a:rPr>
              <a:t>   </a:t>
            </a:r>
            <a:r>
              <a:rPr lang="pt-BR" sz="2800" b="1" dirty="0" smtClean="0">
                <a:solidFill>
                  <a:schemeClr val="bg1"/>
                </a:solidFill>
              </a:rPr>
              <a:t>Quanto ocorre?</a:t>
            </a:r>
          </a:p>
          <a:p>
            <a:r>
              <a:rPr lang="pt-BR" sz="2800" b="1" dirty="0" smtClean="0">
                <a:solidFill>
                  <a:schemeClr val="bg1"/>
                </a:solidFill>
                <a:sym typeface="Wingdings" pitchFamily="2" charset="2"/>
              </a:rPr>
              <a:t>   </a:t>
            </a:r>
            <a:r>
              <a:rPr lang="pt-BR" sz="2800" b="1" dirty="0" smtClean="0">
                <a:solidFill>
                  <a:schemeClr val="bg1"/>
                </a:solidFill>
              </a:rPr>
              <a:t>Quais as evidências?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ixaDeTexto 1"/>
          <p:cNvSpPr txBox="1">
            <a:spLocks noChangeArrowheads="1"/>
          </p:cNvSpPr>
          <p:nvPr/>
        </p:nvSpPr>
        <p:spPr bwMode="auto">
          <a:xfrm>
            <a:off x="1259632" y="404813"/>
            <a:ext cx="6912768" cy="584775"/>
          </a:xfrm>
          <a:prstGeom prst="rect">
            <a:avLst/>
          </a:prstGeom>
          <a:noFill/>
          <a:ln w="9525">
            <a:noFill/>
            <a:miter lim="800000"/>
            <a:headEnd/>
            <a:tailEnd/>
          </a:ln>
        </p:spPr>
        <p:txBody>
          <a:bodyPr wrap="square">
            <a:spAutoFit/>
          </a:bodyPr>
          <a:lstStyle/>
          <a:p>
            <a:pPr algn="ctr"/>
            <a:r>
              <a:rPr lang="pt-BR" sz="3200" b="1" dirty="0" smtClean="0"/>
              <a:t>BATISMO NO ESPÍRITO SANTO</a:t>
            </a:r>
            <a:endParaRPr lang="pt-BR" sz="3200" b="1" dirty="0"/>
          </a:p>
        </p:txBody>
      </p:sp>
      <p:sp>
        <p:nvSpPr>
          <p:cNvPr id="7" name="CaixaDeTexto 6"/>
          <p:cNvSpPr txBox="1"/>
          <p:nvPr/>
        </p:nvSpPr>
        <p:spPr>
          <a:xfrm>
            <a:off x="971600" y="1049249"/>
            <a:ext cx="3600400" cy="3631763"/>
          </a:xfrm>
          <a:prstGeom prst="rect">
            <a:avLst/>
          </a:prstGeom>
          <a:noFill/>
        </p:spPr>
        <p:txBody>
          <a:bodyPr wrap="square" rtlCol="0">
            <a:spAutoFit/>
          </a:bodyPr>
          <a:lstStyle/>
          <a:p>
            <a:pPr algn="just"/>
            <a:r>
              <a:rPr lang="pt-BR" sz="2200" dirty="0" smtClean="0"/>
              <a:t>O batismo do Espírito Santo é o cumprimento de uma promessa a muito anunciada pelos profetas, a partir do qual todo aquele que se arrepende de seus pecados e tem a sua vida resgatada no sangue de Cristo, recebe o Espírito como dom  ou  uma  dádiva</a:t>
            </a:r>
            <a:r>
              <a:rPr lang="pt-BR" sz="2300" dirty="0" smtClean="0"/>
              <a:t>, </a:t>
            </a:r>
            <a:r>
              <a:rPr lang="pt-BR" sz="2400" dirty="0" smtClean="0"/>
              <a:t>como selo, como</a:t>
            </a:r>
            <a:endParaRPr lang="pt-BR" sz="2300" dirty="0" smtClean="0"/>
          </a:p>
        </p:txBody>
      </p:sp>
      <p:pic>
        <p:nvPicPr>
          <p:cNvPr id="25606" name="Picture 6" descr="http://santuariosantaedwiges.com.br/wp-content/uploads/2013/01/oracao.jpg"/>
          <p:cNvPicPr>
            <a:picLocks noChangeAspect="1" noChangeArrowheads="1"/>
          </p:cNvPicPr>
          <p:nvPr/>
        </p:nvPicPr>
        <p:blipFill>
          <a:blip r:embed="rId3" cstate="print"/>
          <a:srcRect/>
          <a:stretch>
            <a:fillRect/>
          </a:stretch>
        </p:blipFill>
        <p:spPr bwMode="auto">
          <a:xfrm>
            <a:off x="4569768" y="1052736"/>
            <a:ext cx="4574232" cy="3429000"/>
          </a:xfrm>
          <a:prstGeom prst="rect">
            <a:avLst/>
          </a:prstGeom>
          <a:noFill/>
        </p:spPr>
      </p:pic>
      <p:sp>
        <p:nvSpPr>
          <p:cNvPr id="8" name="CaixaDeTexto 7"/>
          <p:cNvSpPr txBox="1"/>
          <p:nvPr/>
        </p:nvSpPr>
        <p:spPr>
          <a:xfrm>
            <a:off x="971600" y="4437112"/>
            <a:ext cx="7632848" cy="2246769"/>
          </a:xfrm>
          <a:prstGeom prst="rect">
            <a:avLst/>
          </a:prstGeom>
          <a:noFill/>
        </p:spPr>
        <p:txBody>
          <a:bodyPr wrap="square" rtlCol="0">
            <a:spAutoFit/>
          </a:bodyPr>
          <a:lstStyle/>
          <a:p>
            <a:pPr>
              <a:spcAft>
                <a:spcPts val="0"/>
              </a:spcAft>
            </a:pPr>
            <a:r>
              <a:rPr lang="pt-BR" sz="2200" dirty="0" smtClean="0"/>
              <a:t>penhor em uma habitação permanente até o resgate quando do retorno triunfal de Jesus. </a:t>
            </a:r>
          </a:p>
          <a:p>
            <a:pPr algn="just">
              <a:spcBef>
                <a:spcPts val="1800"/>
              </a:spcBef>
              <a:defRPr/>
            </a:pPr>
            <a:r>
              <a:rPr lang="pt-BR" sz="2200" dirty="0" smtClean="0"/>
              <a:t>A divergência ocorre no entendimento diferente do que seja:</a:t>
            </a:r>
          </a:p>
          <a:p>
            <a:pPr>
              <a:defRPr/>
            </a:pPr>
            <a:r>
              <a:rPr lang="pt-BR" sz="2200" dirty="0" smtClean="0"/>
              <a:t>“</a:t>
            </a:r>
            <a:r>
              <a:rPr lang="pt-BR" sz="2200" b="1" dirty="0" smtClean="0"/>
              <a:t>DOM</a:t>
            </a:r>
            <a:r>
              <a:rPr lang="pt-BR" sz="2200" dirty="0" smtClean="0"/>
              <a:t>” do Espírito prometido e; “</a:t>
            </a:r>
            <a:r>
              <a:rPr lang="pt-BR" sz="2200" b="1" dirty="0" smtClean="0"/>
              <a:t>BATISMO</a:t>
            </a:r>
            <a:r>
              <a:rPr lang="pt-BR" sz="2200" dirty="0" smtClean="0"/>
              <a:t>” do Espírito Santo.</a:t>
            </a:r>
          </a:p>
          <a:p>
            <a:pPr>
              <a:spcBef>
                <a:spcPts val="1800"/>
              </a:spcBef>
            </a:pPr>
            <a:r>
              <a:rPr lang="pt-BR" sz="2200" dirty="0" smtClean="0">
                <a:sym typeface="Wingdings" pitchFamily="2" charset="2"/>
              </a:rPr>
              <a:t>          </a:t>
            </a:r>
            <a:r>
              <a:rPr lang="pt-BR" sz="2200" dirty="0" smtClean="0"/>
              <a:t>As referências bíblicas </a:t>
            </a:r>
            <a:r>
              <a:rPr lang="pt-BR" sz="2200" dirty="0" smtClean="0">
                <a:sym typeface="Wingdings" pitchFamily="2" charset="2"/>
              </a:rPr>
              <a:t> </a:t>
            </a:r>
            <a:endParaRPr lang="pt-BR" sz="2200" dirty="0" smtClean="0"/>
          </a:p>
        </p:txBody>
      </p:sp>
      <p:sp>
        <p:nvSpPr>
          <p:cNvPr id="6" name="CaixaDeTexto 5"/>
          <p:cNvSpPr txBox="1"/>
          <p:nvPr/>
        </p:nvSpPr>
        <p:spPr>
          <a:xfrm>
            <a:off x="4932040" y="6238473"/>
            <a:ext cx="3312368" cy="430887"/>
          </a:xfrm>
          <a:prstGeom prst="rect">
            <a:avLst/>
          </a:prstGeom>
          <a:noFill/>
        </p:spPr>
        <p:txBody>
          <a:bodyPr wrap="square" rtlCol="0">
            <a:spAutoFit/>
          </a:bodyPr>
          <a:lstStyle/>
          <a:p>
            <a:r>
              <a:rPr lang="pt-BR" sz="2200" dirty="0" smtClean="0">
                <a:sym typeface="Wingdings" pitchFamily="2" charset="2"/>
              </a:rPr>
              <a:t> </a:t>
            </a:r>
            <a:r>
              <a:rPr lang="pt-BR" sz="2200" dirty="0" smtClean="0"/>
              <a:t>As experiências bíblicas</a:t>
            </a:r>
            <a:endParaRPr lang="pt-B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ww.fathomdelivers.com/wp-content/uploads/2012/05/TeamBuildingPlan1.jpg"/>
          <p:cNvPicPr/>
          <p:nvPr/>
        </p:nvPicPr>
        <p:blipFill>
          <a:blip r:embed="rId3" cstate="print">
            <a:clrChange>
              <a:clrFrom>
                <a:srgbClr val="FFFFFF"/>
              </a:clrFrom>
              <a:clrTo>
                <a:srgbClr val="FFFFFF">
                  <a:alpha val="0"/>
                </a:srgbClr>
              </a:clrTo>
            </a:clrChange>
          </a:blip>
          <a:srcRect l="6803" t="8500"/>
          <a:stretch>
            <a:fillRect/>
          </a:stretch>
        </p:blipFill>
        <p:spPr bwMode="auto">
          <a:xfrm>
            <a:off x="-36512" y="2654965"/>
            <a:ext cx="5704085" cy="3726363"/>
          </a:xfrm>
          <a:prstGeom prst="rect">
            <a:avLst/>
          </a:prstGeom>
          <a:noFill/>
          <a:ln w="9525">
            <a:noFill/>
            <a:miter lim="800000"/>
            <a:headEnd/>
            <a:tailEnd/>
          </a:ln>
        </p:spPr>
      </p:pic>
      <p:sp>
        <p:nvSpPr>
          <p:cNvPr id="10242" name="CaixaDeTexto 1"/>
          <p:cNvSpPr txBox="1">
            <a:spLocks noChangeArrowheads="1"/>
          </p:cNvSpPr>
          <p:nvPr/>
        </p:nvSpPr>
        <p:spPr bwMode="auto">
          <a:xfrm>
            <a:off x="1259632" y="404813"/>
            <a:ext cx="6912768" cy="584775"/>
          </a:xfrm>
          <a:prstGeom prst="rect">
            <a:avLst/>
          </a:prstGeom>
          <a:noFill/>
          <a:ln w="9525">
            <a:noFill/>
            <a:miter lim="800000"/>
            <a:headEnd/>
            <a:tailEnd/>
          </a:ln>
        </p:spPr>
        <p:txBody>
          <a:bodyPr wrap="square">
            <a:spAutoFit/>
          </a:bodyPr>
          <a:lstStyle/>
          <a:p>
            <a:pPr algn="ctr"/>
            <a:r>
              <a:rPr lang="pt-BR" sz="3200" b="1" dirty="0" smtClean="0"/>
              <a:t>DONS DO ESPÍRITO SANTO</a:t>
            </a:r>
            <a:endParaRPr lang="pt-BR" sz="3200" b="1" dirty="0"/>
          </a:p>
        </p:txBody>
      </p:sp>
      <p:sp>
        <p:nvSpPr>
          <p:cNvPr id="7" name="CaixaDeTexto 6"/>
          <p:cNvSpPr txBox="1"/>
          <p:nvPr/>
        </p:nvSpPr>
        <p:spPr>
          <a:xfrm>
            <a:off x="1115616" y="1049248"/>
            <a:ext cx="7560840" cy="2246769"/>
          </a:xfrm>
          <a:prstGeom prst="rect">
            <a:avLst/>
          </a:prstGeom>
          <a:noFill/>
        </p:spPr>
        <p:txBody>
          <a:bodyPr wrap="square" rtlCol="0">
            <a:spAutoFit/>
          </a:bodyPr>
          <a:lstStyle/>
          <a:p>
            <a:r>
              <a:rPr lang="pt-BR" sz="2400" dirty="0" smtClean="0"/>
              <a:t>Ferramentas de Deus para edificação do corpo de Cristo, a igreja</a:t>
            </a:r>
          </a:p>
          <a:p>
            <a:r>
              <a:rPr lang="pt-BR" sz="2400" dirty="0" smtClean="0"/>
              <a:t>Existem para benefício da igreja</a:t>
            </a:r>
          </a:p>
          <a:p>
            <a:pPr lvl="2">
              <a:buFont typeface="Wingdings" pitchFamily="2" charset="2"/>
              <a:buChar char="ü"/>
            </a:pPr>
            <a:r>
              <a:rPr lang="pt-BR" sz="2400" dirty="0" smtClean="0"/>
              <a:t>   É útil</a:t>
            </a:r>
          </a:p>
          <a:p>
            <a:pPr lvl="2">
              <a:buFont typeface="Wingdings" pitchFamily="2" charset="2"/>
              <a:buChar char="ü"/>
            </a:pPr>
            <a:r>
              <a:rPr lang="pt-BR" sz="2400" dirty="0" smtClean="0"/>
              <a:t>   Cada crente tem pelo menos um</a:t>
            </a:r>
          </a:p>
          <a:p>
            <a:endParaRPr lang="pt-BR" sz="2000" dirty="0" smtClean="0"/>
          </a:p>
        </p:txBody>
      </p:sp>
      <p:pic>
        <p:nvPicPr>
          <p:cNvPr id="5" name="il_fi" descr="http://sercoonline.com/wordpress/wp-content/uploads/2012/05/Construction.gif"/>
          <p:cNvPicPr/>
          <p:nvPr/>
        </p:nvPicPr>
        <p:blipFill>
          <a:blip r:embed="rId4" cstate="print">
            <a:clrChange>
              <a:clrFrom>
                <a:srgbClr val="FFFFFF"/>
              </a:clrFrom>
              <a:clrTo>
                <a:srgbClr val="FFFFFF">
                  <a:alpha val="0"/>
                </a:srgbClr>
              </a:clrTo>
            </a:clrChange>
          </a:blip>
          <a:srcRect/>
          <a:stretch>
            <a:fillRect/>
          </a:stretch>
        </p:blipFill>
        <p:spPr bwMode="auto">
          <a:xfrm>
            <a:off x="1331640" y="5357132"/>
            <a:ext cx="1740594" cy="1744276"/>
          </a:xfrm>
          <a:prstGeom prst="rect">
            <a:avLst/>
          </a:prstGeom>
          <a:noFill/>
          <a:ln w="9525">
            <a:noFill/>
            <a:miter lim="800000"/>
            <a:headEnd/>
            <a:tailEnd/>
          </a:ln>
        </p:spPr>
      </p:pic>
      <p:sp>
        <p:nvSpPr>
          <p:cNvPr id="6" name="CaixaDeTexto 5"/>
          <p:cNvSpPr txBox="1"/>
          <p:nvPr/>
        </p:nvSpPr>
        <p:spPr>
          <a:xfrm>
            <a:off x="3131840" y="3068960"/>
            <a:ext cx="5832648" cy="1200329"/>
          </a:xfrm>
          <a:prstGeom prst="rect">
            <a:avLst/>
          </a:prstGeom>
          <a:noFill/>
        </p:spPr>
        <p:txBody>
          <a:bodyPr wrap="square" rtlCol="0">
            <a:spAutoFit/>
          </a:bodyPr>
          <a:lstStyle/>
          <a:p>
            <a:r>
              <a:rPr lang="pt-BR" sz="2400" dirty="0" smtClean="0"/>
              <a:t>“Dom espiritual é qualquer talento potencializado pelo Espírito Santo e usado no ministério da igreja” WG</a:t>
            </a:r>
          </a:p>
        </p:txBody>
      </p:sp>
      <p:sp>
        <p:nvSpPr>
          <p:cNvPr id="8" name="CaixaDeTexto 7"/>
          <p:cNvSpPr txBox="1"/>
          <p:nvPr/>
        </p:nvSpPr>
        <p:spPr>
          <a:xfrm>
            <a:off x="5436096" y="4820959"/>
            <a:ext cx="3456384" cy="1200329"/>
          </a:xfrm>
          <a:prstGeom prst="rect">
            <a:avLst/>
          </a:prstGeom>
          <a:noFill/>
        </p:spPr>
        <p:txBody>
          <a:bodyPr wrap="square" rtlCol="0">
            <a:spAutoFit/>
          </a:bodyPr>
          <a:lstStyle/>
          <a:p>
            <a:r>
              <a:rPr lang="pt-BR" sz="2400" dirty="0" smtClean="0"/>
              <a:t>É possível o crente exercer seus dons sem estar cheio do Espírito?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ixaDeTexto 1"/>
          <p:cNvSpPr txBox="1">
            <a:spLocks noChangeArrowheads="1"/>
          </p:cNvSpPr>
          <p:nvPr/>
        </p:nvSpPr>
        <p:spPr bwMode="auto">
          <a:xfrm>
            <a:off x="1259632" y="404813"/>
            <a:ext cx="6912768" cy="584775"/>
          </a:xfrm>
          <a:prstGeom prst="rect">
            <a:avLst/>
          </a:prstGeom>
          <a:noFill/>
          <a:ln w="9525">
            <a:noFill/>
            <a:miter lim="800000"/>
            <a:headEnd/>
            <a:tailEnd/>
          </a:ln>
        </p:spPr>
        <p:txBody>
          <a:bodyPr wrap="square">
            <a:spAutoFit/>
          </a:bodyPr>
          <a:lstStyle/>
          <a:p>
            <a:pPr algn="ctr"/>
            <a:r>
              <a:rPr lang="pt-BR" sz="3200" b="1" dirty="0" smtClean="0"/>
              <a:t>PLENITUDE DO ESPÍRITO SANTO</a:t>
            </a:r>
            <a:endParaRPr lang="pt-BR" sz="3200" b="1" dirty="0"/>
          </a:p>
        </p:txBody>
      </p:sp>
      <p:sp>
        <p:nvSpPr>
          <p:cNvPr id="7" name="CaixaDeTexto 6"/>
          <p:cNvSpPr txBox="1"/>
          <p:nvPr/>
        </p:nvSpPr>
        <p:spPr>
          <a:xfrm>
            <a:off x="899592" y="1049248"/>
            <a:ext cx="7992888" cy="4231928"/>
          </a:xfrm>
          <a:prstGeom prst="rect">
            <a:avLst/>
          </a:prstGeom>
          <a:noFill/>
        </p:spPr>
        <p:txBody>
          <a:bodyPr wrap="square" rtlCol="0">
            <a:spAutoFit/>
          </a:bodyPr>
          <a:lstStyle/>
          <a:p>
            <a:r>
              <a:rPr lang="pt-BR" sz="2400" dirty="0" smtClean="0"/>
              <a:t>Batismo no Espírito Santo x Plenitude do Espírito</a:t>
            </a:r>
          </a:p>
          <a:p>
            <a:r>
              <a:rPr lang="pt-BR" sz="2400" dirty="0" smtClean="0"/>
              <a:t>Plenitude:</a:t>
            </a:r>
          </a:p>
          <a:p>
            <a:pPr marL="1165225" indent="-538163">
              <a:buAutoNum type="arabicParenR"/>
            </a:pPr>
            <a:r>
              <a:rPr lang="pt-BR" sz="2400" dirty="0" smtClean="0"/>
              <a:t>Cada crente dedicado</a:t>
            </a:r>
          </a:p>
          <a:p>
            <a:pPr marL="1165225" indent="-538163">
              <a:buAutoNum type="arabicParenR"/>
            </a:pPr>
            <a:r>
              <a:rPr lang="pt-BR" sz="2400" dirty="0" smtClean="0"/>
              <a:t>Capacitação para um ministério ou cargo especial</a:t>
            </a:r>
          </a:p>
          <a:p>
            <a:pPr marL="1165225" indent="-538163">
              <a:buAutoNum type="arabicParenR"/>
            </a:pPr>
            <a:r>
              <a:rPr lang="pt-BR" sz="2400" dirty="0" smtClean="0"/>
              <a:t>Capacitação para uma tarefa imediata</a:t>
            </a:r>
          </a:p>
          <a:p>
            <a:pPr marL="457200" indent="-457200">
              <a:buAutoNum type="arabicParenR"/>
            </a:pPr>
            <a:endParaRPr lang="pt-BR" sz="2400" dirty="0" smtClean="0"/>
          </a:p>
          <a:p>
            <a:pPr marL="457200" indent="-457200"/>
            <a:r>
              <a:rPr lang="pt-BR" sz="2400" dirty="0" err="1" smtClean="0"/>
              <a:t>Ef</a:t>
            </a:r>
            <a:r>
              <a:rPr lang="pt-BR" sz="2400" dirty="0" smtClean="0"/>
              <a:t> 5:18-21</a:t>
            </a:r>
          </a:p>
          <a:p>
            <a:pPr marL="457200" indent="-457200"/>
            <a:r>
              <a:rPr lang="pt-BR" sz="2400" dirty="0" smtClean="0"/>
              <a:t>O contraste entre os dois efeitos:</a:t>
            </a:r>
          </a:p>
          <a:p>
            <a:pPr marL="457200" indent="-457200">
              <a:spcBef>
                <a:spcPts val="600"/>
              </a:spcBef>
            </a:pPr>
            <a:r>
              <a:rPr lang="pt-BR" sz="2400" b="1" dirty="0" smtClean="0"/>
              <a:t>Embriagues</a:t>
            </a:r>
            <a:r>
              <a:rPr lang="pt-BR" sz="2400" dirty="0" smtClean="0"/>
              <a:t>			</a:t>
            </a:r>
            <a:endParaRPr lang="pt-BR" sz="2400" b="1" dirty="0" smtClean="0"/>
          </a:p>
          <a:p>
            <a:pPr marL="457200" indent="-457200"/>
            <a:r>
              <a:rPr lang="pt-BR" sz="2400" dirty="0" smtClean="0"/>
              <a:t>Perde o controle de si mesmo	</a:t>
            </a:r>
          </a:p>
          <a:p>
            <a:pPr marL="457200" indent="-457200"/>
            <a:r>
              <a:rPr lang="pt-BR" sz="2400" dirty="0" smtClean="0"/>
              <a:t>Dissolução				</a:t>
            </a:r>
          </a:p>
        </p:txBody>
      </p:sp>
      <p:sp>
        <p:nvSpPr>
          <p:cNvPr id="4" name="CaixaDeTexto 3"/>
          <p:cNvSpPr txBox="1"/>
          <p:nvPr/>
        </p:nvSpPr>
        <p:spPr>
          <a:xfrm>
            <a:off x="899592" y="4077072"/>
            <a:ext cx="8496944" cy="2677656"/>
          </a:xfrm>
          <a:prstGeom prst="rect">
            <a:avLst/>
          </a:prstGeom>
          <a:noFill/>
        </p:spPr>
        <p:txBody>
          <a:bodyPr wrap="square" rtlCol="0">
            <a:spAutoFit/>
          </a:bodyPr>
          <a:lstStyle/>
          <a:p>
            <a:pPr marL="457200" indent="-457200">
              <a:spcBef>
                <a:spcPts val="600"/>
              </a:spcBef>
            </a:pPr>
            <a:r>
              <a:rPr lang="pt-BR" sz="2400" dirty="0" smtClean="0"/>
              <a:t>						</a:t>
            </a:r>
            <a:r>
              <a:rPr lang="pt-BR" sz="2400" b="1" dirty="0" smtClean="0"/>
              <a:t>Plenitude</a:t>
            </a:r>
          </a:p>
          <a:p>
            <a:pPr marL="457200" indent="-457200"/>
            <a:r>
              <a:rPr lang="pt-BR" sz="2400" dirty="0" smtClean="0"/>
              <a:t>						Ganha o controle de si</a:t>
            </a:r>
          </a:p>
          <a:p>
            <a:pPr marL="457200" indent="-457200"/>
            <a:r>
              <a:rPr lang="pt-BR" sz="2400" dirty="0" smtClean="0"/>
              <a:t>						Enobrece, enleva e eleva</a:t>
            </a:r>
          </a:p>
          <a:p>
            <a:r>
              <a:rPr lang="pt-BR" sz="2400" dirty="0" smtClean="0"/>
              <a:t>	</a:t>
            </a:r>
          </a:p>
          <a:p>
            <a:r>
              <a:rPr lang="pt-BR" sz="2400" dirty="0" smtClean="0"/>
              <a:t>“A plenitude do Espírito não é tanto uma experiência mística particular, quanto um relacionamento moral com Deus e as pessoas ao nosso redor”</a:t>
            </a:r>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CaixaDeTexto 1"/>
          <p:cNvSpPr txBox="1">
            <a:spLocks noChangeArrowheads="1"/>
          </p:cNvSpPr>
          <p:nvPr/>
        </p:nvSpPr>
        <p:spPr bwMode="auto">
          <a:xfrm>
            <a:off x="1259632" y="404813"/>
            <a:ext cx="6912768" cy="584775"/>
          </a:xfrm>
          <a:prstGeom prst="rect">
            <a:avLst/>
          </a:prstGeom>
          <a:noFill/>
          <a:ln w="9525">
            <a:noFill/>
            <a:miter lim="800000"/>
            <a:headEnd/>
            <a:tailEnd/>
          </a:ln>
        </p:spPr>
        <p:txBody>
          <a:bodyPr wrap="square">
            <a:spAutoFit/>
          </a:bodyPr>
          <a:lstStyle/>
          <a:p>
            <a:pPr algn="ctr"/>
            <a:r>
              <a:rPr lang="pt-BR" sz="3200" b="1" dirty="0" smtClean="0"/>
              <a:t>EVIDÊNCIAS DA PLENITUDE</a:t>
            </a:r>
            <a:endParaRPr lang="pt-BR" sz="3200" b="1" dirty="0"/>
          </a:p>
        </p:txBody>
      </p:sp>
      <p:sp>
        <p:nvSpPr>
          <p:cNvPr id="7" name="CaixaDeTexto 6"/>
          <p:cNvSpPr txBox="1"/>
          <p:nvPr/>
        </p:nvSpPr>
        <p:spPr>
          <a:xfrm>
            <a:off x="1115616" y="1049248"/>
            <a:ext cx="7560840" cy="1815882"/>
          </a:xfrm>
          <a:prstGeom prst="rect">
            <a:avLst/>
          </a:prstGeom>
          <a:noFill/>
        </p:spPr>
        <p:txBody>
          <a:bodyPr wrap="square" rtlCol="0">
            <a:spAutoFit/>
          </a:bodyPr>
          <a:lstStyle/>
          <a:p>
            <a:pPr marL="457200" indent="-457200">
              <a:buAutoNum type="arabicParenR"/>
            </a:pPr>
            <a:r>
              <a:rPr lang="pt-BR" sz="2800" b="1" dirty="0" smtClean="0"/>
              <a:t>COMUNHÃO</a:t>
            </a:r>
            <a:r>
              <a:rPr lang="pt-BR" sz="2800" dirty="0" smtClean="0"/>
              <a:t> “falando entre vós com salmos” </a:t>
            </a:r>
          </a:p>
          <a:p>
            <a:pPr marL="457200" indent="-457200"/>
            <a:r>
              <a:rPr lang="pt-BR" sz="2800" dirty="0" smtClean="0"/>
              <a:t>	</a:t>
            </a:r>
          </a:p>
          <a:p>
            <a:pPr marL="457200" indent="-457200"/>
            <a:r>
              <a:rPr lang="pt-BR" sz="2800" dirty="0" smtClean="0"/>
              <a:t>	Cl 3:16 “instruir e aconselhar-se mutuamente em toda a sabedoria”</a:t>
            </a:r>
            <a:endParaRPr lang="pt-BR" sz="2800" dirty="0"/>
          </a:p>
        </p:txBody>
      </p:sp>
      <p:pic>
        <p:nvPicPr>
          <p:cNvPr id="19458" name="Picture 2" descr="http://www.adindustrial.com.br/arquivos/69589_Papel-de-Parede-Todos-juntos_1280x800.jpg"/>
          <p:cNvPicPr>
            <a:picLocks noChangeAspect="1" noChangeArrowheads="1"/>
          </p:cNvPicPr>
          <p:nvPr/>
        </p:nvPicPr>
        <p:blipFill>
          <a:blip r:embed="rId3" cstate="print">
            <a:clrChange>
              <a:clrFrom>
                <a:srgbClr val="FFFFFF"/>
              </a:clrFrom>
              <a:clrTo>
                <a:srgbClr val="FFFFFF">
                  <a:alpha val="0"/>
                </a:srgbClr>
              </a:clrTo>
            </a:clrChange>
          </a:blip>
          <a:srcRect t="5669"/>
          <a:stretch>
            <a:fillRect/>
          </a:stretch>
        </p:blipFill>
        <p:spPr bwMode="auto">
          <a:xfrm>
            <a:off x="-36512" y="2977461"/>
            <a:ext cx="6504831" cy="38359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ixaDeTexto 1"/>
          <p:cNvSpPr txBox="1">
            <a:spLocks noChangeArrowheads="1"/>
          </p:cNvSpPr>
          <p:nvPr/>
        </p:nvSpPr>
        <p:spPr bwMode="auto">
          <a:xfrm>
            <a:off x="1259632" y="404813"/>
            <a:ext cx="6912768" cy="584775"/>
          </a:xfrm>
          <a:prstGeom prst="rect">
            <a:avLst/>
          </a:prstGeom>
          <a:noFill/>
          <a:ln w="9525">
            <a:noFill/>
            <a:miter lim="800000"/>
            <a:headEnd/>
            <a:tailEnd/>
          </a:ln>
        </p:spPr>
        <p:txBody>
          <a:bodyPr wrap="square">
            <a:spAutoFit/>
          </a:bodyPr>
          <a:lstStyle/>
          <a:p>
            <a:pPr algn="ctr"/>
            <a:r>
              <a:rPr lang="pt-BR" sz="3200" b="1" dirty="0" smtClean="0"/>
              <a:t>EVIDÊNCIAS DA PLENITUDE</a:t>
            </a:r>
            <a:endParaRPr lang="pt-BR" sz="3200" b="1" dirty="0"/>
          </a:p>
        </p:txBody>
      </p:sp>
      <p:sp>
        <p:nvSpPr>
          <p:cNvPr id="7" name="CaixaDeTexto 6"/>
          <p:cNvSpPr txBox="1"/>
          <p:nvPr/>
        </p:nvSpPr>
        <p:spPr>
          <a:xfrm>
            <a:off x="1115616" y="1049248"/>
            <a:ext cx="7560840" cy="954107"/>
          </a:xfrm>
          <a:prstGeom prst="rect">
            <a:avLst/>
          </a:prstGeom>
          <a:noFill/>
        </p:spPr>
        <p:txBody>
          <a:bodyPr wrap="square" rtlCol="0">
            <a:spAutoFit/>
          </a:bodyPr>
          <a:lstStyle/>
          <a:p>
            <a:pPr marL="358775" indent="-358775"/>
            <a:r>
              <a:rPr lang="pt-BR" sz="2800" b="1" dirty="0" smtClean="0"/>
              <a:t>2) Adoração: </a:t>
            </a:r>
            <a:r>
              <a:rPr lang="pt-BR" sz="2800" dirty="0" smtClean="0"/>
              <a:t>“entoando e louvando de coração ao Senhor com hinos e cânticos espirituais”</a:t>
            </a:r>
          </a:p>
        </p:txBody>
      </p:sp>
      <p:pic>
        <p:nvPicPr>
          <p:cNvPr id="1026" name="Picture 2" descr="C:\Dados\Eber\evang\Música\Coral IPN\Fotos\IMG_4761[1].JPG"/>
          <p:cNvPicPr>
            <a:picLocks noChangeAspect="1" noChangeArrowheads="1"/>
          </p:cNvPicPr>
          <p:nvPr/>
        </p:nvPicPr>
        <p:blipFill>
          <a:blip r:embed="rId3" cstate="print"/>
          <a:srcRect/>
          <a:stretch>
            <a:fillRect/>
          </a:stretch>
        </p:blipFill>
        <p:spPr bwMode="auto">
          <a:xfrm>
            <a:off x="3059832" y="2250250"/>
            <a:ext cx="6084168" cy="4563126"/>
          </a:xfrm>
          <a:prstGeom prst="rect">
            <a:avLst/>
          </a:prstGeom>
          <a:noFill/>
        </p:spPr>
      </p:pic>
      <p:sp>
        <p:nvSpPr>
          <p:cNvPr id="5" name="CaixaDeTexto 4"/>
          <p:cNvSpPr txBox="1"/>
          <p:nvPr/>
        </p:nvSpPr>
        <p:spPr>
          <a:xfrm>
            <a:off x="467544" y="2912745"/>
            <a:ext cx="3024336" cy="3108543"/>
          </a:xfrm>
          <a:prstGeom prst="rect">
            <a:avLst/>
          </a:prstGeom>
          <a:noFill/>
        </p:spPr>
        <p:txBody>
          <a:bodyPr wrap="square" rtlCol="0">
            <a:spAutoFit/>
          </a:bodyPr>
          <a:lstStyle/>
          <a:p>
            <a:pPr marL="457200" indent="-457200"/>
            <a:r>
              <a:rPr lang="pt-BR" sz="2800" dirty="0" smtClean="0"/>
              <a:t>Plenitude:              </a:t>
            </a:r>
            <a:r>
              <a:rPr lang="pt-BR" sz="2800" dirty="0" smtClean="0">
                <a:sym typeface="Wingdings" pitchFamily="2" charset="2"/>
              </a:rPr>
              <a:t> Cântico de 	alegria no 	coração</a:t>
            </a:r>
          </a:p>
          <a:p>
            <a:pPr marL="457200" indent="-457200"/>
            <a:endParaRPr lang="pt-BR" sz="2800" dirty="0" smtClean="0">
              <a:sym typeface="Wingdings" pitchFamily="2" charset="2"/>
            </a:endParaRPr>
          </a:p>
          <a:p>
            <a:pPr marL="457200" indent="-457200"/>
            <a:endParaRPr lang="pt-BR" sz="2800" dirty="0" smtClean="0">
              <a:sym typeface="Wingdings" pitchFamily="2" charset="2"/>
            </a:endParaRPr>
          </a:p>
          <a:p>
            <a:pPr marL="457200" indent="-457200"/>
            <a:r>
              <a:rPr lang="pt-BR" sz="2800" dirty="0" smtClean="0">
                <a:sym typeface="Wingdings" pitchFamily="2" charset="2"/>
              </a:rPr>
              <a:t>Efeitos no culto</a:t>
            </a:r>
            <a:endParaRPr lang="pt-B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ixaDeTexto 1"/>
          <p:cNvSpPr txBox="1">
            <a:spLocks noChangeArrowheads="1"/>
          </p:cNvSpPr>
          <p:nvPr/>
        </p:nvSpPr>
        <p:spPr bwMode="auto">
          <a:xfrm>
            <a:off x="1259632" y="404813"/>
            <a:ext cx="6912768" cy="584775"/>
          </a:xfrm>
          <a:prstGeom prst="rect">
            <a:avLst/>
          </a:prstGeom>
          <a:noFill/>
          <a:ln w="9525">
            <a:noFill/>
            <a:miter lim="800000"/>
            <a:headEnd/>
            <a:tailEnd/>
          </a:ln>
        </p:spPr>
        <p:txBody>
          <a:bodyPr wrap="square">
            <a:spAutoFit/>
          </a:bodyPr>
          <a:lstStyle/>
          <a:p>
            <a:pPr algn="ctr"/>
            <a:r>
              <a:rPr lang="pt-BR" sz="3200" b="1" dirty="0" smtClean="0"/>
              <a:t>EVIDÊNCIAS DA PLENITUDE</a:t>
            </a:r>
            <a:endParaRPr lang="pt-BR" sz="3200" b="1" dirty="0"/>
          </a:p>
        </p:txBody>
      </p:sp>
      <p:pic>
        <p:nvPicPr>
          <p:cNvPr id="16386" name="Picture 2" descr="http://3.bp.blogspot.com/_QLf4Qsvzg70/TKtpGMj85uI/AAAAAAAAAdo/V4WTMA0unYI/s1600/gratidão.jpg"/>
          <p:cNvPicPr>
            <a:picLocks noChangeAspect="1" noChangeArrowheads="1"/>
          </p:cNvPicPr>
          <p:nvPr/>
        </p:nvPicPr>
        <p:blipFill>
          <a:blip r:embed="rId3" cstate="print"/>
          <a:srcRect/>
          <a:stretch>
            <a:fillRect/>
          </a:stretch>
        </p:blipFill>
        <p:spPr bwMode="auto">
          <a:xfrm>
            <a:off x="3851920" y="2045308"/>
            <a:ext cx="5292080" cy="4812691"/>
          </a:xfrm>
          <a:prstGeom prst="rect">
            <a:avLst/>
          </a:prstGeom>
          <a:noFill/>
        </p:spPr>
      </p:pic>
      <p:sp>
        <p:nvSpPr>
          <p:cNvPr id="5" name="CaixaDeTexto 4"/>
          <p:cNvSpPr txBox="1"/>
          <p:nvPr/>
        </p:nvSpPr>
        <p:spPr>
          <a:xfrm>
            <a:off x="1115616" y="1049248"/>
            <a:ext cx="7560840" cy="2062103"/>
          </a:xfrm>
          <a:prstGeom prst="rect">
            <a:avLst/>
          </a:prstGeom>
          <a:noFill/>
        </p:spPr>
        <p:txBody>
          <a:bodyPr wrap="square" rtlCol="0">
            <a:spAutoFit/>
          </a:bodyPr>
          <a:lstStyle/>
          <a:p>
            <a:pPr marL="457200" indent="-457200"/>
            <a:r>
              <a:rPr lang="pt-BR" sz="3200" b="1" dirty="0" smtClean="0"/>
              <a:t>3) Gratidão: </a:t>
            </a:r>
            <a:r>
              <a:rPr lang="pt-BR" sz="3200" dirty="0" smtClean="0"/>
              <a:t>“dando sempre graças por tudo a nosso Deus e Pai, em nome de nosso Senhor Jesus                                        Cristo”.</a:t>
            </a:r>
          </a:p>
        </p:txBody>
      </p:sp>
      <p:sp>
        <p:nvSpPr>
          <p:cNvPr id="6" name="CaixaDeTexto 5"/>
          <p:cNvSpPr txBox="1"/>
          <p:nvPr/>
        </p:nvSpPr>
        <p:spPr>
          <a:xfrm>
            <a:off x="683568" y="3406348"/>
            <a:ext cx="2808312" cy="3046988"/>
          </a:xfrm>
          <a:prstGeom prst="rect">
            <a:avLst/>
          </a:prstGeom>
          <a:noFill/>
        </p:spPr>
        <p:txBody>
          <a:bodyPr wrap="square" rtlCol="0">
            <a:spAutoFit/>
          </a:bodyPr>
          <a:lstStyle/>
          <a:p>
            <a:r>
              <a:rPr lang="pt-BR" sz="3200" dirty="0" smtClean="0"/>
              <a:t>É mais fácil sermos gratos quando reconhecemos que não merecemos</a:t>
            </a:r>
            <a:endParaRPr lang="pt-B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3419</TotalTime>
  <Words>2228</Words>
  <Application>Microsoft Office PowerPoint</Application>
  <PresentationFormat>Apresentação na tela (4:3)</PresentationFormat>
  <Paragraphs>243</Paragraphs>
  <Slides>18</Slides>
  <Notes>15</Notes>
  <HiddenSlides>0</HiddenSlides>
  <MMClips>0</MMClips>
  <ScaleCrop>false</ScaleCrop>
  <HeadingPairs>
    <vt:vector size="4" baseType="variant">
      <vt:variant>
        <vt:lpstr>Tema</vt:lpstr>
      </vt:variant>
      <vt:variant>
        <vt:i4>1</vt:i4>
      </vt:variant>
      <vt:variant>
        <vt:lpstr>Títulos de slides</vt:lpstr>
      </vt:variant>
      <vt:variant>
        <vt:i4>18</vt:i4>
      </vt:variant>
    </vt:vector>
  </HeadingPairs>
  <TitlesOfParts>
    <vt:vector size="19" baseType="lpstr">
      <vt:lpstr>Tema do Office</vt:lpstr>
      <vt:lpstr>VIVÊNCIA         DONS DO ESPÍRITO FERRAMENTAS de Deus para Edificação do Corpo de Cristo </vt:lpstr>
      <vt:lpstr>Lição 7 BATISMO, PLENITUDE E DONS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CONSIDERAÇÕES FINAIS</vt:lpstr>
      <vt:lpstr>CONSIDERAÇÕES FINAIS</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c017545</dc:creator>
  <cp:lastModifiedBy>Windows</cp:lastModifiedBy>
  <cp:revision>111</cp:revision>
  <dcterms:created xsi:type="dcterms:W3CDTF">2012-12-11T13:56:48Z</dcterms:created>
  <dcterms:modified xsi:type="dcterms:W3CDTF">2013-04-14T12:53:52Z</dcterms:modified>
</cp:coreProperties>
</file>