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3" r:id="rId3"/>
    <p:sldId id="279" r:id="rId4"/>
    <p:sldId id="259" r:id="rId5"/>
    <p:sldId id="260" r:id="rId6"/>
    <p:sldId id="275" r:id="rId7"/>
    <p:sldId id="276" r:id="rId8"/>
    <p:sldId id="277" r:id="rId9"/>
    <p:sldId id="267" r:id="rId10"/>
    <p:sldId id="280" r:id="rId11"/>
    <p:sldId id="282" r:id="rId12"/>
    <p:sldId id="285" r:id="rId13"/>
    <p:sldId id="286" r:id="rId14"/>
    <p:sldId id="287" r:id="rId15"/>
    <p:sldId id="283" r:id="rId16"/>
    <p:sldId id="288" r:id="rId17"/>
    <p:sldId id="289" r:id="rId18"/>
    <p:sldId id="290" r:id="rId19"/>
    <p:sldId id="284" r:id="rId20"/>
    <p:sldId id="291" r:id="rId21"/>
    <p:sldId id="292" r:id="rId22"/>
    <p:sldId id="293" r:id="rId23"/>
    <p:sldId id="281" r:id="rId24"/>
    <p:sldId id="274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B"/>
    <a:srgbClr val="FFFCF3"/>
    <a:srgbClr val="FFFEFB"/>
    <a:srgbClr val="FFF8E1"/>
    <a:srgbClr val="FFFFFF"/>
    <a:srgbClr val="FFF4D1"/>
    <a:srgbClr val="FFE48F"/>
    <a:srgbClr val="FEF2E8"/>
    <a:srgbClr val="FFECD9"/>
    <a:srgbClr val="B1714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71A68-32A1-4B9B-AEC6-1E7AC51290FC}" type="datetimeFigureOut">
              <a:rPr lang="pt-BR" smtClean="0"/>
              <a:pPr/>
              <a:t>22/2/2014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1CB0-C4A5-45D6-8AAA-B4DEAA8A9F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Calibri" pitchFamily="34" charset="0"/>
            </a:endParaRPr>
          </a:p>
        </p:txBody>
      </p:sp>
      <p:sp>
        <p:nvSpPr>
          <p:cNvPr id="26628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26629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4EA5CD1-D42C-4198-8D0A-782100499207}" type="datetime1">
              <a:rPr lang="pt-BR" smtClean="0">
                <a:latin typeface="Calibri" pitchFamily="34" charset="0"/>
              </a:rPr>
              <a:pPr/>
              <a:t>22/2/2014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26630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26631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C9E53-2EA8-4A0F-9BD1-D7E0C59224A2}" type="slidenum">
              <a:rPr lang="pt-BR" smtClean="0">
                <a:latin typeface="Calibri" pitchFamily="34" charset="0"/>
              </a:rPr>
              <a:pPr/>
              <a:t>4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8CDADF7-3119-421E-8141-CF6A3DE6039D}" type="datetime1">
              <a:rPr lang="pt-BR" smtClean="0">
                <a:latin typeface="Calibri" pitchFamily="34" charset="0"/>
              </a:rPr>
              <a:pPr/>
              <a:t>22/2/2014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>
                <a:latin typeface="Calibri" pitchFamily="34" charset="0"/>
              </a:rPr>
              <a:t>Ver </a:t>
            </a:r>
            <a:r>
              <a:rPr lang="pt-BR" dirty="0" err="1" smtClean="0">
                <a:latin typeface="Calibri" pitchFamily="34" charset="0"/>
              </a:rPr>
              <a:t>pg</a:t>
            </a:r>
            <a:r>
              <a:rPr lang="pt-BR" dirty="0" smtClean="0">
                <a:latin typeface="Calibri" pitchFamily="34" charset="0"/>
              </a:rPr>
              <a:t> 119 e 120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8CDADF7-3119-421E-8141-CF6A3DE6039D}" type="datetime1">
              <a:rPr lang="pt-BR" smtClean="0">
                <a:latin typeface="Calibri" pitchFamily="34" charset="0"/>
              </a:rPr>
              <a:pPr/>
              <a:t>22/2/2014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>
                <a:latin typeface="Calibri" pitchFamily="34" charset="0"/>
              </a:rPr>
              <a:t>Ver </a:t>
            </a:r>
            <a:r>
              <a:rPr lang="pt-BR" dirty="0" err="1" smtClean="0">
                <a:latin typeface="Calibri" pitchFamily="34" charset="0"/>
              </a:rPr>
              <a:t>pg</a:t>
            </a:r>
            <a:r>
              <a:rPr lang="pt-BR" dirty="0" smtClean="0">
                <a:latin typeface="Calibri" pitchFamily="34" charset="0"/>
              </a:rPr>
              <a:t> 119 e 120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8CDADF7-3119-421E-8141-CF6A3DE6039D}" type="datetime1">
              <a:rPr lang="pt-BR" smtClean="0">
                <a:latin typeface="Calibri" pitchFamily="34" charset="0"/>
              </a:rPr>
              <a:pPr/>
              <a:t>22/2/2014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>
                <a:latin typeface="Calibri" pitchFamily="34" charset="0"/>
              </a:rPr>
              <a:t>Ver </a:t>
            </a:r>
            <a:r>
              <a:rPr lang="pt-BR" dirty="0" err="1" smtClean="0">
                <a:latin typeface="Calibri" pitchFamily="34" charset="0"/>
              </a:rPr>
              <a:t>pg</a:t>
            </a:r>
            <a:r>
              <a:rPr lang="pt-BR" dirty="0" smtClean="0">
                <a:latin typeface="Calibri" pitchFamily="34" charset="0"/>
              </a:rPr>
              <a:t> 119 e 120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8CDADF7-3119-421E-8141-CF6A3DE6039D}" type="datetime1">
              <a:rPr lang="pt-BR" smtClean="0">
                <a:latin typeface="Calibri" pitchFamily="34" charset="0"/>
              </a:rPr>
              <a:pPr/>
              <a:t>22/2/2014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>
                <a:latin typeface="Calibri" pitchFamily="34" charset="0"/>
              </a:rPr>
              <a:t>Ver </a:t>
            </a:r>
            <a:r>
              <a:rPr lang="pt-BR" dirty="0" err="1" smtClean="0">
                <a:latin typeface="Calibri" pitchFamily="34" charset="0"/>
              </a:rPr>
              <a:t>pg</a:t>
            </a:r>
            <a:r>
              <a:rPr lang="pt-BR" dirty="0" smtClean="0">
                <a:latin typeface="Calibri" pitchFamily="34" charset="0"/>
              </a:rPr>
              <a:t> 119 e 120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8CDADF7-3119-421E-8141-CF6A3DE6039D}" type="datetime1">
              <a:rPr lang="pt-BR" smtClean="0">
                <a:latin typeface="Calibri" pitchFamily="34" charset="0"/>
              </a:rPr>
              <a:pPr/>
              <a:t>22/2/2014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>
                <a:latin typeface="Calibri" pitchFamily="34" charset="0"/>
              </a:rPr>
              <a:t>Ver </a:t>
            </a:r>
            <a:r>
              <a:rPr lang="pt-BR" dirty="0" err="1" smtClean="0">
                <a:latin typeface="Calibri" pitchFamily="34" charset="0"/>
              </a:rPr>
              <a:t>pg</a:t>
            </a:r>
            <a:r>
              <a:rPr lang="pt-BR" dirty="0" smtClean="0">
                <a:latin typeface="Calibri" pitchFamily="34" charset="0"/>
              </a:rPr>
              <a:t> 119 e 120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8CDADF7-3119-421E-8141-CF6A3DE6039D}" type="datetime1">
              <a:rPr lang="pt-BR" smtClean="0">
                <a:latin typeface="Calibri" pitchFamily="34" charset="0"/>
              </a:rPr>
              <a:pPr/>
              <a:t>22/2/2014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>
                <a:latin typeface="Calibri" pitchFamily="34" charset="0"/>
              </a:rPr>
              <a:t>Ver </a:t>
            </a:r>
            <a:r>
              <a:rPr lang="pt-BR" dirty="0" err="1" smtClean="0">
                <a:latin typeface="Calibri" pitchFamily="34" charset="0"/>
              </a:rPr>
              <a:t>pg</a:t>
            </a:r>
            <a:r>
              <a:rPr lang="pt-BR" dirty="0" smtClean="0">
                <a:latin typeface="Calibri" pitchFamily="34" charset="0"/>
              </a:rPr>
              <a:t> 119 e 120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8CDADF7-3119-421E-8141-CF6A3DE6039D}" type="datetime1">
              <a:rPr lang="pt-BR" smtClean="0">
                <a:latin typeface="Calibri" pitchFamily="34" charset="0"/>
              </a:rPr>
              <a:pPr/>
              <a:t>22/2/2014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>
                <a:latin typeface="Calibri" pitchFamily="34" charset="0"/>
              </a:rPr>
              <a:t>Ver </a:t>
            </a:r>
            <a:r>
              <a:rPr lang="pt-BR" dirty="0" err="1" smtClean="0">
                <a:latin typeface="Calibri" pitchFamily="34" charset="0"/>
              </a:rPr>
              <a:t>pg</a:t>
            </a:r>
            <a:r>
              <a:rPr lang="pt-BR" dirty="0" smtClean="0">
                <a:latin typeface="Calibri" pitchFamily="34" charset="0"/>
              </a:rPr>
              <a:t> 119 e 120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8CDADF7-3119-421E-8141-CF6A3DE6039D}" type="datetime1">
              <a:rPr lang="pt-BR" smtClean="0">
                <a:latin typeface="Calibri" pitchFamily="34" charset="0"/>
              </a:rPr>
              <a:pPr/>
              <a:t>22/2/2014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>
                <a:latin typeface="Calibri" pitchFamily="34" charset="0"/>
              </a:rPr>
              <a:t>Ver </a:t>
            </a:r>
            <a:r>
              <a:rPr lang="pt-BR" dirty="0" err="1" smtClean="0">
                <a:latin typeface="Calibri" pitchFamily="34" charset="0"/>
              </a:rPr>
              <a:t>pg</a:t>
            </a:r>
            <a:r>
              <a:rPr lang="pt-BR" dirty="0" smtClean="0">
                <a:latin typeface="Calibri" pitchFamily="34" charset="0"/>
              </a:rPr>
              <a:t> 119 e 120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8CDADF7-3119-421E-8141-CF6A3DE6039D}" type="datetime1">
              <a:rPr lang="pt-BR" smtClean="0">
                <a:latin typeface="Calibri" pitchFamily="34" charset="0"/>
              </a:rPr>
              <a:pPr/>
              <a:t>22/2/2014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>
                <a:latin typeface="Calibri" pitchFamily="34" charset="0"/>
              </a:rPr>
              <a:t>Ver </a:t>
            </a:r>
            <a:r>
              <a:rPr lang="pt-BR" dirty="0" err="1" smtClean="0">
                <a:latin typeface="Calibri" pitchFamily="34" charset="0"/>
              </a:rPr>
              <a:t>pg</a:t>
            </a:r>
            <a:r>
              <a:rPr lang="pt-BR" dirty="0" smtClean="0">
                <a:latin typeface="Calibri" pitchFamily="34" charset="0"/>
              </a:rPr>
              <a:t> 119 e 120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8CDADF7-3119-421E-8141-CF6A3DE6039D}" type="datetime1">
              <a:rPr lang="pt-BR" smtClean="0">
                <a:latin typeface="Calibri" pitchFamily="34" charset="0"/>
              </a:rPr>
              <a:pPr/>
              <a:t>22/2/2014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>
                <a:latin typeface="Calibri" pitchFamily="34" charset="0"/>
              </a:rPr>
              <a:t>Ver </a:t>
            </a:r>
            <a:r>
              <a:rPr lang="pt-BR" dirty="0" err="1" smtClean="0">
                <a:latin typeface="Calibri" pitchFamily="34" charset="0"/>
              </a:rPr>
              <a:t>pg</a:t>
            </a:r>
            <a:r>
              <a:rPr lang="pt-BR" dirty="0" smtClean="0">
                <a:latin typeface="Calibri" pitchFamily="34" charset="0"/>
              </a:rPr>
              <a:t> 119 e 120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Calibri" pitchFamily="34" charset="0"/>
            </a:endParaRPr>
          </a:p>
        </p:txBody>
      </p:sp>
      <p:sp>
        <p:nvSpPr>
          <p:cNvPr id="27652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27653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F50437C-2DB6-4FDB-8E52-C3D38E0C0C2F}" type="datetime1">
              <a:rPr lang="pt-BR" smtClean="0">
                <a:latin typeface="Calibri" pitchFamily="34" charset="0"/>
              </a:rPr>
              <a:pPr/>
              <a:t>22/2/2014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27654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27655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4664C-773A-4D36-BDDC-5FC3171621EE}" type="slidenum">
              <a:rPr lang="pt-BR" smtClean="0">
                <a:latin typeface="Calibri" pitchFamily="34" charset="0"/>
              </a:rPr>
              <a:pPr/>
              <a:t>5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8CDADF7-3119-421E-8141-CF6A3DE6039D}" type="datetime1">
              <a:rPr lang="pt-BR" smtClean="0">
                <a:latin typeface="Calibri" pitchFamily="34" charset="0"/>
              </a:rPr>
              <a:pPr/>
              <a:t>22/2/2014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Calibri" pitchFamily="34" charset="0"/>
            </a:endParaRPr>
          </a:p>
        </p:txBody>
      </p:sp>
      <p:sp>
        <p:nvSpPr>
          <p:cNvPr id="27652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27653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F50437C-2DB6-4FDB-8E52-C3D38E0C0C2F}" type="datetime1">
              <a:rPr lang="pt-BR" smtClean="0">
                <a:latin typeface="Calibri" pitchFamily="34" charset="0"/>
              </a:rPr>
              <a:pPr/>
              <a:t>22/2/2014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27654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27655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4664C-773A-4D36-BDDC-5FC3171621EE}" type="slidenum">
              <a:rPr lang="pt-BR" smtClean="0">
                <a:latin typeface="Calibri" pitchFamily="34" charset="0"/>
              </a:rPr>
              <a:pPr/>
              <a:t>6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>
              <a:latin typeface="Calibri" pitchFamily="34" charset="0"/>
            </a:endParaRPr>
          </a:p>
        </p:txBody>
      </p:sp>
      <p:sp>
        <p:nvSpPr>
          <p:cNvPr id="27652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27653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F50437C-2DB6-4FDB-8E52-C3D38E0C0C2F}" type="datetime1">
              <a:rPr lang="pt-BR" smtClean="0">
                <a:latin typeface="Calibri" pitchFamily="34" charset="0"/>
              </a:rPr>
              <a:pPr/>
              <a:t>22/2/2014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27654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27655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4664C-773A-4D36-BDDC-5FC3171621EE}" type="slidenum">
              <a:rPr lang="pt-BR" smtClean="0">
                <a:latin typeface="Calibri" pitchFamily="34" charset="0"/>
              </a:rPr>
              <a:pPr/>
              <a:t>7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>
                <a:latin typeface="Calibri" pitchFamily="34" charset="0"/>
              </a:rPr>
              <a:t>No grego </a:t>
            </a:r>
            <a:r>
              <a:rPr lang="pt-BR" i="1" dirty="0" err="1" smtClean="0">
                <a:latin typeface="Calibri" pitchFamily="34" charset="0"/>
              </a:rPr>
              <a:t>propheteia</a:t>
            </a:r>
            <a:r>
              <a:rPr lang="pt-BR" dirty="0" smtClean="0">
                <a:latin typeface="Calibri" pitchFamily="34" charset="0"/>
              </a:rPr>
              <a:t> significa a </a:t>
            </a:r>
            <a:r>
              <a:rPr lang="pt-BR" dirty="0" err="1" smtClean="0">
                <a:latin typeface="Calibri" pitchFamily="34" charset="0"/>
              </a:rPr>
              <a:t>prclamação</a:t>
            </a:r>
            <a:r>
              <a:rPr lang="pt-BR" baseline="0" dirty="0" smtClean="0">
                <a:latin typeface="Calibri" pitchFamily="34" charset="0"/>
              </a:rPr>
              <a:t> do pensamento e conselho de Deus para mostrar pecado, edificar confortar e animar.</a:t>
            </a:r>
            <a:endParaRPr lang="pt-BR" dirty="0" smtClean="0">
              <a:latin typeface="Calibri" pitchFamily="34" charset="0"/>
            </a:endParaRPr>
          </a:p>
        </p:txBody>
      </p:sp>
      <p:sp>
        <p:nvSpPr>
          <p:cNvPr id="27652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27653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F50437C-2DB6-4FDB-8E52-C3D38E0C0C2F}" type="datetime1">
              <a:rPr lang="pt-BR" smtClean="0">
                <a:latin typeface="Calibri" pitchFamily="34" charset="0"/>
              </a:rPr>
              <a:pPr/>
              <a:t>22/2/2014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27654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27655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4664C-773A-4D36-BDDC-5FC3171621EE}" type="slidenum">
              <a:rPr lang="pt-BR" smtClean="0">
                <a:latin typeface="Calibri" pitchFamily="34" charset="0"/>
              </a:rPr>
              <a:pPr/>
              <a:t>8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8CDADF7-3119-421E-8141-CF6A3DE6039D}" type="datetime1">
              <a:rPr lang="pt-BR" smtClean="0">
                <a:latin typeface="Calibri" pitchFamily="34" charset="0"/>
              </a:rPr>
              <a:pPr/>
              <a:t>22/2/2014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8CDADF7-3119-421E-8141-CF6A3DE6039D}" type="datetime1">
              <a:rPr lang="pt-BR" smtClean="0">
                <a:latin typeface="Calibri" pitchFamily="34" charset="0"/>
              </a:rPr>
              <a:pPr/>
              <a:t>22/2/2014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>
                <a:latin typeface="Calibri" pitchFamily="34" charset="0"/>
              </a:rPr>
              <a:t>Ver </a:t>
            </a:r>
            <a:r>
              <a:rPr lang="pt-BR" dirty="0" err="1" smtClean="0">
                <a:latin typeface="Calibri" pitchFamily="34" charset="0"/>
              </a:rPr>
              <a:t>pg</a:t>
            </a:r>
            <a:r>
              <a:rPr lang="pt-BR" dirty="0" smtClean="0">
                <a:latin typeface="Calibri" pitchFamily="34" charset="0"/>
              </a:rPr>
              <a:t> 119 e 120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8CDADF7-3119-421E-8141-CF6A3DE6039D}" type="datetime1">
              <a:rPr lang="pt-BR" smtClean="0">
                <a:latin typeface="Calibri" pitchFamily="34" charset="0"/>
              </a:rPr>
              <a:pPr/>
              <a:t>22/2/2014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>
                <a:latin typeface="Calibri" pitchFamily="34" charset="0"/>
              </a:rPr>
              <a:t>Ver </a:t>
            </a:r>
            <a:r>
              <a:rPr lang="pt-BR" dirty="0" err="1" smtClean="0">
                <a:latin typeface="Calibri" pitchFamily="34" charset="0"/>
              </a:rPr>
              <a:t>pg</a:t>
            </a:r>
            <a:r>
              <a:rPr lang="pt-BR" dirty="0" smtClean="0">
                <a:latin typeface="Calibri" pitchFamily="34" charset="0"/>
              </a:rPr>
              <a:t> 119 e 120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8CDADF7-3119-421E-8141-CF6A3DE6039D}" type="datetime1">
              <a:rPr lang="pt-BR" smtClean="0">
                <a:latin typeface="Calibri" pitchFamily="34" charset="0"/>
              </a:rPr>
              <a:pPr/>
              <a:t>22/2/2014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>
                <a:latin typeface="Calibri" pitchFamily="34" charset="0"/>
              </a:rPr>
              <a:t>Ver </a:t>
            </a:r>
            <a:r>
              <a:rPr lang="pt-BR" dirty="0" err="1" smtClean="0">
                <a:latin typeface="Calibri" pitchFamily="34" charset="0"/>
              </a:rPr>
              <a:t>pg</a:t>
            </a:r>
            <a:r>
              <a:rPr lang="pt-BR" dirty="0" smtClean="0">
                <a:latin typeface="Calibri" pitchFamily="34" charset="0"/>
              </a:rPr>
              <a:t> 119 e 120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496944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3068960"/>
            <a:ext cx="4176464" cy="187220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6252294"/>
          </a:xfrm>
        </p:spPr>
        <p:txBody>
          <a:bodyPr/>
          <a:lstStyle>
            <a:lvl1pPr>
              <a:defRPr sz="3200">
                <a:solidFill>
                  <a:srgbClr val="984807"/>
                </a:solidFill>
              </a:defRPr>
            </a:lvl1pPr>
            <a:lvl2pPr>
              <a:defRPr sz="2800">
                <a:solidFill>
                  <a:srgbClr val="984807"/>
                </a:solidFill>
              </a:defRPr>
            </a:lvl2pPr>
            <a:lvl3pPr>
              <a:defRPr sz="2400">
                <a:solidFill>
                  <a:srgbClr val="984807"/>
                </a:solidFill>
              </a:defRPr>
            </a:lvl3pPr>
            <a:lvl4pPr>
              <a:defRPr sz="2000">
                <a:solidFill>
                  <a:srgbClr val="984807"/>
                </a:solidFill>
              </a:defRPr>
            </a:lvl4pPr>
            <a:lvl5pPr>
              <a:defRPr sz="2000">
                <a:solidFill>
                  <a:srgbClr val="98480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90244"/>
          </a:xfrm>
        </p:spPr>
        <p:txBody>
          <a:bodyPr/>
          <a:lstStyle>
            <a:lvl1pPr marL="0" indent="0">
              <a:buNone/>
              <a:defRPr sz="1400">
                <a:solidFill>
                  <a:srgbClr val="98480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1256" y="-27384"/>
            <a:ext cx="6707088" cy="1018034"/>
          </a:xfrm>
        </p:spPr>
        <p:txBody>
          <a:bodyPr anchor="b"/>
          <a:lstStyle>
            <a:lvl1pPr algn="l">
              <a:defRPr sz="2000"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124743"/>
            <a:ext cx="5111750" cy="5400601"/>
          </a:xfrm>
        </p:spPr>
        <p:txBody>
          <a:bodyPr/>
          <a:lstStyle>
            <a:lvl1pPr>
              <a:defRPr sz="3200">
                <a:solidFill>
                  <a:srgbClr val="984807"/>
                </a:solidFill>
              </a:defRPr>
            </a:lvl1pPr>
            <a:lvl2pPr>
              <a:defRPr sz="2800">
                <a:solidFill>
                  <a:srgbClr val="984807"/>
                </a:solidFill>
              </a:defRPr>
            </a:lvl2pPr>
            <a:lvl3pPr>
              <a:defRPr sz="2400">
                <a:solidFill>
                  <a:srgbClr val="984807"/>
                </a:solidFill>
              </a:defRPr>
            </a:lvl3pPr>
            <a:lvl4pPr>
              <a:defRPr sz="2000">
                <a:solidFill>
                  <a:srgbClr val="984807"/>
                </a:solidFill>
              </a:defRPr>
            </a:lvl4pPr>
            <a:lvl5pPr>
              <a:defRPr sz="2000">
                <a:solidFill>
                  <a:srgbClr val="98480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71600" y="1124744"/>
            <a:ext cx="2493913" cy="5400600"/>
          </a:xfrm>
        </p:spPr>
        <p:txBody>
          <a:bodyPr/>
          <a:lstStyle>
            <a:lvl1pPr marL="0" indent="0">
              <a:buNone/>
              <a:defRPr sz="1400">
                <a:solidFill>
                  <a:srgbClr val="98480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4800600"/>
            <a:ext cx="7056784" cy="566738"/>
          </a:xfrm>
        </p:spPr>
        <p:txBody>
          <a:bodyPr anchor="b"/>
          <a:lstStyle>
            <a:lvl1pPr algn="l">
              <a:defRPr sz="2000" b="1">
                <a:solidFill>
                  <a:srgbClr val="984807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87624" y="612775"/>
            <a:ext cx="7056784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98480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87624" y="5367338"/>
            <a:ext cx="7056784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98480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56784" cy="566738"/>
          </a:xfrm>
        </p:spPr>
        <p:txBody>
          <a:bodyPr anchor="b"/>
          <a:lstStyle>
            <a:lvl1pPr algn="l">
              <a:defRPr sz="2000"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43608" y="2338536"/>
            <a:ext cx="7056784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98480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43608" y="971402"/>
            <a:ext cx="7056784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98480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-323850" y="0"/>
            <a:ext cx="10044113" cy="7100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496944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98480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51520" y="3068960"/>
            <a:ext cx="4176464" cy="1872208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98480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984807"/>
                </a:solidFill>
              </a:defRPr>
            </a:lvl1pPr>
            <a:lvl2pPr>
              <a:defRPr>
                <a:solidFill>
                  <a:srgbClr val="984807"/>
                </a:solidFill>
              </a:defRPr>
            </a:lvl2pPr>
            <a:lvl3pPr>
              <a:defRPr>
                <a:solidFill>
                  <a:srgbClr val="984807"/>
                </a:solidFill>
              </a:defRPr>
            </a:lvl3pPr>
            <a:lvl4pPr>
              <a:defRPr>
                <a:solidFill>
                  <a:srgbClr val="984807"/>
                </a:solidFill>
              </a:defRPr>
            </a:lvl4pPr>
            <a:lvl5pPr>
              <a:defRPr>
                <a:solidFill>
                  <a:srgbClr val="984807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896" y="133832"/>
            <a:ext cx="8229600" cy="1143000"/>
          </a:xfrm>
        </p:spPr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984807"/>
                </a:solidFill>
              </a:defRPr>
            </a:lvl1pPr>
            <a:lvl2pPr>
              <a:defRPr>
                <a:solidFill>
                  <a:srgbClr val="984807"/>
                </a:solidFill>
              </a:defRPr>
            </a:lvl2pPr>
            <a:lvl3pPr>
              <a:defRPr>
                <a:solidFill>
                  <a:srgbClr val="984807"/>
                </a:solidFill>
              </a:defRPr>
            </a:lvl3pPr>
            <a:lvl4pPr>
              <a:defRPr>
                <a:solidFill>
                  <a:srgbClr val="984807"/>
                </a:solidFill>
              </a:defRPr>
            </a:lvl4pPr>
            <a:lvl5pPr>
              <a:defRPr>
                <a:solidFill>
                  <a:srgbClr val="984807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852935"/>
            <a:ext cx="5688632" cy="1362075"/>
          </a:xfrm>
        </p:spPr>
        <p:txBody>
          <a:bodyPr anchor="t"/>
          <a:lstStyle>
            <a:lvl1pPr algn="l">
              <a:defRPr sz="4000" b="1" cap="all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4245050"/>
            <a:ext cx="5688632" cy="552102"/>
          </a:xfrm>
        </p:spPr>
        <p:txBody>
          <a:bodyPr/>
          <a:lstStyle>
            <a:lvl1pPr marL="0" indent="0">
              <a:buNone/>
              <a:defRPr sz="2000">
                <a:solidFill>
                  <a:srgbClr val="98480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852935"/>
            <a:ext cx="5688632" cy="1362075"/>
          </a:xfrm>
        </p:spPr>
        <p:txBody>
          <a:bodyPr anchor="t"/>
          <a:lstStyle>
            <a:lvl1pPr algn="l">
              <a:defRPr sz="4000" b="1" cap="all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4245050"/>
            <a:ext cx="5688632" cy="552102"/>
          </a:xfrm>
        </p:spPr>
        <p:txBody>
          <a:bodyPr/>
          <a:lstStyle>
            <a:lvl1pPr marL="0" indent="0">
              <a:buNone/>
              <a:defRPr sz="2000">
                <a:solidFill>
                  <a:srgbClr val="98480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/>
          <a:lstStyle>
            <a:lvl1pPr>
              <a:defRPr sz="2800">
                <a:solidFill>
                  <a:srgbClr val="984807"/>
                </a:solidFill>
              </a:defRPr>
            </a:lvl1pPr>
            <a:lvl2pPr>
              <a:defRPr sz="2400">
                <a:solidFill>
                  <a:srgbClr val="984807"/>
                </a:solidFill>
              </a:defRPr>
            </a:lvl2pPr>
            <a:lvl3pPr>
              <a:defRPr sz="2000">
                <a:solidFill>
                  <a:srgbClr val="984807"/>
                </a:solidFill>
              </a:defRPr>
            </a:lvl3pPr>
            <a:lvl4pPr>
              <a:defRPr sz="1800">
                <a:solidFill>
                  <a:srgbClr val="984807"/>
                </a:solidFill>
              </a:defRPr>
            </a:lvl4pPr>
            <a:lvl5pPr>
              <a:defRPr sz="1800">
                <a:solidFill>
                  <a:srgbClr val="98480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/>
          <a:lstStyle>
            <a:lvl1pPr>
              <a:defRPr sz="2800">
                <a:solidFill>
                  <a:srgbClr val="984807"/>
                </a:solidFill>
              </a:defRPr>
            </a:lvl1pPr>
            <a:lvl2pPr>
              <a:defRPr sz="2400">
                <a:solidFill>
                  <a:srgbClr val="984807"/>
                </a:solidFill>
              </a:defRPr>
            </a:lvl2pPr>
            <a:lvl3pPr>
              <a:defRPr sz="2000">
                <a:solidFill>
                  <a:srgbClr val="984807"/>
                </a:solidFill>
              </a:defRPr>
            </a:lvl3pPr>
            <a:lvl4pPr>
              <a:defRPr sz="1800">
                <a:solidFill>
                  <a:srgbClr val="984807"/>
                </a:solidFill>
              </a:defRPr>
            </a:lvl4pPr>
            <a:lvl5pPr>
              <a:defRPr sz="1800">
                <a:solidFill>
                  <a:srgbClr val="98480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55576" y="1600200"/>
            <a:ext cx="4038600" cy="4925144"/>
          </a:xfrm>
        </p:spPr>
        <p:txBody>
          <a:bodyPr/>
          <a:lstStyle>
            <a:lvl1pPr>
              <a:defRPr sz="2800">
                <a:solidFill>
                  <a:srgbClr val="984807"/>
                </a:solidFill>
              </a:defRPr>
            </a:lvl1pPr>
            <a:lvl2pPr>
              <a:defRPr sz="2400">
                <a:solidFill>
                  <a:srgbClr val="984807"/>
                </a:solidFill>
              </a:defRPr>
            </a:lvl2pPr>
            <a:lvl3pPr>
              <a:defRPr sz="2000">
                <a:solidFill>
                  <a:srgbClr val="984807"/>
                </a:solidFill>
              </a:defRPr>
            </a:lvl3pPr>
            <a:lvl4pPr>
              <a:defRPr sz="1800">
                <a:solidFill>
                  <a:srgbClr val="984807"/>
                </a:solidFill>
              </a:defRPr>
            </a:lvl4pPr>
            <a:lvl5pPr>
              <a:defRPr sz="1800">
                <a:solidFill>
                  <a:srgbClr val="98480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46576" y="1600200"/>
            <a:ext cx="4038600" cy="4925144"/>
          </a:xfrm>
        </p:spPr>
        <p:txBody>
          <a:bodyPr/>
          <a:lstStyle>
            <a:lvl1pPr>
              <a:defRPr sz="2800">
                <a:solidFill>
                  <a:srgbClr val="984807"/>
                </a:solidFill>
              </a:defRPr>
            </a:lvl1pPr>
            <a:lvl2pPr>
              <a:defRPr sz="2400">
                <a:solidFill>
                  <a:srgbClr val="984807"/>
                </a:solidFill>
              </a:defRPr>
            </a:lvl2pPr>
            <a:lvl3pPr>
              <a:defRPr sz="2000">
                <a:solidFill>
                  <a:srgbClr val="984807"/>
                </a:solidFill>
              </a:defRPr>
            </a:lvl3pPr>
            <a:lvl4pPr>
              <a:defRPr sz="1800">
                <a:solidFill>
                  <a:srgbClr val="984807"/>
                </a:solidFill>
              </a:defRPr>
            </a:lvl4pPr>
            <a:lvl5pPr>
              <a:defRPr sz="1800">
                <a:solidFill>
                  <a:srgbClr val="98480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ctrTitle"/>
          </p:nvPr>
        </p:nvSpPr>
        <p:spPr>
          <a:xfrm>
            <a:off x="322584" y="950863"/>
            <a:ext cx="8497888" cy="1470025"/>
          </a:xfrm>
        </p:spPr>
        <p:txBody>
          <a:bodyPr>
            <a:normAutofit fontScale="90000"/>
          </a:bodyPr>
          <a:lstStyle/>
          <a:p>
            <a:r>
              <a:rPr lang="pt-BR" sz="4000" dirty="0" smtClean="0"/>
              <a:t>VIVÊNCIA  </a:t>
            </a:r>
            <a:br>
              <a:rPr lang="pt-BR" sz="4000" dirty="0" smtClean="0"/>
            </a:br>
            <a:r>
              <a:rPr lang="pt-BR" dirty="0" smtClean="0"/>
              <a:t>      </a:t>
            </a:r>
            <a:r>
              <a:rPr lang="pt-BR" sz="4000" dirty="0" smtClean="0"/>
              <a:t>DONS DO ESPÍRITO</a:t>
            </a:r>
            <a:r>
              <a:rPr lang="pt-BR" b="0" dirty="0" smtClean="0"/>
              <a:t/>
            </a:r>
            <a:br>
              <a:rPr lang="pt-BR" b="0" dirty="0" smtClean="0"/>
            </a:br>
            <a:r>
              <a:rPr lang="pt-BR" sz="3200" dirty="0" smtClean="0"/>
              <a:t>FERRAMENTAS de Deus para Edificação do Corpo de Cristo</a:t>
            </a:r>
            <a:r>
              <a:rPr lang="pt-BR" b="0" dirty="0" smtClean="0"/>
              <a:t/>
            </a:r>
            <a:br>
              <a:rPr lang="pt-BR" b="0" dirty="0" smtClean="0"/>
            </a:br>
            <a:endParaRPr lang="pt-BR" dirty="0" smtClean="0">
              <a:latin typeface="Arial" charset="0"/>
              <a:cs typeface="Arial" charset="0"/>
            </a:endParaRPr>
          </a:p>
        </p:txBody>
      </p:sp>
      <p:sp>
        <p:nvSpPr>
          <p:cNvPr id="18435" name="Subtítulo 2"/>
          <p:cNvSpPr>
            <a:spLocks noGrp="1"/>
          </p:cNvSpPr>
          <p:nvPr>
            <p:ph type="subTitle" idx="1"/>
          </p:nvPr>
        </p:nvSpPr>
        <p:spPr>
          <a:xfrm>
            <a:off x="251271" y="3211934"/>
            <a:ext cx="4176713" cy="1873250"/>
          </a:xfrm>
        </p:spPr>
        <p:txBody>
          <a:bodyPr/>
          <a:lstStyle/>
          <a:p>
            <a:r>
              <a:rPr lang="pt-BR" i="1" dirty="0" smtClean="0"/>
              <a:t>Professores:</a:t>
            </a:r>
            <a:br>
              <a:rPr lang="pt-BR" i="1" dirty="0" smtClean="0"/>
            </a:br>
            <a:r>
              <a:rPr lang="pt-BR" i="1" dirty="0" smtClean="0"/>
              <a:t>Eber Hávila Rose</a:t>
            </a:r>
            <a:br>
              <a:rPr lang="pt-BR" i="1" dirty="0" smtClean="0"/>
            </a:br>
            <a:r>
              <a:rPr lang="pt-BR" i="1" dirty="0" smtClean="0"/>
              <a:t> Marcos Antônio de Jesus Costa</a:t>
            </a:r>
            <a:endParaRPr lang="pt-B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1A8733D-C5C9-40ED-B531-A39483550170}" type="slidenum">
              <a:rPr lang="en-US" smtClean="0">
                <a:latin typeface="Calibri" pitchFamily="34" charset="0"/>
              </a:rPr>
              <a:pPr/>
              <a:t>10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7475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1520" y="2637135"/>
            <a:ext cx="8892480" cy="3888209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t-BR" sz="2800" b="1" dirty="0" smtClean="0">
                <a:latin typeface="Arial" charset="0"/>
                <a:cs typeface="Arial" charset="0"/>
              </a:rPr>
              <a:t>Profecia 		</a:t>
            </a:r>
            <a:r>
              <a:rPr lang="pt-BR" sz="2800" b="1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pt-BR" sz="2800" b="1" dirty="0" smtClean="0">
                <a:latin typeface="Arial" charset="0"/>
                <a:cs typeface="Arial" charset="0"/>
              </a:rPr>
              <a:t> proclama a verdade bíblica</a:t>
            </a:r>
          </a:p>
          <a:p>
            <a:pPr marL="0" indent="0">
              <a:buFont typeface="Arial" charset="0"/>
              <a:buNone/>
              <a:defRPr/>
            </a:pPr>
            <a:r>
              <a:rPr lang="pt-BR" sz="2800" b="1" dirty="0" smtClean="0">
                <a:latin typeface="Arial" charset="0"/>
                <a:cs typeface="Arial" charset="0"/>
              </a:rPr>
              <a:t>Ensino  		</a:t>
            </a:r>
            <a:r>
              <a:rPr lang="pt-BR" sz="2800" b="1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pt-BR" sz="2800" b="1" dirty="0" smtClean="0">
                <a:latin typeface="Arial" charset="0"/>
                <a:cs typeface="Arial" charset="0"/>
              </a:rPr>
              <a:t> a sistematiza </a:t>
            </a:r>
          </a:p>
          <a:p>
            <a:pPr marL="0" indent="0">
              <a:buFont typeface="Arial" charset="0"/>
              <a:buNone/>
              <a:defRPr/>
            </a:pPr>
            <a:r>
              <a:rPr lang="pt-BR" sz="2800" b="1" dirty="0" smtClean="0">
                <a:latin typeface="Arial" charset="0"/>
                <a:cs typeface="Arial" charset="0"/>
              </a:rPr>
              <a:t>Exortação 		</a:t>
            </a:r>
            <a:r>
              <a:rPr lang="pt-BR" sz="2800" b="1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pt-BR" sz="2800" b="1" dirty="0" smtClean="0">
                <a:latin typeface="Arial" charset="0"/>
                <a:cs typeface="Arial" charset="0"/>
              </a:rPr>
              <a:t> cobra a devida obediência</a:t>
            </a:r>
          </a:p>
          <a:p>
            <a:pPr marL="0" indent="0">
              <a:buFont typeface="Arial" charset="0"/>
              <a:buNone/>
              <a:defRPr/>
            </a:pPr>
            <a:r>
              <a:rPr lang="pt-BR" sz="2800" b="1" dirty="0" smtClean="0">
                <a:latin typeface="Arial" charset="0"/>
                <a:cs typeface="Arial" charset="0"/>
              </a:rPr>
              <a:t>Sabedoria        	</a:t>
            </a:r>
            <a:r>
              <a:rPr lang="pt-BR" sz="2800" b="1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pt-BR" sz="2800" b="1" dirty="0" smtClean="0">
                <a:latin typeface="Arial" charset="0"/>
                <a:cs typeface="Arial" charset="0"/>
              </a:rPr>
              <a:t> a compreende e como aplicá-la</a:t>
            </a:r>
          </a:p>
          <a:p>
            <a:pPr marL="0" indent="0">
              <a:buFont typeface="Arial" charset="0"/>
              <a:buNone/>
              <a:defRPr/>
            </a:pPr>
            <a:r>
              <a:rPr lang="pt-BR" sz="2800" b="1" dirty="0" smtClean="0">
                <a:latin typeface="Arial" charset="0"/>
                <a:cs typeface="Arial" charset="0"/>
              </a:rPr>
              <a:t>Conhecimento 	</a:t>
            </a:r>
            <a:r>
              <a:rPr lang="pt-BR" sz="2800" b="1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pt-BR" sz="2800" b="1" dirty="0" smtClean="0">
                <a:latin typeface="Arial" charset="0"/>
                <a:cs typeface="Arial" charset="0"/>
              </a:rPr>
              <a:t> entende seus mistérios</a:t>
            </a:r>
          </a:p>
          <a:p>
            <a:pPr marL="0" indent="0">
              <a:buFont typeface="Arial" charset="0"/>
              <a:buNone/>
              <a:defRPr/>
            </a:pPr>
            <a:r>
              <a:rPr lang="pt-BR" sz="2800" b="1" dirty="0" smtClean="0">
                <a:latin typeface="Arial" charset="0"/>
                <a:cs typeface="Arial" charset="0"/>
              </a:rPr>
              <a:t>Misericórdia 	</a:t>
            </a:r>
            <a:r>
              <a:rPr lang="pt-BR" sz="2800" b="1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pt-BR" sz="2800" b="1" dirty="0" smtClean="0">
                <a:latin typeface="Arial" charset="0"/>
                <a:cs typeface="Arial" charset="0"/>
              </a:rPr>
              <a:t> se identifica, se envolve com o 			    </a:t>
            </a:r>
            <a:r>
              <a:rPr lang="pt-BR" sz="1400" b="1" dirty="0" smtClean="0">
                <a:latin typeface="Arial" charset="0"/>
                <a:cs typeface="Arial" charset="0"/>
              </a:rPr>
              <a:t> </a:t>
            </a:r>
            <a:r>
              <a:rPr lang="pt-BR" sz="2800" b="1" dirty="0" smtClean="0">
                <a:latin typeface="Arial" charset="0"/>
                <a:cs typeface="Arial" charset="0"/>
              </a:rPr>
              <a:t>outro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414366" y="446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ALGUMAS COMPARAÇÕES</a:t>
            </a: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1A8733D-C5C9-40ED-B531-A39483550170}" type="slidenum">
              <a:rPr lang="en-US" smtClean="0">
                <a:latin typeface="Calibri" pitchFamily="34" charset="0"/>
              </a:rPr>
              <a:pPr/>
              <a:t>11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14366" y="44624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pt-BR" sz="3200" b="1" dirty="0" smtClean="0">
                <a:cs typeface="+mn-cs"/>
              </a:rPr>
              <a:t>ALGUMAS COMPARAÇÕES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44" y="1142984"/>
          <a:ext cx="8786874" cy="5652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/>
                <a:gridCol w="4393437"/>
              </a:tblGrid>
              <a:tr h="67836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Exortador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Profeta</a:t>
                      </a:r>
                      <a:endParaRPr lang="pt-BR" sz="2400" dirty="0"/>
                    </a:p>
                  </a:txBody>
                  <a:tcPr/>
                </a:tc>
              </a:tr>
              <a:tr h="2322028">
                <a:tc>
                  <a:txBody>
                    <a:bodyPr/>
                    <a:lstStyle/>
                    <a:p>
                      <a:r>
                        <a:rPr lang="pt-BR" dirty="0" smtClean="0"/>
                        <a:t>O exortador,</a:t>
                      </a:r>
                      <a:r>
                        <a:rPr lang="pt-BR" baseline="0" dirty="0" smtClean="0"/>
                        <a:t> apesar de perceber o erro, do ponto de vista de Deus, nos planos ou comportamento do outro, procura e identifica algo aproveitável e enfatiza isto primeiro. Figurativa ou literalmente tem seu braço ao redor do ombro daquele eu está sendo aconselhado. Caminha com a pessoa ou grupo, ampliando o campo positivo.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 profeta identifica aquilo que está errado aos</a:t>
                      </a:r>
                      <a:r>
                        <a:rPr lang="pt-BR" baseline="0" dirty="0" smtClean="0"/>
                        <a:t> olhos de Deus nos planos ou comportamento do outro e parte para corrigi-lo sem rodeios. Frente a frente, penetra fundo nos olhos daquele com quem conversa.</a:t>
                      </a:r>
                      <a:endParaRPr lang="pt-BR" dirty="0"/>
                    </a:p>
                  </a:txBody>
                  <a:tcPr/>
                </a:tc>
              </a:tr>
              <a:tr h="678368">
                <a:tc>
                  <a:txBody>
                    <a:bodyPr/>
                    <a:lstStyle/>
                    <a:p>
                      <a:r>
                        <a:rPr lang="pt-BR" dirty="0" smtClean="0"/>
                        <a:t>Em seguida, incentiva a correção, partindo</a:t>
                      </a:r>
                      <a:r>
                        <a:rPr lang="pt-BR" baseline="0" dirty="0" smtClean="0"/>
                        <a:t> para alcançar mudanças radicais, através de pequenas modificações, feitas paulatinamente. Mantém-se otimista, mesmo quando a reação é lenta ou quase imperceptível.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Em seguida caminha junto </a:t>
                      </a:r>
                      <a:r>
                        <a:rPr lang="pt-BR" baseline="0" dirty="0" smtClean="0"/>
                        <a:t> com a pessoa ou grupo que aceita sua abordagem. Com insistência, conduz o outro a tomar grandes decisões imediatamente. Poderá ficar apático para com o estado do indivíduo que não recebe ou não age conforme a correção.</a:t>
                      </a:r>
                      <a:endParaRPr lang="pt-BR" dirty="0"/>
                    </a:p>
                  </a:txBody>
                  <a:tcPr/>
                </a:tc>
              </a:tr>
              <a:tr h="678368">
                <a:tc>
                  <a:txBody>
                    <a:bodyPr/>
                    <a:lstStyle/>
                    <a:p>
                      <a:r>
                        <a:rPr lang="pt-BR" dirty="0" smtClean="0"/>
                        <a:t>Ao mesmo tempo,</a:t>
                      </a:r>
                      <a:r>
                        <a:rPr lang="pt-BR" baseline="0" dirty="0" smtClean="0"/>
                        <a:t> tenta “aparar” o que percebeu de errado, o mais rápido possível, sem confrontar a pessoa ou grupo.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Às</a:t>
                      </a:r>
                      <a:r>
                        <a:rPr lang="pt-BR" baseline="0" dirty="0" smtClean="0"/>
                        <a:t> vezes, perde a pessoa ou grupo que se recusa a aceitar sua avaliação e admoestação.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142844" y="1785926"/>
            <a:ext cx="8786874" cy="5072074"/>
          </a:xfrm>
          <a:prstGeom prst="rect">
            <a:avLst/>
          </a:prstGeom>
          <a:solidFill>
            <a:srgbClr val="FFF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1A8733D-C5C9-40ED-B531-A39483550170}" type="slidenum">
              <a:rPr lang="en-US" smtClean="0">
                <a:latin typeface="Calibri" pitchFamily="34" charset="0"/>
              </a:rPr>
              <a:pPr/>
              <a:t>12</a:t>
            </a:fld>
            <a:endParaRPr lang="en-US" smtClean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44" y="1142984"/>
          <a:ext cx="8786874" cy="5652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/>
                <a:gridCol w="4393437"/>
              </a:tblGrid>
              <a:tr h="67836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Exortador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Profeta</a:t>
                      </a:r>
                      <a:endParaRPr lang="pt-BR" sz="2400" dirty="0"/>
                    </a:p>
                  </a:txBody>
                  <a:tcPr/>
                </a:tc>
              </a:tr>
              <a:tr h="2322028">
                <a:tc>
                  <a:txBody>
                    <a:bodyPr/>
                    <a:lstStyle/>
                    <a:p>
                      <a:r>
                        <a:rPr lang="pt-BR" dirty="0" smtClean="0"/>
                        <a:t>O exortador,</a:t>
                      </a:r>
                      <a:r>
                        <a:rPr lang="pt-BR" baseline="0" dirty="0" smtClean="0"/>
                        <a:t> apesar de perceber o erro, do ponto de vista de Deus, nos planos ou comportamento do outro, procura e identifica algo aproveitável e enfatiza isto primeiro. Figurativa ou literalmente tem seu braço ao redor do ombro daquele eu está sendo aconselhado. Caminha com a pessoa ou grupo, ampliando o campo positivo.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 profeta identifica aquilo que está errado aos</a:t>
                      </a:r>
                      <a:r>
                        <a:rPr lang="pt-BR" baseline="0" dirty="0" smtClean="0"/>
                        <a:t> olhos de Deus nos planos ou comportamento do outro e parte para corrigi-lo sem rodeios. Frente a frente, penetra fundo nos olhos daquele com quem conversa.</a:t>
                      </a:r>
                      <a:endParaRPr lang="pt-BR" dirty="0"/>
                    </a:p>
                  </a:txBody>
                  <a:tcPr/>
                </a:tc>
              </a:tr>
              <a:tr h="678368">
                <a:tc>
                  <a:txBody>
                    <a:bodyPr/>
                    <a:lstStyle/>
                    <a:p>
                      <a:r>
                        <a:rPr lang="pt-BR" dirty="0" smtClean="0"/>
                        <a:t>Em seguida, incentiva a correção, partindo</a:t>
                      </a:r>
                      <a:r>
                        <a:rPr lang="pt-BR" baseline="0" dirty="0" smtClean="0"/>
                        <a:t> para alcançar mudanças radicais, através de pequenas modificações, feitas paulatinamente. Mantém-se otimista, mesmo quando a reação é lenta ou quase imperceptível.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Em seguida caminha junto </a:t>
                      </a:r>
                      <a:r>
                        <a:rPr lang="pt-BR" baseline="0" dirty="0" smtClean="0"/>
                        <a:t> com a pessoa ou grupo que aceita sua abordagem. Com insistência, conduz o outro a tomar grandes decisões imediatamente. Poderá ficar apático para com o estado do indivíduo que não recebe ou não age conforme a correção.</a:t>
                      </a:r>
                      <a:endParaRPr lang="pt-BR" dirty="0"/>
                    </a:p>
                  </a:txBody>
                  <a:tcPr/>
                </a:tc>
              </a:tr>
              <a:tr h="678368">
                <a:tc>
                  <a:txBody>
                    <a:bodyPr/>
                    <a:lstStyle/>
                    <a:p>
                      <a:r>
                        <a:rPr lang="pt-BR" dirty="0" smtClean="0"/>
                        <a:t>Ao mesmo tempo,</a:t>
                      </a:r>
                      <a:r>
                        <a:rPr lang="pt-BR" baseline="0" dirty="0" smtClean="0"/>
                        <a:t> tenta “aparar” o que percebeu de errado, o mais rápido possível, sem confrontar a pessoa ou grupo.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Às</a:t>
                      </a:r>
                      <a:r>
                        <a:rPr lang="pt-BR" baseline="0" dirty="0" smtClean="0"/>
                        <a:t> vezes, perde a pessoa ou grupo que se recusa a aceitar sua avaliação e admoestação.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142844" y="4143380"/>
            <a:ext cx="8786874" cy="2714620"/>
          </a:xfrm>
          <a:prstGeom prst="rect">
            <a:avLst/>
          </a:prstGeom>
          <a:solidFill>
            <a:srgbClr val="FFF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414366" y="446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ALGUMAS COMPARAÇÕES</a:t>
            </a: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1A8733D-C5C9-40ED-B531-A39483550170}" type="slidenum">
              <a:rPr lang="en-US" smtClean="0">
                <a:latin typeface="Calibri" pitchFamily="34" charset="0"/>
              </a:rPr>
              <a:pPr/>
              <a:t>13</a:t>
            </a:fld>
            <a:endParaRPr lang="en-US" smtClean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44" y="1142984"/>
          <a:ext cx="8786874" cy="5652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/>
                <a:gridCol w="4393437"/>
              </a:tblGrid>
              <a:tr h="67836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Exortador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Profeta</a:t>
                      </a:r>
                      <a:endParaRPr lang="pt-BR" sz="2400" dirty="0"/>
                    </a:p>
                  </a:txBody>
                  <a:tcPr/>
                </a:tc>
              </a:tr>
              <a:tr h="2322028">
                <a:tc>
                  <a:txBody>
                    <a:bodyPr/>
                    <a:lstStyle/>
                    <a:p>
                      <a:r>
                        <a:rPr lang="pt-BR" dirty="0" smtClean="0"/>
                        <a:t>O exortador,</a:t>
                      </a:r>
                      <a:r>
                        <a:rPr lang="pt-BR" baseline="0" dirty="0" smtClean="0"/>
                        <a:t> apesar de perceber o erro, do ponto de vista de Deus, nos planos ou comportamento do outro, procura e identifica algo aproveitável e enfatiza isto primeiro. Figurativa ou literalmente tem seu braço ao redor do ombro daquele eu está sendo aconselhado. Caminha com a pessoa ou grupo, ampliando o campo positivo.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 profeta identifica aquilo que está errado aos</a:t>
                      </a:r>
                      <a:r>
                        <a:rPr lang="pt-BR" baseline="0" dirty="0" smtClean="0"/>
                        <a:t> olhos de Deus nos planos ou comportamento do outro e parte para corrigi-lo sem rodeios. Frente a frente, penetra fundo nos olhos daquele com quem conversa.</a:t>
                      </a:r>
                      <a:endParaRPr lang="pt-BR" dirty="0"/>
                    </a:p>
                  </a:txBody>
                  <a:tcPr/>
                </a:tc>
              </a:tr>
              <a:tr h="678368">
                <a:tc>
                  <a:txBody>
                    <a:bodyPr/>
                    <a:lstStyle/>
                    <a:p>
                      <a:r>
                        <a:rPr lang="pt-BR" dirty="0" smtClean="0"/>
                        <a:t>Em seguida, incentiva a correção, partindo</a:t>
                      </a:r>
                      <a:r>
                        <a:rPr lang="pt-BR" baseline="0" dirty="0" smtClean="0"/>
                        <a:t> para alcançar mudanças radicais, através de pequenas modificações, feitas paulatinamente. Mantém-se otimista, mesmo quando a reação é lenta ou quase imperceptível.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Em seguida caminha junto </a:t>
                      </a:r>
                      <a:r>
                        <a:rPr lang="pt-BR" baseline="0" dirty="0" smtClean="0"/>
                        <a:t> com a pessoa ou grupo que aceita sua abordagem. Com insistência, conduz o outro a tomar grandes decisões imediatamente. Poderá ficar apático para com o estado do indivíduo que não recebe ou não age conforme a correção.</a:t>
                      </a:r>
                      <a:endParaRPr lang="pt-BR" dirty="0"/>
                    </a:p>
                  </a:txBody>
                  <a:tcPr/>
                </a:tc>
              </a:tr>
              <a:tr h="678368">
                <a:tc>
                  <a:txBody>
                    <a:bodyPr/>
                    <a:lstStyle/>
                    <a:p>
                      <a:r>
                        <a:rPr lang="pt-BR" dirty="0" smtClean="0"/>
                        <a:t>Ao mesmo tempo,</a:t>
                      </a:r>
                      <a:r>
                        <a:rPr lang="pt-BR" baseline="0" dirty="0" smtClean="0"/>
                        <a:t> tenta “aparar” o que percebeu de errado, o mais rápido possível, sem confrontar a pessoa ou grupo.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Às</a:t>
                      </a:r>
                      <a:r>
                        <a:rPr lang="pt-BR" baseline="0" dirty="0" smtClean="0"/>
                        <a:t> vezes, perde a pessoa ou grupo que se recusa a aceitar sua avaliação e admoestação.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142844" y="5929330"/>
            <a:ext cx="8786874" cy="928670"/>
          </a:xfrm>
          <a:prstGeom prst="rect">
            <a:avLst/>
          </a:prstGeom>
          <a:solidFill>
            <a:srgbClr val="FFF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414366" y="446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ALGUMAS COMPARAÇÕES</a:t>
            </a: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1A8733D-C5C9-40ED-B531-A39483550170}" type="slidenum">
              <a:rPr lang="en-US" smtClean="0">
                <a:latin typeface="Calibri" pitchFamily="34" charset="0"/>
              </a:rPr>
              <a:pPr/>
              <a:t>14</a:t>
            </a:fld>
            <a:endParaRPr lang="en-US" smtClean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44" y="1142984"/>
          <a:ext cx="8786874" cy="5652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/>
                <a:gridCol w="4393437"/>
              </a:tblGrid>
              <a:tr h="67836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Exortador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Profeta</a:t>
                      </a:r>
                      <a:endParaRPr lang="pt-BR" sz="2400" dirty="0"/>
                    </a:p>
                  </a:txBody>
                  <a:tcPr/>
                </a:tc>
              </a:tr>
              <a:tr h="2322028">
                <a:tc>
                  <a:txBody>
                    <a:bodyPr/>
                    <a:lstStyle/>
                    <a:p>
                      <a:r>
                        <a:rPr lang="pt-BR" dirty="0" smtClean="0"/>
                        <a:t>O exortador,</a:t>
                      </a:r>
                      <a:r>
                        <a:rPr lang="pt-BR" baseline="0" dirty="0" smtClean="0"/>
                        <a:t> apesar de perceber o erro, do ponto de vista de Deus, nos planos ou comportamento do outro, procura e identifica algo aproveitável e enfatiza isto primeiro. Figurativa ou literalmente tem seu braço ao redor do ombro daquele eu está sendo aconselhado. Caminha com a pessoa ou grupo, ampliando o campo positivo.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 profeta identifica aquilo que está errado aos</a:t>
                      </a:r>
                      <a:r>
                        <a:rPr lang="pt-BR" baseline="0" dirty="0" smtClean="0"/>
                        <a:t> olhos de Deus nos planos ou comportamento do outro e parte para corrigi-lo sem rodeios. Frente a frente, penetra fundo nos olhos daquele com quem conversa.</a:t>
                      </a:r>
                      <a:endParaRPr lang="pt-BR" dirty="0"/>
                    </a:p>
                  </a:txBody>
                  <a:tcPr/>
                </a:tc>
              </a:tr>
              <a:tr h="678368">
                <a:tc>
                  <a:txBody>
                    <a:bodyPr/>
                    <a:lstStyle/>
                    <a:p>
                      <a:r>
                        <a:rPr lang="pt-BR" dirty="0" smtClean="0"/>
                        <a:t>Em seguida, incentiva a correção, partindo</a:t>
                      </a:r>
                      <a:r>
                        <a:rPr lang="pt-BR" baseline="0" dirty="0" smtClean="0"/>
                        <a:t> para alcançar mudanças radicais, através de pequenas modificações, feitas paulatinamente. Mantém-se otimista, mesmo quando a reação é lenta ou quase imperceptível.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Em seguida caminha junto </a:t>
                      </a:r>
                      <a:r>
                        <a:rPr lang="pt-BR" baseline="0" dirty="0" smtClean="0"/>
                        <a:t> com a pessoa ou grupo que aceita sua abordagem. Com insistência, conduz o outro a tomar grandes decisões imediatamente. Poderá ficar apático para com o estado do indivíduo que não recebe ou não age conforme a correção.</a:t>
                      </a:r>
                      <a:endParaRPr lang="pt-BR" dirty="0"/>
                    </a:p>
                  </a:txBody>
                  <a:tcPr/>
                </a:tc>
              </a:tr>
              <a:tr h="678368">
                <a:tc>
                  <a:txBody>
                    <a:bodyPr/>
                    <a:lstStyle/>
                    <a:p>
                      <a:r>
                        <a:rPr lang="pt-BR" dirty="0" smtClean="0"/>
                        <a:t>Ao mesmo tempo,</a:t>
                      </a:r>
                      <a:r>
                        <a:rPr lang="pt-BR" baseline="0" dirty="0" smtClean="0"/>
                        <a:t> tenta “aparar” o que percebeu de errado, o mais rápido possível, sem confrontar a pessoa ou grupo.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Às</a:t>
                      </a:r>
                      <a:r>
                        <a:rPr lang="pt-BR" baseline="0" dirty="0" smtClean="0"/>
                        <a:t> vezes, perde a pessoa ou grupo que se recusa a aceitar sua avaliação e admoestação.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 bwMode="auto">
          <a:xfrm>
            <a:off x="414366" y="446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ALGUMAS COMPARAÇÕES</a:t>
            </a: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1A8733D-C5C9-40ED-B531-A39483550170}" type="slidenum">
              <a:rPr lang="en-US" smtClean="0">
                <a:latin typeface="Calibri" pitchFamily="34" charset="0"/>
              </a:rPr>
              <a:pPr/>
              <a:t>15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14366" y="44624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pt-BR" sz="3200" b="1" dirty="0" smtClean="0">
                <a:cs typeface="+mn-cs"/>
              </a:rPr>
              <a:t>ALGUMAS COMPARAÇÕES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14282" y="1142984"/>
          <a:ext cx="8715436" cy="5016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67836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Exortação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Misericórdia</a:t>
                      </a:r>
                      <a:endParaRPr lang="pt-BR" sz="2400" dirty="0"/>
                    </a:p>
                  </a:txBody>
                  <a:tcPr anchor="ctr"/>
                </a:tc>
              </a:tr>
              <a:tr h="1107582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O possuidor</a:t>
                      </a:r>
                      <a:r>
                        <a:rPr lang="pt-BR" sz="2000" baseline="0" dirty="0" smtClean="0"/>
                        <a:t> deste dom identifica-se com o problema de uma pessoa.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O possuidor deste dom identifica-se com uma pessoa</a:t>
                      </a:r>
                      <a:r>
                        <a:rPr lang="pt-BR" sz="2000" baseline="0" dirty="0" smtClean="0"/>
                        <a:t> que tem problemas. Sente na pele aquilo que ela sente.</a:t>
                      </a:r>
                      <a:endParaRPr lang="pt-BR" sz="2000" dirty="0"/>
                    </a:p>
                  </a:txBody>
                  <a:tcPr/>
                </a:tc>
              </a:tr>
              <a:tr h="678368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Envolve-se</a:t>
                      </a:r>
                      <a:r>
                        <a:rPr lang="pt-BR" sz="2000" baseline="0" dirty="0" smtClean="0"/>
                        <a:t> com o problema, procurando tirar a pessoa de sua situação emocional, encorajando-a e mostrando-lhe alternativas de vida. Oferece apoio, companhia e segurança no processo de tirá-la da crise.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Envolve-se</a:t>
                      </a:r>
                      <a:r>
                        <a:rPr lang="pt-BR" sz="2000" baseline="0" dirty="0" smtClean="0"/>
                        <a:t> com ela, procurando colocar-se em sua situação, oferecendo-lhe apoio, companhia e segurança onde ela está, no meio do problema.</a:t>
                      </a:r>
                      <a:endParaRPr lang="pt-BR" sz="2000" dirty="0"/>
                    </a:p>
                  </a:txBody>
                  <a:tcPr/>
                </a:tc>
              </a:tr>
              <a:tr h="678368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 pessoa necessitada sente-se fortalecida e animada</a:t>
                      </a:r>
                      <a:r>
                        <a:rPr lang="pt-BR" sz="2000" baseline="0" dirty="0" smtClean="0"/>
                        <a:t>, principalmente através de </a:t>
                      </a:r>
                      <a:r>
                        <a:rPr lang="pt-BR" sz="2000" b="1" baseline="0" dirty="0" smtClean="0"/>
                        <a:t>palavras</a:t>
                      </a:r>
                      <a:r>
                        <a:rPr lang="pt-BR" sz="2000" baseline="0" dirty="0" smtClean="0"/>
                        <a:t> motivadas pelo amor.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 pessoa necessitada sente-se compreendida e consolada, principalmente através de </a:t>
                      </a:r>
                      <a:r>
                        <a:rPr lang="pt-BR" sz="2000" b="1" dirty="0" smtClean="0"/>
                        <a:t>atos</a:t>
                      </a:r>
                      <a:r>
                        <a:rPr lang="pt-BR" sz="2000" dirty="0" smtClean="0"/>
                        <a:t> motivados</a:t>
                      </a:r>
                      <a:r>
                        <a:rPr lang="pt-BR" sz="2000" baseline="0" dirty="0" smtClean="0"/>
                        <a:t> pelo amor.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214282" y="1785926"/>
            <a:ext cx="8715436" cy="4429156"/>
          </a:xfrm>
          <a:prstGeom prst="rect">
            <a:avLst/>
          </a:prstGeom>
          <a:solidFill>
            <a:srgbClr val="FFF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1A8733D-C5C9-40ED-B531-A39483550170}" type="slidenum">
              <a:rPr lang="en-US" smtClean="0">
                <a:latin typeface="Calibri" pitchFamily="34" charset="0"/>
              </a:rPr>
              <a:pPr/>
              <a:t>16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14366" y="44624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pt-BR" sz="3200" b="1" dirty="0" smtClean="0">
                <a:cs typeface="+mn-cs"/>
              </a:rPr>
              <a:t>ALGUMAS COMPARAÇÕES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14282" y="1142984"/>
          <a:ext cx="8715436" cy="5016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67836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Exortação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Misericórdia</a:t>
                      </a:r>
                      <a:endParaRPr lang="pt-BR" sz="2400" dirty="0"/>
                    </a:p>
                  </a:txBody>
                  <a:tcPr anchor="ctr"/>
                </a:tc>
              </a:tr>
              <a:tr h="1107582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O possuidor</a:t>
                      </a:r>
                      <a:r>
                        <a:rPr lang="pt-BR" sz="2000" baseline="0" dirty="0" smtClean="0"/>
                        <a:t> deste dom identifica-se com o problema de uma pessoa.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O possuidor deste dom identifica-se com uma pessoa</a:t>
                      </a:r>
                      <a:r>
                        <a:rPr lang="pt-BR" sz="2000" baseline="0" dirty="0" smtClean="0"/>
                        <a:t> que tem problemas. Sente na pele aquilo que ela sente.</a:t>
                      </a:r>
                      <a:endParaRPr lang="pt-BR" sz="2000" dirty="0"/>
                    </a:p>
                  </a:txBody>
                  <a:tcPr/>
                </a:tc>
              </a:tr>
              <a:tr h="678368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Envolve-se</a:t>
                      </a:r>
                      <a:r>
                        <a:rPr lang="pt-BR" sz="2000" baseline="0" dirty="0" smtClean="0"/>
                        <a:t> com o problema, procurando tirar a pessoa de sua situação emocional, encorajando-a e mostrando-lhe alternativas de vida. Oferece apoio, companhia e segurança no processo de tirá-la da crise.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Envolve-se</a:t>
                      </a:r>
                      <a:r>
                        <a:rPr lang="pt-BR" sz="2000" baseline="0" dirty="0" smtClean="0"/>
                        <a:t> com ela, procurando colocar-se em sua situação, oferecendo-lhe apoio, companhia e segurança onde ela está, no meio do problema.</a:t>
                      </a:r>
                      <a:endParaRPr lang="pt-BR" sz="2000" dirty="0"/>
                    </a:p>
                  </a:txBody>
                  <a:tcPr/>
                </a:tc>
              </a:tr>
              <a:tr h="678368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 pessoa necessitada sente-se fortalecida e animada</a:t>
                      </a:r>
                      <a:r>
                        <a:rPr lang="pt-BR" sz="2000" baseline="0" dirty="0" smtClean="0"/>
                        <a:t>, principalmente através de </a:t>
                      </a:r>
                      <a:r>
                        <a:rPr lang="pt-BR" sz="2000" b="1" baseline="0" dirty="0" smtClean="0"/>
                        <a:t>palavras</a:t>
                      </a:r>
                      <a:r>
                        <a:rPr lang="pt-BR" sz="2000" baseline="0" dirty="0" smtClean="0"/>
                        <a:t> motivadas pelo amor.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 pessoa necessitada sente-se compreendida e consolada, principalmente através de </a:t>
                      </a:r>
                      <a:r>
                        <a:rPr lang="pt-BR" sz="2000" b="1" dirty="0" smtClean="0"/>
                        <a:t>atos</a:t>
                      </a:r>
                      <a:r>
                        <a:rPr lang="pt-BR" sz="2000" dirty="0" smtClean="0"/>
                        <a:t> motivados</a:t>
                      </a:r>
                      <a:r>
                        <a:rPr lang="pt-BR" sz="2000" baseline="0" dirty="0" smtClean="0"/>
                        <a:t> pelo amor.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214282" y="2928934"/>
            <a:ext cx="8715436" cy="3286148"/>
          </a:xfrm>
          <a:prstGeom prst="rect">
            <a:avLst/>
          </a:prstGeom>
          <a:solidFill>
            <a:srgbClr val="FFF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1A8733D-C5C9-40ED-B531-A39483550170}" type="slidenum">
              <a:rPr lang="en-US" smtClean="0">
                <a:latin typeface="Calibri" pitchFamily="34" charset="0"/>
              </a:rPr>
              <a:pPr/>
              <a:t>17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14366" y="44624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pt-BR" sz="3200" b="1" dirty="0" smtClean="0">
                <a:cs typeface="+mn-cs"/>
              </a:rPr>
              <a:t>ALGUMAS COMPARAÇÕES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14282" y="1142984"/>
          <a:ext cx="8715436" cy="5016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67836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Exortação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Misericórdia</a:t>
                      </a:r>
                      <a:endParaRPr lang="pt-BR" sz="2400" dirty="0"/>
                    </a:p>
                  </a:txBody>
                  <a:tcPr anchor="ctr"/>
                </a:tc>
              </a:tr>
              <a:tr h="1107582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O possuidor</a:t>
                      </a:r>
                      <a:r>
                        <a:rPr lang="pt-BR" sz="2000" baseline="0" dirty="0" smtClean="0"/>
                        <a:t> deste dom identifica-se com o problema de uma pessoa.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O possuidor deste dom identifica-se com uma pessoa</a:t>
                      </a:r>
                      <a:r>
                        <a:rPr lang="pt-BR" sz="2000" baseline="0" dirty="0" smtClean="0"/>
                        <a:t> que tem problemas. Sente na pele aquilo que ela sente.</a:t>
                      </a:r>
                      <a:endParaRPr lang="pt-BR" sz="2000" dirty="0"/>
                    </a:p>
                  </a:txBody>
                  <a:tcPr/>
                </a:tc>
              </a:tr>
              <a:tr h="678368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Envolve-se</a:t>
                      </a:r>
                      <a:r>
                        <a:rPr lang="pt-BR" sz="2000" baseline="0" dirty="0" smtClean="0"/>
                        <a:t> com o problema, procurando tirar a pessoa de sua situação emocional, encorajando-a e mostrando-lhe alternativas de vida. Oferece apoio, companhia e segurança no processo de tirá-la da crise.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Envolve-se</a:t>
                      </a:r>
                      <a:r>
                        <a:rPr lang="pt-BR" sz="2000" baseline="0" dirty="0" smtClean="0"/>
                        <a:t> com ela, procurando colocar-se em sua situação, oferecendo-lhe apoio, companhia e segurança onde ela está, no meio do problema.</a:t>
                      </a:r>
                      <a:endParaRPr lang="pt-BR" sz="2000" dirty="0"/>
                    </a:p>
                  </a:txBody>
                  <a:tcPr/>
                </a:tc>
              </a:tr>
              <a:tr h="678368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 pessoa necessitada sente-se fortalecida e animada</a:t>
                      </a:r>
                      <a:r>
                        <a:rPr lang="pt-BR" sz="2000" baseline="0" dirty="0" smtClean="0"/>
                        <a:t>, principalmente através de </a:t>
                      </a:r>
                      <a:r>
                        <a:rPr lang="pt-BR" sz="2000" b="1" baseline="0" dirty="0" smtClean="0"/>
                        <a:t>palavras</a:t>
                      </a:r>
                      <a:r>
                        <a:rPr lang="pt-BR" sz="2000" baseline="0" dirty="0" smtClean="0"/>
                        <a:t> motivadas pelo amor.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 pessoa necessitada sente-se compreendida e consolada, principalmente através de </a:t>
                      </a:r>
                      <a:r>
                        <a:rPr lang="pt-BR" sz="2000" b="1" dirty="0" smtClean="0"/>
                        <a:t>atos</a:t>
                      </a:r>
                      <a:r>
                        <a:rPr lang="pt-BR" sz="2000" dirty="0" smtClean="0"/>
                        <a:t> motivados</a:t>
                      </a:r>
                      <a:r>
                        <a:rPr lang="pt-BR" sz="2000" baseline="0" dirty="0" smtClean="0"/>
                        <a:t> pelo amor.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214282" y="4857760"/>
            <a:ext cx="8715436" cy="1357322"/>
          </a:xfrm>
          <a:prstGeom prst="rect">
            <a:avLst/>
          </a:prstGeom>
          <a:solidFill>
            <a:srgbClr val="FFF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1A8733D-C5C9-40ED-B531-A39483550170}" type="slidenum">
              <a:rPr lang="en-US" smtClean="0">
                <a:latin typeface="Calibri" pitchFamily="34" charset="0"/>
              </a:rPr>
              <a:pPr/>
              <a:t>18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14366" y="44624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pt-BR" sz="3200" b="1" dirty="0" smtClean="0">
                <a:cs typeface="+mn-cs"/>
              </a:rPr>
              <a:t>ALGUMAS COMPARAÇÕES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14282" y="1142984"/>
          <a:ext cx="8715436" cy="5016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67836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Exortação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Misericórdia</a:t>
                      </a:r>
                      <a:endParaRPr lang="pt-BR" sz="2400" dirty="0"/>
                    </a:p>
                  </a:txBody>
                  <a:tcPr anchor="ctr"/>
                </a:tc>
              </a:tr>
              <a:tr h="1107582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O possuidor</a:t>
                      </a:r>
                      <a:r>
                        <a:rPr lang="pt-BR" sz="2000" baseline="0" dirty="0" smtClean="0"/>
                        <a:t> deste dom identifica-se com o problema de uma pessoa.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O possuidor deste dom identifica-se com uma pessoa</a:t>
                      </a:r>
                      <a:r>
                        <a:rPr lang="pt-BR" sz="2000" baseline="0" dirty="0" smtClean="0"/>
                        <a:t> que tem problemas. Sente na pele aquilo que ela sente.</a:t>
                      </a:r>
                      <a:endParaRPr lang="pt-BR" sz="2000" dirty="0"/>
                    </a:p>
                  </a:txBody>
                  <a:tcPr/>
                </a:tc>
              </a:tr>
              <a:tr h="678368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Envolve-se</a:t>
                      </a:r>
                      <a:r>
                        <a:rPr lang="pt-BR" sz="2000" baseline="0" dirty="0" smtClean="0"/>
                        <a:t> com o problema, procurando tirar a pessoa de sua situação emocional, encorajando-a e mostrando-lhe alternativas de vida. Oferece apoio, companhia e segurança no processo de tirá-la da crise. 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Envolve-se</a:t>
                      </a:r>
                      <a:r>
                        <a:rPr lang="pt-BR" sz="2000" baseline="0" dirty="0" smtClean="0"/>
                        <a:t> com ela, procurando colocar-se em sua situação, oferecendo-lhe apoio, companhia e segurança onde ela está, no meio do problema.</a:t>
                      </a:r>
                      <a:endParaRPr lang="pt-BR" sz="2000" dirty="0"/>
                    </a:p>
                  </a:txBody>
                  <a:tcPr/>
                </a:tc>
              </a:tr>
              <a:tr h="678368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 pessoa necessitada sente-se fortalecida e animada</a:t>
                      </a:r>
                      <a:r>
                        <a:rPr lang="pt-BR" sz="2000" baseline="0" dirty="0" smtClean="0"/>
                        <a:t>, principalmente através de </a:t>
                      </a:r>
                      <a:r>
                        <a:rPr lang="pt-BR" sz="2000" b="1" baseline="0" dirty="0" smtClean="0"/>
                        <a:t>palavras</a:t>
                      </a:r>
                      <a:r>
                        <a:rPr lang="pt-BR" sz="2000" baseline="0" dirty="0" smtClean="0"/>
                        <a:t> motivadas pelo amor.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 pessoa necessitada sente-se compreendida e consolada, principalmente através de </a:t>
                      </a:r>
                      <a:r>
                        <a:rPr lang="pt-BR" sz="2000" b="1" dirty="0" smtClean="0"/>
                        <a:t>atos</a:t>
                      </a:r>
                      <a:r>
                        <a:rPr lang="pt-BR" sz="2000" dirty="0" smtClean="0"/>
                        <a:t> motivados</a:t>
                      </a:r>
                      <a:r>
                        <a:rPr lang="pt-BR" sz="2000" baseline="0" dirty="0" smtClean="0"/>
                        <a:t> pelo amor.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1A8733D-C5C9-40ED-B531-A39483550170}" type="slidenum">
              <a:rPr lang="en-US" smtClean="0">
                <a:latin typeface="Calibri" pitchFamily="34" charset="0"/>
              </a:rPr>
              <a:pPr/>
              <a:t>19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14366" y="44624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pt-BR" sz="3200" b="1" dirty="0" smtClean="0">
                <a:cs typeface="+mn-cs"/>
              </a:rPr>
              <a:t>ALGUMAS COMPARAÇÕES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14281" y="2503828"/>
          <a:ext cx="8715438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6"/>
                <a:gridCol w="2905146"/>
                <a:gridCol w="29051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Profeta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Serviço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Misericórdia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Encara</a:t>
                      </a:r>
                      <a:r>
                        <a:rPr lang="pt-BR" baseline="0" dirty="0" smtClean="0"/>
                        <a:t> o hipócrita, ou a hipocrisia no grupo, desmascarando a falsidade e colocando o dedo na chaga, para recuperar o indivíduo ou grupo.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Faz questão de desmascarar o indivíduo; recusa-se</a:t>
                      </a:r>
                      <a:r>
                        <a:rPr lang="pt-BR" baseline="0" dirty="0" smtClean="0"/>
                        <a:t> a atendê-lo.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Procura se afastar do indivíduo, se possível</a:t>
                      </a:r>
                      <a:r>
                        <a:rPr lang="pt-BR" baseline="0" dirty="0" smtClean="0"/>
                        <a:t> sem o desmascarar.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Motivação:</a:t>
                      </a:r>
                      <a:r>
                        <a:rPr lang="pt-BR" baseline="0" dirty="0" smtClean="0"/>
                        <a:t> promover quebrantamento, visando a recuperação. Machuca para tratar e sarar a ferida.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Motivação:</a:t>
                      </a:r>
                      <a:r>
                        <a:rPr lang="pt-BR" baseline="0" dirty="0" smtClean="0"/>
                        <a:t> mostrar-lhe que não merece ser atendido como quer; não se importa em machucá-lo.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Motivação: evitar machucá-lo,</a:t>
                      </a:r>
                      <a:r>
                        <a:rPr lang="pt-BR" baseline="0" dirty="0" smtClean="0"/>
                        <a:t> o que lhe seria penoso.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Dos</a:t>
                      </a:r>
                      <a:r>
                        <a:rPr lang="pt-BR" baseline="0" dirty="0" smtClean="0"/>
                        <a:t> três dons, seu discernimento é maior.</a:t>
                      </a:r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dirty="0" smtClean="0"/>
                        <a:t>Aquele que tem estes dois dons: Na maioria</a:t>
                      </a:r>
                      <a:r>
                        <a:rPr lang="pt-BR" baseline="0" dirty="0" smtClean="0"/>
                        <a:t> das vezes a tendência é deixar a pessoa de lado, não dar muita atenção a ela. O importante nisto tudo é que ela saiba o porquê.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142976" y="1219786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Os possuidores dos dons de </a:t>
            </a:r>
            <a:r>
              <a:rPr lang="pt-BR" b="1" dirty="0" smtClean="0"/>
              <a:t>serviço</a:t>
            </a:r>
            <a:r>
              <a:rPr lang="pt-BR" dirty="0" smtClean="0"/>
              <a:t>, de </a:t>
            </a:r>
            <a:r>
              <a:rPr lang="pt-BR" b="1" dirty="0" smtClean="0"/>
              <a:t>misericórdia</a:t>
            </a:r>
            <a:r>
              <a:rPr lang="pt-BR" dirty="0" smtClean="0"/>
              <a:t> e do </a:t>
            </a:r>
            <a:r>
              <a:rPr lang="pt-BR" b="1" dirty="0" smtClean="0"/>
              <a:t>profeta</a:t>
            </a:r>
            <a:r>
              <a:rPr lang="pt-BR" dirty="0" smtClean="0"/>
              <a:t> são capacitados por Deus a detectar os insinceros, hipócritas e gente com segundas intenções.  Qual a sua reação diante dos insinceros? Veja tabela: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14282" y="2857496"/>
            <a:ext cx="8715436" cy="4000504"/>
          </a:xfrm>
          <a:prstGeom prst="rect">
            <a:avLst/>
          </a:prstGeom>
          <a:solidFill>
            <a:srgbClr val="FFF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852935"/>
            <a:ext cx="5688632" cy="1080121"/>
          </a:xfrm>
        </p:spPr>
        <p:txBody>
          <a:bodyPr/>
          <a:lstStyle/>
          <a:p>
            <a:r>
              <a:rPr lang="pt-BR" sz="2800" dirty="0" smtClean="0"/>
              <a:t>Lição 3</a:t>
            </a:r>
            <a:br>
              <a:rPr lang="pt-BR" sz="2800" dirty="0" smtClean="0"/>
            </a:br>
            <a:r>
              <a:rPr lang="pt-BR" sz="2800" dirty="0" smtClean="0"/>
              <a:t>Dons – EQUIPANDO OS SANTOS I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3789040"/>
            <a:ext cx="5688632" cy="552102"/>
          </a:xfrm>
        </p:spPr>
        <p:txBody>
          <a:bodyPr/>
          <a:lstStyle/>
          <a:p>
            <a:r>
              <a:rPr lang="pt-BR" dirty="0" err="1" smtClean="0"/>
              <a:t>Rm</a:t>
            </a:r>
            <a:r>
              <a:rPr lang="pt-BR" dirty="0" smtClean="0"/>
              <a:t> 12.6-8; 1 Co 12.28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1A8733D-C5C9-40ED-B531-A39483550170}" type="slidenum">
              <a:rPr lang="en-US" smtClean="0">
                <a:latin typeface="Calibri" pitchFamily="34" charset="0"/>
              </a:rPr>
              <a:pPr/>
              <a:t>20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14366" y="44624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pt-BR" sz="3200" b="1" dirty="0" smtClean="0">
                <a:cs typeface="+mn-cs"/>
              </a:rPr>
              <a:t>ALGUMAS COMPARAÇÕES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14281" y="2503828"/>
          <a:ext cx="8715438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6"/>
                <a:gridCol w="2905146"/>
                <a:gridCol w="29051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Profeta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Serviço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Misericórdia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Encara</a:t>
                      </a:r>
                      <a:r>
                        <a:rPr lang="pt-BR" baseline="0" dirty="0" smtClean="0"/>
                        <a:t> o hipócrita, ou a hipocrisia no grupo, desmascarando a falsidade e colocando o dedo na chaga, para recuperar o indivíduo ou grupo.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Faz questão de desmascarar o indivíduo; recusa-se</a:t>
                      </a:r>
                      <a:r>
                        <a:rPr lang="pt-BR" baseline="0" dirty="0" smtClean="0"/>
                        <a:t> a atendê-lo.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Procura se afastar do indivíduo, se possível</a:t>
                      </a:r>
                      <a:r>
                        <a:rPr lang="pt-BR" baseline="0" dirty="0" smtClean="0"/>
                        <a:t> sem o desmascarar.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Motivação:</a:t>
                      </a:r>
                      <a:r>
                        <a:rPr lang="pt-BR" baseline="0" dirty="0" smtClean="0"/>
                        <a:t> promover quebrantamento, visando a recuperação. Machuca para tratar e sarar a ferida.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Motivação:</a:t>
                      </a:r>
                      <a:r>
                        <a:rPr lang="pt-BR" baseline="0" dirty="0" smtClean="0"/>
                        <a:t> mostrar-lhe que não merece ser atendido como quer; não se importa em machucá-lo.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Motivação: evitar machucá-lo,</a:t>
                      </a:r>
                      <a:r>
                        <a:rPr lang="pt-BR" baseline="0" dirty="0" smtClean="0"/>
                        <a:t> o que lhe seria penoso.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Dos</a:t>
                      </a:r>
                      <a:r>
                        <a:rPr lang="pt-BR" baseline="0" dirty="0" smtClean="0"/>
                        <a:t> três dons, seu discernimento é maior.</a:t>
                      </a:r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dirty="0" smtClean="0"/>
                        <a:t>Aquele que tem estes dois dons: Na maioria</a:t>
                      </a:r>
                      <a:r>
                        <a:rPr lang="pt-BR" baseline="0" dirty="0" smtClean="0"/>
                        <a:t> das vezes a tendência é deixar a pessoa de lado, não dar muita atenção a ela. O importante nisto tudo é que ela saiba o porquê.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142976" y="1219786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Os possuidores dos dons de </a:t>
            </a:r>
            <a:r>
              <a:rPr lang="pt-BR" b="1" dirty="0" smtClean="0"/>
              <a:t>serviço</a:t>
            </a:r>
            <a:r>
              <a:rPr lang="pt-BR" dirty="0" smtClean="0"/>
              <a:t>, de </a:t>
            </a:r>
            <a:r>
              <a:rPr lang="pt-BR" b="1" dirty="0" smtClean="0"/>
              <a:t>misericórdia</a:t>
            </a:r>
            <a:r>
              <a:rPr lang="pt-BR" dirty="0" smtClean="0"/>
              <a:t> e do </a:t>
            </a:r>
            <a:r>
              <a:rPr lang="pt-BR" b="1" dirty="0" smtClean="0"/>
              <a:t>profeta</a:t>
            </a:r>
            <a:r>
              <a:rPr lang="pt-BR" dirty="0" smtClean="0"/>
              <a:t> são capacitados por Deus a detectar os insinceros, hipócritas e gente com segundas intenções.  Qual a sua reação diante dos insinceros? Veja tabela: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14282" y="4643446"/>
            <a:ext cx="8715436" cy="2214554"/>
          </a:xfrm>
          <a:prstGeom prst="rect">
            <a:avLst/>
          </a:prstGeom>
          <a:solidFill>
            <a:srgbClr val="FFF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1A8733D-C5C9-40ED-B531-A39483550170}" type="slidenum">
              <a:rPr lang="en-US" smtClean="0">
                <a:latin typeface="Calibri" pitchFamily="34" charset="0"/>
              </a:rPr>
              <a:pPr/>
              <a:t>21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14366" y="44624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pt-BR" sz="3200" b="1" dirty="0" smtClean="0">
                <a:cs typeface="+mn-cs"/>
              </a:rPr>
              <a:t>ALGUMAS COMPARAÇÕES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14281" y="2503828"/>
          <a:ext cx="8715438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6"/>
                <a:gridCol w="2905146"/>
                <a:gridCol w="29051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Profeta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Serviço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Misericórdia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Encara</a:t>
                      </a:r>
                      <a:r>
                        <a:rPr lang="pt-BR" baseline="0" dirty="0" smtClean="0"/>
                        <a:t> o hipócrita, ou a hipocrisia no grupo, desmascarando a falsidade e colocando o dedo na chaga, para recuperar o indivíduo ou grupo.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Faz questão de desmascarar o indivíduo; recusa-se</a:t>
                      </a:r>
                      <a:r>
                        <a:rPr lang="pt-BR" baseline="0" dirty="0" smtClean="0"/>
                        <a:t> a atendê-lo.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Procura se afastar do indivíduo, se possível</a:t>
                      </a:r>
                      <a:r>
                        <a:rPr lang="pt-BR" baseline="0" dirty="0" smtClean="0"/>
                        <a:t> sem o desmascarar.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Motivação:</a:t>
                      </a:r>
                      <a:r>
                        <a:rPr lang="pt-BR" baseline="0" dirty="0" smtClean="0"/>
                        <a:t> promover quebrantamento, visando a recuperação. Machuca para tratar e sarar a ferida.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Motivação:</a:t>
                      </a:r>
                      <a:r>
                        <a:rPr lang="pt-BR" baseline="0" dirty="0" smtClean="0"/>
                        <a:t> mostrar-lhe que não merece ser atendido como quer; não se importa em machucá-lo.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Motivação: evitar machucá-lo,</a:t>
                      </a:r>
                      <a:r>
                        <a:rPr lang="pt-BR" baseline="0" dirty="0" smtClean="0"/>
                        <a:t> o que lhe seria penoso.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Dos</a:t>
                      </a:r>
                      <a:r>
                        <a:rPr lang="pt-BR" baseline="0" dirty="0" smtClean="0"/>
                        <a:t> três dons, seu discernimento é maior.</a:t>
                      </a:r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dirty="0" smtClean="0"/>
                        <a:t>Aquele que tem estes dois dons: Na maioria</a:t>
                      </a:r>
                      <a:r>
                        <a:rPr lang="pt-BR" baseline="0" dirty="0" smtClean="0"/>
                        <a:t> das vezes a tendência é deixar a pessoa de lado, não dar muita atenção a ela. O importante nisto tudo é que ela saiba o porquê.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142976" y="1219786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Os possuidores dos dons de </a:t>
            </a:r>
            <a:r>
              <a:rPr lang="pt-BR" b="1" dirty="0" smtClean="0"/>
              <a:t>serviço</a:t>
            </a:r>
            <a:r>
              <a:rPr lang="pt-BR" dirty="0" smtClean="0"/>
              <a:t>, de </a:t>
            </a:r>
            <a:r>
              <a:rPr lang="pt-BR" b="1" dirty="0" smtClean="0"/>
              <a:t>misericórdia</a:t>
            </a:r>
            <a:r>
              <a:rPr lang="pt-BR" dirty="0" smtClean="0"/>
              <a:t> e do </a:t>
            </a:r>
            <a:r>
              <a:rPr lang="pt-BR" b="1" dirty="0" smtClean="0"/>
              <a:t>profeta</a:t>
            </a:r>
            <a:r>
              <a:rPr lang="pt-BR" dirty="0" smtClean="0"/>
              <a:t> são capacitados por Deus a detectar os insinceros, hipócritas e gente com segundas intenções.  Qual a sua reação diante dos insinceros? Veja tabela: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14282" y="5786454"/>
            <a:ext cx="8715436" cy="1071546"/>
          </a:xfrm>
          <a:prstGeom prst="rect">
            <a:avLst/>
          </a:prstGeom>
          <a:solidFill>
            <a:srgbClr val="FFF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1A8733D-C5C9-40ED-B531-A39483550170}" type="slidenum">
              <a:rPr lang="en-US" smtClean="0">
                <a:latin typeface="Calibri" pitchFamily="34" charset="0"/>
              </a:rPr>
              <a:pPr/>
              <a:t>22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14366" y="44624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pt-BR" sz="3200" b="1" dirty="0" smtClean="0">
                <a:cs typeface="+mn-cs"/>
              </a:rPr>
              <a:t>ALGUMAS COMPARAÇÕES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14281" y="2503828"/>
          <a:ext cx="8715438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6"/>
                <a:gridCol w="2905146"/>
                <a:gridCol w="29051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Profeta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Serviço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Misericórdia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Encara</a:t>
                      </a:r>
                      <a:r>
                        <a:rPr lang="pt-BR" baseline="0" dirty="0" smtClean="0"/>
                        <a:t> o hipócrita, ou a hipocrisia no grupo, desmascarando a falsidade e colocando o dedo na chaga, para recuperar o indivíduo ou grupo.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Faz questão de desmascarar o indivíduo; recusa-se</a:t>
                      </a:r>
                      <a:r>
                        <a:rPr lang="pt-BR" baseline="0" dirty="0" smtClean="0"/>
                        <a:t> a atendê-lo.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Procura se afastar do indivíduo, se possível</a:t>
                      </a:r>
                      <a:r>
                        <a:rPr lang="pt-BR" baseline="0" dirty="0" smtClean="0"/>
                        <a:t> sem o desmascarar.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Motivação:</a:t>
                      </a:r>
                      <a:r>
                        <a:rPr lang="pt-BR" baseline="0" dirty="0" smtClean="0"/>
                        <a:t> promover quebrantamento, visando a recuperação. Machuca para tratar e sarar a ferida.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Motivação:</a:t>
                      </a:r>
                      <a:r>
                        <a:rPr lang="pt-BR" baseline="0" dirty="0" smtClean="0"/>
                        <a:t> mostrar-lhe que não merece ser atendido como quer; não se importa em machucá-lo.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Motivação: evitar machucá-lo,</a:t>
                      </a:r>
                      <a:r>
                        <a:rPr lang="pt-BR" baseline="0" dirty="0" smtClean="0"/>
                        <a:t> o que lhe seria penoso.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Dos</a:t>
                      </a:r>
                      <a:r>
                        <a:rPr lang="pt-BR" baseline="0" dirty="0" smtClean="0"/>
                        <a:t> três dons, seu discernimento é maior.</a:t>
                      </a:r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dirty="0" smtClean="0"/>
                        <a:t>Aquele que tem estes dois dons: Na maioria</a:t>
                      </a:r>
                      <a:r>
                        <a:rPr lang="pt-BR" baseline="0" dirty="0" smtClean="0"/>
                        <a:t> das vezes a tendência é deixar a pessoa de lado, não dar muita atenção a ela. O importante nisto tudo é que ela saiba o porquê.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142976" y="1219786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Os possuidores dos dons de </a:t>
            </a:r>
            <a:r>
              <a:rPr lang="pt-BR" b="1" dirty="0" smtClean="0"/>
              <a:t>serviço</a:t>
            </a:r>
            <a:r>
              <a:rPr lang="pt-BR" dirty="0" smtClean="0"/>
              <a:t>, de </a:t>
            </a:r>
            <a:r>
              <a:rPr lang="pt-BR" b="1" dirty="0" smtClean="0"/>
              <a:t>misericórdia</a:t>
            </a:r>
            <a:r>
              <a:rPr lang="pt-BR" dirty="0" smtClean="0"/>
              <a:t> e do </a:t>
            </a:r>
            <a:r>
              <a:rPr lang="pt-BR" b="1" dirty="0" smtClean="0"/>
              <a:t>profeta</a:t>
            </a:r>
            <a:r>
              <a:rPr lang="pt-BR" dirty="0" smtClean="0"/>
              <a:t> são capacitados por Deus a detectar os insinceros, hipócritas e gente com segundas intenções.  Qual a sua reação diante dos insinceros? Veja tabela: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1A8733D-C5C9-40ED-B531-A39483550170}" type="slidenum">
              <a:rPr lang="en-US" smtClean="0">
                <a:latin typeface="Calibri" pitchFamily="34" charset="0"/>
              </a:rPr>
              <a:pPr/>
              <a:t>23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30832" y="116632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pt-BR" sz="3200" b="1" dirty="0" smtClean="0">
                <a:cs typeface="+mn-cs"/>
              </a:rPr>
              <a:t>CONCLUSÃO E APLICAÇÃO</a:t>
            </a:r>
          </a:p>
        </p:txBody>
      </p:sp>
      <p:sp>
        <p:nvSpPr>
          <p:cNvPr id="7475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43608" y="1412999"/>
            <a:ext cx="7776864" cy="4968329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pt-BR" sz="2800" b="1" dirty="0" smtClean="0"/>
              <a:t>Os dons aqui denominados para ministério são os dons não sobrenaturais, mas que têm funções vitais na vida da igreja. Os dons são concedidos para a igreja para aperfeiçoamento dos santos, desempenho do serviço, edificação do Corpo de Cristo e se evidenciam pela maturidade espiritual e semelhança com Cristo, estabilidade espiritual, por seguir a verdade em amor e cooperação mútua espiritual. Cada membro do corpo, não importa o quão insignificante pareça ser, tem um ministério importante a exercer para o bem do corpo.</a:t>
            </a:r>
          </a:p>
          <a:p>
            <a:pPr marL="0" indent="0" algn="just">
              <a:buNone/>
              <a:defRPr/>
            </a:pPr>
            <a:endParaRPr lang="pt-BR" sz="2700" b="0" dirty="0" smtClean="0"/>
          </a:p>
          <a:p>
            <a:pPr marL="0" indent="0">
              <a:buFont typeface="Arial" charset="0"/>
              <a:buNone/>
              <a:defRPr/>
            </a:pPr>
            <a:endParaRPr lang="pt-BR" sz="2800" b="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4536504"/>
            <a:ext cx="9376475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-36513" y="44450"/>
          <a:ext cx="9180512" cy="698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3471"/>
                <a:gridCol w="3006008"/>
                <a:gridCol w="2681033"/>
              </a:tblGrid>
              <a:tr h="523756"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RELAÇÃO DOS DONS</a:t>
                      </a:r>
                      <a:endParaRPr lang="pt-BR" sz="2000" dirty="0"/>
                    </a:p>
                  </a:txBody>
                  <a:tcPr>
                    <a:solidFill>
                      <a:srgbClr val="BC7A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6461020">
                <a:tc>
                  <a:txBody>
                    <a:bodyPr/>
                    <a:lstStyle/>
                    <a:p>
                      <a:endParaRPr lang="pt-BR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1 Coríntios 12.28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1. apóstolos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pt-BR" sz="1600" b="1" u="none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2. </a:t>
                      </a:r>
                      <a:r>
                        <a:rPr lang="pt-BR" sz="1600" b="1" u="sng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profetas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3. mestres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4. operadores de milagres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5. dons de curar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pt-BR" sz="1600" b="1" u="none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pt-BR" sz="1600" b="1" u="sng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socorros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7. governos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8. variedades de línguas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pt-BR" sz="20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1 Coríntios 12.8-10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9. palavra de sabedoria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10. palavra do conhecimento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11. fé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(5) dons de curar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(4) operadores de milagres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(2) profecia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12. discernimento de espíritos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(8) variedade de línguas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13. capacidade para interpretá-las</a:t>
                      </a:r>
                    </a:p>
                    <a:p>
                      <a:endParaRPr lang="pt-BR" sz="1600" dirty="0"/>
                    </a:p>
                  </a:txBody>
                  <a:tcPr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Efésios 4.11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(1) apóstolos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(2) </a:t>
                      </a:r>
                      <a:r>
                        <a:rPr lang="pt-BR" sz="1600" b="1" u="none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profetas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14. evangelistas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(3) pastores e mestres 15</a:t>
                      </a:r>
                      <a:r>
                        <a:rPr lang="pt-BR" sz="1600" b="1" kern="1200" baseline="300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[3]</a:t>
                      </a:r>
                      <a:endParaRPr lang="pt-BR" sz="16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pt-BR" sz="16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R</a:t>
                      </a:r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omanos 12.6-8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(2) </a:t>
                      </a:r>
                      <a:r>
                        <a:rPr lang="pt-BR" sz="1600" b="1" u="none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profecia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15. </a:t>
                      </a:r>
                      <a:r>
                        <a:rPr lang="pt-BR" sz="1600" b="1" u="sng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ministério</a:t>
                      </a:r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16</a:t>
                      </a:r>
                      <a:r>
                        <a:rPr lang="pt-BR" sz="1600" b="1" kern="1200" baseline="300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[3]</a:t>
                      </a:r>
                      <a:endParaRPr lang="pt-BR" sz="16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16. o que ensina (3)</a:t>
                      </a:r>
                      <a:r>
                        <a:rPr lang="pt-BR" sz="1600" b="1" kern="1200" baseline="300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[3]</a:t>
                      </a:r>
                      <a:endParaRPr lang="pt-BR" sz="16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17. </a:t>
                      </a:r>
                      <a:r>
                        <a:rPr lang="pt-BR" sz="1600" b="1" u="sng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o que exorta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18. </a:t>
                      </a:r>
                      <a:r>
                        <a:rPr lang="pt-BR" sz="1600" b="1" u="sng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o que contribui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19. o que preside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20. </a:t>
                      </a:r>
                      <a:r>
                        <a:rPr lang="pt-BR" sz="1600" b="1" u="sng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quem exerce misericórdia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pt-BR" sz="20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1 Coríntios 7.7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21. casamento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22. celibato</a:t>
                      </a:r>
                    </a:p>
                    <a:p>
                      <a:endParaRPr lang="pt-BR" sz="1600" dirty="0"/>
                    </a:p>
                  </a:txBody>
                  <a:tcPr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pt-BR" sz="20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1 Pedro 4.11</a:t>
                      </a:r>
                    </a:p>
                    <a:p>
                      <a:pPr marL="269875" indent="-269875"/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. todo aquele que fala       (abrangendo vários dons)</a:t>
                      </a:r>
                    </a:p>
                    <a:p>
                      <a:pPr marL="269875" indent="-269875"/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. todo aquele que serve   (abrangendo vários dons)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457200" rtl="0" eaLnBrk="1" latinLnBrk="0" hangingPunct="1"/>
                      <a:endParaRPr lang="pt-BR" sz="20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Depreendidos do NT 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23. hospitalidade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24. intercessão</a:t>
                      </a:r>
                    </a:p>
                    <a:p>
                      <a:endParaRPr lang="pt-BR" sz="1600" dirty="0"/>
                    </a:p>
                  </a:txBody>
                  <a:tcPr>
                    <a:solidFill>
                      <a:srgbClr val="FFE48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/>
              <a:t>DOM DE SERVIÇO OU MINISTÉRIO</a:t>
            </a:r>
            <a:endParaRPr lang="pt-BR" sz="3200" b="1" dirty="0"/>
          </a:p>
        </p:txBody>
      </p:sp>
      <p:pic>
        <p:nvPicPr>
          <p:cNvPr id="16386" name="Picture 2" descr="http://img.docstoccdn.com/thumb/orig/834349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17240"/>
            <a:ext cx="9324528" cy="585927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0" y="1196752"/>
            <a:ext cx="2627784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1124744"/>
            <a:ext cx="262778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dirty="0" smtClean="0"/>
              <a:t>Supre a necessidade que uma pessoa ou grupo tem de realizar certas tarefas, mas não sabe, ou talvez não tenha condições ou o tempo necessário para fazê-las. Ele percebe por si mesmo qual tarefa precisa ser feita logo a seguir, e quer tomar a iniciativa de se </a:t>
            </a:r>
            <a:r>
              <a:rPr lang="pt-BR" sz="1900" b="1" dirty="0" err="1" smtClean="0"/>
              <a:t>respon-sabilizar</a:t>
            </a:r>
            <a:r>
              <a:rPr lang="pt-BR" sz="1900" b="1" dirty="0" smtClean="0"/>
              <a:t> por ela, </a:t>
            </a:r>
            <a:r>
              <a:rPr lang="pt-BR" sz="1900" b="1" dirty="0" err="1" smtClean="0"/>
              <a:t>exe-cutando-a</a:t>
            </a:r>
            <a:r>
              <a:rPr lang="pt-BR" sz="1900" b="1" dirty="0" smtClean="0"/>
              <a:t> a seu modo.</a:t>
            </a:r>
            <a:endParaRPr lang="pt-BR" sz="19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/>
              <a:t>DOM DE AJUDA OU SOCORRO</a:t>
            </a:r>
            <a:endParaRPr lang="pt-BR" sz="3200" b="1" dirty="0"/>
          </a:p>
        </p:txBody>
      </p:sp>
      <p:sp>
        <p:nvSpPr>
          <p:cNvPr id="10243" name="CaixaDeTexto 2"/>
          <p:cNvSpPr txBox="1">
            <a:spLocks noChangeArrowheads="1"/>
          </p:cNvSpPr>
          <p:nvPr/>
        </p:nvSpPr>
        <p:spPr bwMode="auto">
          <a:xfrm>
            <a:off x="539750" y="1125538"/>
            <a:ext cx="8135938" cy="4921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hangingPunct="0">
              <a:defRPr/>
            </a:pPr>
            <a:endParaRPr lang="pt-BR" sz="2600" dirty="0"/>
          </a:p>
        </p:txBody>
      </p:sp>
      <p:pic>
        <p:nvPicPr>
          <p:cNvPr id="13316" name="Picture 4" descr="http://4.bp.blogspot.com/-B_88UaYm8C4/Twb7yo1sKOI/AAAAAAAAGCA/QYidnprcRpg/s1600/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4393960" cy="587727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899592" y="1052736"/>
            <a:ext cx="381642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Supre a necessidade de uma pessoa que precisa de apoio em executar ou completar tarefas ou de companhia para realizar alguma coisa. Quer ter e aproveitar oportunidades para exercitar sua habilidade com o propósito de fazer o tempo e a capacidade física da pessoa ajudada render mais. O irmão com este dom percebe que ali há necessidade de ajudar, mas quer e prefere ser orientado sobre qual tarefa irá realizar e como o que é auxiliado prefere que a tarefa seja realizada.</a:t>
            </a:r>
            <a:endParaRPr lang="pt-BR" sz="2200" b="1" dirty="0"/>
          </a:p>
        </p:txBody>
      </p:sp>
      <p:sp>
        <p:nvSpPr>
          <p:cNvPr id="6" name="Retângulo 5"/>
          <p:cNvSpPr/>
          <p:nvPr/>
        </p:nvSpPr>
        <p:spPr>
          <a:xfrm>
            <a:off x="4716016" y="1052736"/>
            <a:ext cx="5760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/>
              <a:t>DOM DE MISERICÓRDIA </a:t>
            </a:r>
            <a:endParaRPr lang="pt-BR" sz="3200" b="1" dirty="0"/>
          </a:p>
        </p:txBody>
      </p:sp>
      <p:sp>
        <p:nvSpPr>
          <p:cNvPr id="10243" name="CaixaDeTexto 2"/>
          <p:cNvSpPr txBox="1">
            <a:spLocks noChangeArrowheads="1"/>
          </p:cNvSpPr>
          <p:nvPr/>
        </p:nvSpPr>
        <p:spPr bwMode="auto">
          <a:xfrm>
            <a:off x="539750" y="1125538"/>
            <a:ext cx="3528194" cy="4921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hangingPunct="0">
              <a:defRPr/>
            </a:pPr>
            <a:endParaRPr lang="pt-BR" sz="2600" dirty="0"/>
          </a:p>
        </p:txBody>
      </p:sp>
      <p:pic>
        <p:nvPicPr>
          <p:cNvPr id="13314" name="Picture 2" descr="http://2.bp.blogspot.com/_1bxCVVGhgkA/TI2QSdaFN8I/AAAAAAAAAl8/gVzEXPNCQ1I/s1600/filho_prodig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989904"/>
            <a:ext cx="4968552" cy="5895479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79512" y="1271657"/>
            <a:ext cx="41044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/>
              <a:t>      Percebe e s</a:t>
            </a:r>
            <a:r>
              <a:rPr lang="pt-BR" sz="2800" b="1" dirty="0" smtClean="0"/>
              <a:t>upre as 	necessidades do 	próximo, que sofre mental, física ou emocionalmente, ouvindo-o e compreendendo-o.  </a:t>
            </a:r>
          </a:p>
          <a:p>
            <a:endParaRPr lang="pt-BR" sz="2800" b="1" dirty="0" smtClean="0"/>
          </a:p>
          <a:p>
            <a:r>
              <a:rPr lang="pt-BR" sz="2800" b="1" dirty="0" smtClean="0"/>
              <a:t>Diante das oportunidades, quer ser um instrumento de Deus, compreendendo e aliviando o sofrimento alheio.</a:t>
            </a:r>
            <a:endParaRPr lang="pt-BR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/>
              <a:t>DOM DE REPARTIR OU CONTRIBUIR </a:t>
            </a:r>
            <a:endParaRPr lang="pt-BR" sz="3200" b="1" dirty="0"/>
          </a:p>
        </p:txBody>
      </p:sp>
      <p:sp>
        <p:nvSpPr>
          <p:cNvPr id="10243" name="CaixaDeTexto 2"/>
          <p:cNvSpPr txBox="1">
            <a:spLocks noChangeArrowheads="1"/>
          </p:cNvSpPr>
          <p:nvPr/>
        </p:nvSpPr>
        <p:spPr bwMode="auto">
          <a:xfrm>
            <a:off x="539750" y="1125538"/>
            <a:ext cx="8135938" cy="4921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hangingPunct="0">
              <a:defRPr/>
            </a:pPr>
            <a:endParaRPr lang="pt-BR" sz="2600" dirty="0"/>
          </a:p>
        </p:txBody>
      </p:sp>
      <p:pic>
        <p:nvPicPr>
          <p:cNvPr id="9218" name="Picture 2" descr="http://hqpb.files.wordpress.com/2011/08/ilustrac3a7c3a3o-ed-carlos-j-santan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80728"/>
            <a:ext cx="7092280" cy="593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Retângulo de cantos arredondados 8"/>
          <p:cNvSpPr/>
          <p:nvPr/>
        </p:nvSpPr>
        <p:spPr>
          <a:xfrm>
            <a:off x="7164288" y="6264696"/>
            <a:ext cx="1979712" cy="6926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7200292" y="6201308"/>
            <a:ext cx="216024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7504" y="1109057"/>
            <a:ext cx="20162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	Supre as 	</a:t>
            </a:r>
            <a:r>
              <a:rPr lang="pt-BR" b="1" dirty="0" err="1" smtClean="0"/>
              <a:t>necessi</a:t>
            </a:r>
            <a:r>
              <a:rPr lang="pt-BR" b="1" dirty="0" smtClean="0"/>
              <a:t>-	</a:t>
            </a:r>
            <a:r>
              <a:rPr lang="pt-BR" b="1" dirty="0" err="1" smtClean="0"/>
              <a:t>dades</a:t>
            </a:r>
            <a:r>
              <a:rPr lang="pt-BR" b="1" dirty="0" smtClean="0"/>
              <a:t> 	materiais 	de </a:t>
            </a:r>
            <a:r>
              <a:rPr lang="pt-BR" b="1" dirty="0" err="1" smtClean="0"/>
              <a:t>indiví-duos</a:t>
            </a:r>
            <a:r>
              <a:rPr lang="pt-BR" b="1" dirty="0" smtClean="0"/>
              <a:t> ou grupos. Toma a iniciativa, dentro de suas possibilidades, de suprir a </a:t>
            </a:r>
            <a:r>
              <a:rPr lang="pt-BR" b="1" dirty="0" err="1" smtClean="0"/>
              <a:t>necessida-de</a:t>
            </a:r>
            <a:r>
              <a:rPr lang="pt-BR" b="1" dirty="0" smtClean="0"/>
              <a:t> ou de cooperar com outros para fazê-lo. </a:t>
            </a:r>
          </a:p>
          <a:p>
            <a:r>
              <a:rPr lang="pt-BR" b="1" dirty="0" smtClean="0"/>
              <a:t>Sua maneira de agir, ao exercer este dom, dependerá em grande parte dos demais dons que tem.</a:t>
            </a:r>
            <a:endParaRPr lang="pt-B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/>
              <a:t>DOM DE PROFECIA </a:t>
            </a:r>
            <a:endParaRPr lang="pt-BR" sz="3200" b="1" dirty="0"/>
          </a:p>
        </p:txBody>
      </p:sp>
      <p:sp>
        <p:nvSpPr>
          <p:cNvPr id="10243" name="CaixaDeTexto 2"/>
          <p:cNvSpPr txBox="1">
            <a:spLocks noChangeArrowheads="1"/>
          </p:cNvSpPr>
          <p:nvPr/>
        </p:nvSpPr>
        <p:spPr bwMode="auto">
          <a:xfrm>
            <a:off x="539750" y="1125538"/>
            <a:ext cx="8135938" cy="4921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hangingPunct="0">
              <a:defRPr/>
            </a:pPr>
            <a:endParaRPr lang="pt-BR" sz="2600" dirty="0"/>
          </a:p>
        </p:txBody>
      </p:sp>
      <p:pic>
        <p:nvPicPr>
          <p:cNvPr id="7170" name="Picture 2" descr="http://2.bp.blogspot.com/_n8BZ6ZF47KA/TNhDqZdBw_I/AAAAAAAAACY/AkMPVaYdSlE/s1600/Paolo_Areopa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013047"/>
            <a:ext cx="6372200" cy="5844953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2008" y="1412776"/>
            <a:ext cx="2771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	É porta-voz de 	Deus para suprir 	necessidades 	espirituais de indivíduos ou grupos, dentro ou fora da Igreja, tomando como alvos a injustiça praticada contra Deus, contra si próprio ou contra o próximo, e o indivíduo que não faz ou não conheça a vontade de Deus. Quer tomar a iniciativa de confrontar indivíduos ou grupos com a verdade de Deus no contexto da situação, e tende a fazer isto diretamente e com dureza.</a:t>
            </a:r>
            <a:endParaRPr lang="pt-B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1A8733D-C5C9-40ED-B531-A39483550170}" type="slidenum">
              <a:rPr lang="en-US" smtClean="0">
                <a:latin typeface="Calibri" pitchFamily="34" charset="0"/>
              </a:rPr>
              <a:pPr/>
              <a:t>9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30832" y="116632"/>
            <a:ext cx="8229600" cy="1143000"/>
          </a:xfrm>
        </p:spPr>
        <p:txBody>
          <a:bodyPr/>
          <a:lstStyle/>
          <a:p>
            <a:r>
              <a:rPr lang="pt-BR" sz="3200" b="1" dirty="0" smtClean="0"/>
              <a:t>DOM DE EXORTAÇÃO </a:t>
            </a:r>
            <a:endParaRPr lang="pt-BR" sz="3200" b="1" dirty="0"/>
          </a:p>
        </p:txBody>
      </p:sp>
      <p:pic>
        <p:nvPicPr>
          <p:cNvPr id="5" name="Picture 8" descr="http://www.ellenwhite.info/images/chapt-illus/AA/RH-BereansStudyin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980728"/>
            <a:ext cx="5256584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07504" y="1037049"/>
            <a:ext cx="3851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	Supre a necessidade que 	uma pessoa ou grupo 	tenha que encarar 	realisticamente sua 	própria situação. Diante de reações emocionais, ele procura levantar o moral do outro, apresentando uma solução. Quer tomar a iniciativa de levar o indivíduo ou grupo a reagir positivamente, com atitudes e ações apropriadas apoiadas no poder de Deus, em vez de depender de suas próprias e insuficientes forças. Para isso ele não confronta, mas caminha ao lado da pessoa, levando-a a encarar sua situação real.</a:t>
            </a:r>
            <a:endParaRPr lang="pt-B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</TotalTime>
  <Words>2765</Words>
  <Application>Microsoft Office PowerPoint</Application>
  <PresentationFormat>Apresentação na tela (4:3)</PresentationFormat>
  <Paragraphs>269</Paragraphs>
  <Slides>24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VIVÊNCIA         DONS DO ESPÍRITO FERRAMENTAS de Deus para Edificação do Corpo de Cristo </vt:lpstr>
      <vt:lpstr>Lição 3 Dons – EQUIPANDO OS SANTOS I</vt:lpstr>
      <vt:lpstr>Slide 3</vt:lpstr>
      <vt:lpstr>Slide 4</vt:lpstr>
      <vt:lpstr>Slide 5</vt:lpstr>
      <vt:lpstr>Slide 6</vt:lpstr>
      <vt:lpstr>Slide 7</vt:lpstr>
      <vt:lpstr>Slide 8</vt:lpstr>
      <vt:lpstr>DOM DE EXORTAÇÃO </vt:lpstr>
      <vt:lpstr>Slide 10</vt:lpstr>
      <vt:lpstr>ALGUMAS COMPARAÇÕES</vt:lpstr>
      <vt:lpstr>Slide 12</vt:lpstr>
      <vt:lpstr>Slide 13</vt:lpstr>
      <vt:lpstr>Slide 14</vt:lpstr>
      <vt:lpstr>ALGUMAS COMPARAÇÕES</vt:lpstr>
      <vt:lpstr>ALGUMAS COMPARAÇÕES</vt:lpstr>
      <vt:lpstr>ALGUMAS COMPARAÇÕES</vt:lpstr>
      <vt:lpstr>ALGUMAS COMPARAÇÕES</vt:lpstr>
      <vt:lpstr>ALGUMAS COMPARAÇÕES</vt:lpstr>
      <vt:lpstr>ALGUMAS COMPARAÇÕES</vt:lpstr>
      <vt:lpstr>ALGUMAS COMPARAÇÕES</vt:lpstr>
      <vt:lpstr>ALGUMAS COMPARAÇÕES</vt:lpstr>
      <vt:lpstr>CONCLUSÃO E APLICAÇÃO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c017545</dc:creator>
  <cp:lastModifiedBy>.</cp:lastModifiedBy>
  <cp:revision>51</cp:revision>
  <dcterms:created xsi:type="dcterms:W3CDTF">2012-12-11T13:56:48Z</dcterms:created>
  <dcterms:modified xsi:type="dcterms:W3CDTF">2014-02-22T15:18:40Z</dcterms:modified>
</cp:coreProperties>
</file>